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1"/>
  </p:notesMasterIdLst>
  <p:handoutMasterIdLst>
    <p:handoutMasterId r:id="rId32"/>
  </p:handoutMasterIdLst>
  <p:sldIdLst>
    <p:sldId id="784" r:id="rId2"/>
    <p:sldId id="801" r:id="rId3"/>
    <p:sldId id="793" r:id="rId4"/>
    <p:sldId id="785" r:id="rId5"/>
    <p:sldId id="800" r:id="rId6"/>
    <p:sldId id="797" r:id="rId7"/>
    <p:sldId id="808" r:id="rId8"/>
    <p:sldId id="809" r:id="rId9"/>
    <p:sldId id="818" r:id="rId10"/>
    <p:sldId id="810" r:id="rId11"/>
    <p:sldId id="814" r:id="rId12"/>
    <p:sldId id="811" r:id="rId13"/>
    <p:sldId id="819" r:id="rId14"/>
    <p:sldId id="822" r:id="rId15"/>
    <p:sldId id="830" r:id="rId16"/>
    <p:sldId id="826" r:id="rId17"/>
    <p:sldId id="833" r:id="rId18"/>
    <p:sldId id="812" r:id="rId19"/>
    <p:sldId id="837" r:id="rId20"/>
    <p:sldId id="842" r:id="rId21"/>
    <p:sldId id="844" r:id="rId22"/>
    <p:sldId id="846" r:id="rId23"/>
    <p:sldId id="843" r:id="rId24"/>
    <p:sldId id="847" r:id="rId25"/>
    <p:sldId id="839" r:id="rId26"/>
    <p:sldId id="852" r:id="rId27"/>
    <p:sldId id="641" r:id="rId28"/>
    <p:sldId id="799" r:id="rId29"/>
    <p:sldId id="805" r:id="rId30"/>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43FA0EF-D4B3-D8AD-21C6-1D04F4918739}" name="Matthieu Verclytte" initials="MV" userId="eohvnps4n65s3suw00ys_manxnniguwsqh4eaebrvhs"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B85E"/>
    <a:srgbClr val="A2E2AD"/>
    <a:srgbClr val="C1D4F4"/>
    <a:srgbClr val="EF7575"/>
    <a:srgbClr val="FF99FF"/>
    <a:srgbClr val="F9E0CD"/>
    <a:srgbClr val="FCECD4"/>
    <a:srgbClr val="603B14"/>
    <a:srgbClr val="DAA600"/>
    <a:srgbClr val="333C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84E427A-3D55-4303-BF80-6455036E1DE7}" styleName="Style à thème 1 - Accentuation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C7853C-536D-4A76-A0AE-DD22124D55A5}" styleName="Style à thème 1 - Accentuation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E8034E78-7F5D-4C2E-B375-FC64B27BC917}" styleName="Style foncé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8" autoAdjust="0"/>
    <p:restoredTop sz="91966" autoAdjust="0"/>
  </p:normalViewPr>
  <p:slideViewPr>
    <p:cSldViewPr showGuides="1">
      <p:cViewPr varScale="1">
        <p:scale>
          <a:sx n="103" d="100"/>
          <a:sy n="103" d="100"/>
        </p:scale>
        <p:origin x="360" y="96"/>
      </p:cViewPr>
      <p:guideLst>
        <p:guide orient="horz" pos="2160"/>
        <p:guide pos="3839"/>
        <p:guide pos="1007"/>
      </p:guideLst>
    </p:cSldViewPr>
  </p:slideViewPr>
  <p:notesTextViewPr>
    <p:cViewPr>
      <p:scale>
        <a:sx n="125" d="100"/>
        <a:sy n="125" d="100"/>
      </p:scale>
      <p:origin x="0" y="0"/>
    </p:cViewPr>
  </p:notesTextViewPr>
  <p:notesViewPr>
    <p:cSldViewPr showGuides="1">
      <p:cViewPr varScale="1">
        <p:scale>
          <a:sx n="85" d="100"/>
          <a:sy n="85" d="100"/>
        </p:scale>
        <p:origin x="388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E2C2F8-EC12-4AFD-A7C3-37AF58438001}"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fr-FR"/>
        </a:p>
      </dgm:t>
    </dgm:pt>
    <dgm:pt modelId="{9F205B8B-3F15-4DA0-9F7B-BCFB2FF96043}">
      <dgm:prSet phldrT="[Texte]"/>
      <dgm:spPr/>
      <dgm:t>
        <a:bodyPr/>
        <a:lstStyle/>
        <a:p>
          <a:r>
            <a:rPr lang="fr-FR" dirty="0">
              <a:latin typeface="+mn-lt"/>
            </a:rPr>
            <a:t>COLLECTE</a:t>
          </a:r>
        </a:p>
      </dgm:t>
    </dgm:pt>
    <dgm:pt modelId="{DF969C1A-7E1E-4A1D-8BC6-50A19CCC2087}" type="parTrans" cxnId="{B2CD0569-82D6-409D-8A29-72DC3894FC2B}">
      <dgm:prSet/>
      <dgm:spPr/>
      <dgm:t>
        <a:bodyPr/>
        <a:lstStyle/>
        <a:p>
          <a:endParaRPr lang="fr-FR"/>
        </a:p>
      </dgm:t>
    </dgm:pt>
    <dgm:pt modelId="{BF21C853-28F4-4127-8D1D-F0A0B4FF0803}" type="sibTrans" cxnId="{B2CD0569-82D6-409D-8A29-72DC3894FC2B}">
      <dgm:prSet/>
      <dgm:spPr/>
      <dgm:t>
        <a:bodyPr/>
        <a:lstStyle/>
        <a:p>
          <a:endParaRPr lang="fr-FR"/>
        </a:p>
      </dgm:t>
    </dgm:pt>
    <dgm:pt modelId="{07F77F26-B1E5-498D-905E-04EAE4DAC25F}">
      <dgm:prSet phldrT="[Texte]"/>
      <dgm:spPr/>
      <dgm:t>
        <a:bodyPr/>
        <a:lstStyle/>
        <a:p>
          <a:r>
            <a:rPr lang="fr-FR" dirty="0">
              <a:latin typeface="+mn-lt"/>
            </a:rPr>
            <a:t>TRAITEMENT</a:t>
          </a:r>
        </a:p>
      </dgm:t>
    </dgm:pt>
    <dgm:pt modelId="{075D6604-E4E6-4420-8035-40F62E5C07C6}" type="parTrans" cxnId="{A247BC57-BDEC-4202-B09A-D964FD5641B4}">
      <dgm:prSet/>
      <dgm:spPr/>
      <dgm:t>
        <a:bodyPr/>
        <a:lstStyle/>
        <a:p>
          <a:endParaRPr lang="fr-FR"/>
        </a:p>
      </dgm:t>
    </dgm:pt>
    <dgm:pt modelId="{E76A0A31-B3EB-40FA-8C13-B891AD628C70}" type="sibTrans" cxnId="{A247BC57-BDEC-4202-B09A-D964FD5641B4}">
      <dgm:prSet/>
      <dgm:spPr/>
      <dgm:t>
        <a:bodyPr/>
        <a:lstStyle/>
        <a:p>
          <a:endParaRPr lang="fr-FR"/>
        </a:p>
      </dgm:t>
    </dgm:pt>
    <dgm:pt modelId="{C27117A3-0AE9-4B0E-BC43-47C16784882C}">
      <dgm:prSet phldrT="[Texte]"/>
      <dgm:spPr/>
      <dgm:t>
        <a:bodyPr/>
        <a:lstStyle/>
        <a:p>
          <a:pPr>
            <a:buFont typeface="Courier New" panose="02070309020205020404" pitchFamily="49" charset="0"/>
            <a:buChar char="o"/>
          </a:pPr>
          <a:r>
            <a:rPr lang="fr-FR" dirty="0">
              <a:latin typeface="+mn-lt"/>
            </a:rPr>
            <a:t>Import</a:t>
          </a:r>
        </a:p>
      </dgm:t>
    </dgm:pt>
    <dgm:pt modelId="{A39C8ABF-01A8-416A-8963-74E2D1EFEDAB}" type="parTrans" cxnId="{B276B1C3-0F2C-44F7-9739-EDE4E6423A39}">
      <dgm:prSet/>
      <dgm:spPr/>
      <dgm:t>
        <a:bodyPr/>
        <a:lstStyle/>
        <a:p>
          <a:endParaRPr lang="fr-FR"/>
        </a:p>
      </dgm:t>
    </dgm:pt>
    <dgm:pt modelId="{AFE10195-9356-42ED-93C5-2AF4EE34E16F}" type="sibTrans" cxnId="{B276B1C3-0F2C-44F7-9739-EDE4E6423A39}">
      <dgm:prSet/>
      <dgm:spPr/>
      <dgm:t>
        <a:bodyPr/>
        <a:lstStyle/>
        <a:p>
          <a:endParaRPr lang="fr-FR"/>
        </a:p>
      </dgm:t>
    </dgm:pt>
    <dgm:pt modelId="{F32584C5-53D7-49ED-BB93-A74BA0529BAC}">
      <dgm:prSet phldrT="[Texte]"/>
      <dgm:spPr/>
      <dgm:t>
        <a:bodyPr/>
        <a:lstStyle/>
        <a:p>
          <a:r>
            <a:rPr lang="fr-FR" dirty="0">
              <a:latin typeface="+mn-lt"/>
            </a:rPr>
            <a:t>ACP (Réduction de Variables)</a:t>
          </a:r>
        </a:p>
      </dgm:t>
    </dgm:pt>
    <dgm:pt modelId="{B5ED7180-D178-433B-BD45-9C504F1F24F8}" type="parTrans" cxnId="{8283D700-3DE1-44F8-8C16-E9ECD8BFB61D}">
      <dgm:prSet/>
      <dgm:spPr/>
      <dgm:t>
        <a:bodyPr/>
        <a:lstStyle/>
        <a:p>
          <a:endParaRPr lang="fr-FR"/>
        </a:p>
      </dgm:t>
    </dgm:pt>
    <dgm:pt modelId="{5A694351-8FF0-4AA6-86CB-E80F121DEA20}" type="sibTrans" cxnId="{8283D700-3DE1-44F8-8C16-E9ECD8BFB61D}">
      <dgm:prSet/>
      <dgm:spPr/>
      <dgm:t>
        <a:bodyPr/>
        <a:lstStyle/>
        <a:p>
          <a:endParaRPr lang="fr-FR"/>
        </a:p>
      </dgm:t>
    </dgm:pt>
    <dgm:pt modelId="{FDADDBB5-77D9-4C02-B510-EE34D1E78D60}">
      <dgm:prSet phldrT="[Texte]"/>
      <dgm:spPr/>
      <dgm:t>
        <a:bodyPr/>
        <a:lstStyle/>
        <a:p>
          <a:pPr>
            <a:buFont typeface="Courier New" panose="02070309020205020404" pitchFamily="49" charset="0"/>
            <a:buChar char="o"/>
          </a:pPr>
          <a:r>
            <a:rPr lang="fr-FR" dirty="0">
              <a:latin typeface="+mn-lt"/>
            </a:rPr>
            <a:t>Standardisation</a:t>
          </a:r>
        </a:p>
      </dgm:t>
    </dgm:pt>
    <dgm:pt modelId="{A5876E41-4D2C-426A-A9F0-CCA9603E9749}" type="parTrans" cxnId="{B1F40937-49FF-448C-A813-FDD0DD301877}">
      <dgm:prSet/>
      <dgm:spPr/>
      <dgm:t>
        <a:bodyPr/>
        <a:lstStyle/>
        <a:p>
          <a:endParaRPr lang="fr-FR"/>
        </a:p>
      </dgm:t>
    </dgm:pt>
    <dgm:pt modelId="{5F603C1C-FD59-4207-803B-2BBFA3879EC3}" type="sibTrans" cxnId="{B1F40937-49FF-448C-A813-FDD0DD301877}">
      <dgm:prSet/>
      <dgm:spPr/>
      <dgm:t>
        <a:bodyPr/>
        <a:lstStyle/>
        <a:p>
          <a:endParaRPr lang="fr-FR"/>
        </a:p>
      </dgm:t>
    </dgm:pt>
    <dgm:pt modelId="{0B46E873-C646-42D9-890C-6D06237C984F}">
      <dgm:prSet phldrT="[Texte]"/>
      <dgm:spPr/>
      <dgm:t>
        <a:bodyPr/>
        <a:lstStyle/>
        <a:p>
          <a:pPr>
            <a:buFont typeface="Courier New" panose="02070309020205020404" pitchFamily="49" charset="0"/>
            <a:buChar char="o"/>
          </a:pPr>
          <a:r>
            <a:rPr lang="fr-FR" dirty="0">
              <a:latin typeface="+mn-lt"/>
            </a:rPr>
            <a:t>Nettoyage/Doublon</a:t>
          </a:r>
        </a:p>
      </dgm:t>
    </dgm:pt>
    <dgm:pt modelId="{9665E483-B917-4813-86FC-E5FCE1C405A8}" type="parTrans" cxnId="{A50AA1CC-B04D-4FFE-8E3D-211D49212E0F}">
      <dgm:prSet/>
      <dgm:spPr/>
      <dgm:t>
        <a:bodyPr/>
        <a:lstStyle/>
        <a:p>
          <a:endParaRPr lang="fr-FR"/>
        </a:p>
      </dgm:t>
    </dgm:pt>
    <dgm:pt modelId="{7A9B2B7A-31BD-4E4D-9CA8-FB5B0B00D85B}" type="sibTrans" cxnId="{A50AA1CC-B04D-4FFE-8E3D-211D49212E0F}">
      <dgm:prSet/>
      <dgm:spPr/>
      <dgm:t>
        <a:bodyPr/>
        <a:lstStyle/>
        <a:p>
          <a:endParaRPr lang="fr-FR"/>
        </a:p>
      </dgm:t>
    </dgm:pt>
    <dgm:pt modelId="{39DBEB92-A877-48C4-8D63-9842971C639C}">
      <dgm:prSet phldrT="[Texte]"/>
      <dgm:spPr/>
      <dgm:t>
        <a:bodyPr/>
        <a:lstStyle/>
        <a:p>
          <a:pPr>
            <a:buFont typeface="Courier New" panose="02070309020205020404" pitchFamily="49" charset="0"/>
            <a:buChar char="o"/>
          </a:pPr>
          <a:r>
            <a:rPr lang="fr-FR" dirty="0">
              <a:latin typeface="+mn-lt"/>
            </a:rPr>
            <a:t>Jointure</a:t>
          </a:r>
        </a:p>
      </dgm:t>
    </dgm:pt>
    <dgm:pt modelId="{545D0A2E-4C64-451E-B012-8BCD85B4A4F5}" type="parTrans" cxnId="{25EE2CA2-9254-40F5-B6F4-8E142A9FD6F0}">
      <dgm:prSet/>
      <dgm:spPr/>
      <dgm:t>
        <a:bodyPr/>
        <a:lstStyle/>
        <a:p>
          <a:endParaRPr lang="fr-FR"/>
        </a:p>
      </dgm:t>
    </dgm:pt>
    <dgm:pt modelId="{61B57CA1-A77C-4C70-BB67-AAC5CBAE7284}" type="sibTrans" cxnId="{25EE2CA2-9254-40F5-B6F4-8E142A9FD6F0}">
      <dgm:prSet/>
      <dgm:spPr/>
      <dgm:t>
        <a:bodyPr/>
        <a:lstStyle/>
        <a:p>
          <a:endParaRPr lang="fr-FR"/>
        </a:p>
      </dgm:t>
    </dgm:pt>
    <dgm:pt modelId="{75466EA5-3484-4EB9-8E45-19FCF8C88D7E}">
      <dgm:prSet phldrT="[Texte]"/>
      <dgm:spPr/>
      <dgm:t>
        <a:bodyPr/>
        <a:lstStyle/>
        <a:p>
          <a:pPr>
            <a:buFont typeface="Courier New" panose="02070309020205020404" pitchFamily="49" charset="0"/>
            <a:buChar char="o"/>
          </a:pPr>
          <a:r>
            <a:rPr lang="fr-FR" dirty="0" err="1">
              <a:latin typeface="+mn-lt"/>
            </a:rPr>
            <a:t>Featuring</a:t>
          </a:r>
          <a:r>
            <a:rPr lang="fr-FR" dirty="0">
              <a:latin typeface="+mn-lt"/>
            </a:rPr>
            <a:t> </a:t>
          </a:r>
        </a:p>
      </dgm:t>
    </dgm:pt>
    <dgm:pt modelId="{F2743838-6D3D-4347-8280-BDC72478C44F}" type="parTrans" cxnId="{0CD9696B-38F8-43DB-B57B-24E95708BB4E}">
      <dgm:prSet/>
      <dgm:spPr/>
      <dgm:t>
        <a:bodyPr/>
        <a:lstStyle/>
        <a:p>
          <a:endParaRPr lang="fr-FR"/>
        </a:p>
      </dgm:t>
    </dgm:pt>
    <dgm:pt modelId="{8F5471E6-71DA-452F-988B-FAD1ED814AFB}" type="sibTrans" cxnId="{0CD9696B-38F8-43DB-B57B-24E95708BB4E}">
      <dgm:prSet/>
      <dgm:spPr/>
      <dgm:t>
        <a:bodyPr/>
        <a:lstStyle/>
        <a:p>
          <a:endParaRPr lang="fr-FR"/>
        </a:p>
      </dgm:t>
    </dgm:pt>
    <dgm:pt modelId="{5C10011F-B53B-4F3D-8AA3-075394847572}">
      <dgm:prSet phldrT="[Texte]"/>
      <dgm:spPr/>
      <dgm:t>
        <a:bodyPr/>
        <a:lstStyle/>
        <a:p>
          <a:pPr>
            <a:buFont typeface="Courier New" panose="02070309020205020404" pitchFamily="49" charset="0"/>
            <a:buChar char="o"/>
          </a:pPr>
          <a:r>
            <a:rPr lang="fr-FR" dirty="0">
              <a:latin typeface="+mn-lt"/>
            </a:rPr>
            <a:t>Sélection var/données</a:t>
          </a:r>
        </a:p>
      </dgm:t>
    </dgm:pt>
    <dgm:pt modelId="{641E8561-A2DF-4D3D-8082-2EF38E0C5A4B}" type="parTrans" cxnId="{4A480B15-8614-4D4F-A1EB-597B3F06E3B0}">
      <dgm:prSet/>
      <dgm:spPr/>
      <dgm:t>
        <a:bodyPr/>
        <a:lstStyle/>
        <a:p>
          <a:endParaRPr lang="fr-FR"/>
        </a:p>
      </dgm:t>
    </dgm:pt>
    <dgm:pt modelId="{616D35DE-76D6-4B01-A414-0537B58A844D}" type="sibTrans" cxnId="{4A480B15-8614-4D4F-A1EB-597B3F06E3B0}">
      <dgm:prSet/>
      <dgm:spPr/>
      <dgm:t>
        <a:bodyPr/>
        <a:lstStyle/>
        <a:p>
          <a:endParaRPr lang="fr-FR"/>
        </a:p>
      </dgm:t>
    </dgm:pt>
    <dgm:pt modelId="{0BDB9A8C-CCCB-4944-BC68-1C50DF9222F9}">
      <dgm:prSet phldrT="[Texte]"/>
      <dgm:spPr/>
      <dgm:t>
        <a:bodyPr/>
        <a:lstStyle/>
        <a:p>
          <a:pPr>
            <a:buFont typeface="Courier New" panose="02070309020205020404" pitchFamily="49" charset="0"/>
            <a:buChar char="o"/>
          </a:pPr>
          <a:r>
            <a:rPr lang="fr-FR" dirty="0">
              <a:latin typeface="+mn-lt"/>
            </a:rPr>
            <a:t>Export</a:t>
          </a:r>
        </a:p>
      </dgm:t>
    </dgm:pt>
    <dgm:pt modelId="{B55379EC-7CCF-4239-829A-F1F7872DCC87}" type="parTrans" cxnId="{28657B3E-127F-4DC3-9B07-AB8F7182F134}">
      <dgm:prSet/>
      <dgm:spPr/>
      <dgm:t>
        <a:bodyPr/>
        <a:lstStyle/>
        <a:p>
          <a:endParaRPr lang="fr-FR"/>
        </a:p>
      </dgm:t>
    </dgm:pt>
    <dgm:pt modelId="{273A7074-C796-477E-B90D-CB9CC22740F3}" type="sibTrans" cxnId="{28657B3E-127F-4DC3-9B07-AB8F7182F134}">
      <dgm:prSet/>
      <dgm:spPr/>
      <dgm:t>
        <a:bodyPr/>
        <a:lstStyle/>
        <a:p>
          <a:endParaRPr lang="fr-FR"/>
        </a:p>
      </dgm:t>
    </dgm:pt>
    <dgm:pt modelId="{1F7D3184-161E-45A1-90E3-C55670D3F485}">
      <dgm:prSet phldrT="[Texte]"/>
      <dgm:spPr/>
      <dgm:t>
        <a:bodyPr/>
        <a:lstStyle/>
        <a:p>
          <a:pPr>
            <a:buFont typeface="Courier New" panose="02070309020205020404" pitchFamily="49" charset="0"/>
            <a:buChar char="o"/>
          </a:pPr>
          <a:r>
            <a:rPr lang="fr-FR" b="1" dirty="0" err="1">
              <a:latin typeface="+mn-lt"/>
            </a:rPr>
            <a:t>Outliers</a:t>
          </a:r>
          <a:endParaRPr lang="fr-FR" b="1" dirty="0">
            <a:latin typeface="+mn-lt"/>
          </a:endParaRPr>
        </a:p>
      </dgm:t>
    </dgm:pt>
    <dgm:pt modelId="{DB4B214A-555F-49BD-B5BB-B3FFDAA5C5DF}" type="parTrans" cxnId="{800BD22E-F418-48F1-A721-067000DC932B}">
      <dgm:prSet/>
      <dgm:spPr/>
      <dgm:t>
        <a:bodyPr/>
        <a:lstStyle/>
        <a:p>
          <a:endParaRPr lang="fr-FR"/>
        </a:p>
      </dgm:t>
    </dgm:pt>
    <dgm:pt modelId="{C396DFC4-0C5F-4CA1-935D-3EED6F644DDC}" type="sibTrans" cxnId="{800BD22E-F418-48F1-A721-067000DC932B}">
      <dgm:prSet/>
      <dgm:spPr/>
      <dgm:t>
        <a:bodyPr/>
        <a:lstStyle/>
        <a:p>
          <a:endParaRPr lang="fr-FR"/>
        </a:p>
      </dgm:t>
    </dgm:pt>
    <dgm:pt modelId="{6116E451-6E53-452C-81A5-88E0B81EA894}">
      <dgm:prSet/>
      <dgm:spPr/>
      <dgm:t>
        <a:bodyPr/>
        <a:lstStyle/>
        <a:p>
          <a:r>
            <a:rPr lang="fr-FR" dirty="0">
              <a:latin typeface="+mn-lt"/>
            </a:rPr>
            <a:t>ACP (Réduction de Variables) hors CHN IND</a:t>
          </a:r>
        </a:p>
      </dgm:t>
    </dgm:pt>
    <dgm:pt modelId="{2EF46297-8A44-4D5B-A3FB-587D80F83548}" type="parTrans" cxnId="{4173DC2B-A33F-45AD-B526-ACBB65EC477C}">
      <dgm:prSet/>
      <dgm:spPr/>
      <dgm:t>
        <a:bodyPr/>
        <a:lstStyle/>
        <a:p>
          <a:endParaRPr lang="fr-FR"/>
        </a:p>
      </dgm:t>
    </dgm:pt>
    <dgm:pt modelId="{998E739A-CF4F-4CD5-9D97-CA997390A88C}" type="sibTrans" cxnId="{4173DC2B-A33F-45AD-B526-ACBB65EC477C}">
      <dgm:prSet/>
      <dgm:spPr/>
      <dgm:t>
        <a:bodyPr/>
        <a:lstStyle/>
        <a:p>
          <a:endParaRPr lang="fr-FR"/>
        </a:p>
      </dgm:t>
    </dgm:pt>
    <dgm:pt modelId="{2AD67432-1F28-418F-80F3-11E2EF1B5967}">
      <dgm:prSet/>
      <dgm:spPr/>
      <dgm:t>
        <a:bodyPr/>
        <a:lstStyle/>
        <a:p>
          <a:pPr>
            <a:buFont typeface="Courier New" panose="02070309020205020404" pitchFamily="49" charset="0"/>
            <a:buChar char="o"/>
          </a:pPr>
          <a:r>
            <a:rPr lang="fr-FR" dirty="0">
              <a:latin typeface="+mn-lt"/>
            </a:rPr>
            <a:t>Standardisation</a:t>
          </a:r>
        </a:p>
      </dgm:t>
    </dgm:pt>
    <dgm:pt modelId="{B4472BE9-86FC-4879-AB7A-828220C3775C}" type="parTrans" cxnId="{0F4F2439-46D0-419F-8CD7-DF176443139B}">
      <dgm:prSet/>
      <dgm:spPr/>
      <dgm:t>
        <a:bodyPr/>
        <a:lstStyle/>
        <a:p>
          <a:endParaRPr lang="fr-FR"/>
        </a:p>
      </dgm:t>
    </dgm:pt>
    <dgm:pt modelId="{6FE9D909-BBD4-46DF-AC24-AC07E7A6B729}" type="sibTrans" cxnId="{0F4F2439-46D0-419F-8CD7-DF176443139B}">
      <dgm:prSet/>
      <dgm:spPr/>
      <dgm:t>
        <a:bodyPr/>
        <a:lstStyle/>
        <a:p>
          <a:endParaRPr lang="fr-FR"/>
        </a:p>
      </dgm:t>
    </dgm:pt>
    <dgm:pt modelId="{223DD3FE-1190-42D0-984D-08FBD120A104}">
      <dgm:prSet phldrT="[Texte]" custT="1"/>
      <dgm:spPr>
        <a:solidFill>
          <a:prstClr val="white">
            <a:alpha val="90000"/>
            <a:hueOff val="0"/>
            <a:satOff val="0"/>
            <a:lumOff val="0"/>
            <a:alphaOff val="0"/>
          </a:prstClr>
        </a:solidFill>
        <a:ln w="15875" cap="flat" cmpd="sng" algn="ctr">
          <a:solidFill>
            <a:srgbClr val="F0A22E">
              <a:hueOff val="0"/>
              <a:satOff val="0"/>
              <a:lumOff val="0"/>
              <a:alphaOff val="0"/>
            </a:srgbClr>
          </a:solidFill>
          <a:prstDash val="solid"/>
        </a:ln>
        <a:effectLst/>
      </dgm:spPr>
      <dgm:t>
        <a:bodyPr spcFirstLastPara="0" vert="horz" wrap="square" lIns="85344" tIns="85344" rIns="85344" bIns="85344" numCol="1" spcCol="1270" anchor="t" anchorCtr="0"/>
        <a:lstStyle/>
        <a:p>
          <a:pPr marL="114300" lvl="1" indent="-114300" algn="l" defTabSz="533400">
            <a:lnSpc>
              <a:spcPct val="90000"/>
            </a:lnSpc>
            <a:spcBef>
              <a:spcPct val="0"/>
            </a:spcBef>
            <a:spcAft>
              <a:spcPct val="15000"/>
            </a:spcAft>
            <a:buFont typeface="Courier New" panose="02070309020205020404" pitchFamily="49" charset="0"/>
            <a:buChar char="o"/>
          </a:pPr>
          <a:r>
            <a:rPr lang="fr-FR" sz="1200" b="1" kern="1200" dirty="0">
              <a:solidFill>
                <a:prstClr val="black">
                  <a:hueOff val="0"/>
                  <a:satOff val="0"/>
                  <a:lumOff val="0"/>
                  <a:alphaOff val="0"/>
                </a:prstClr>
              </a:solidFill>
              <a:latin typeface="+mn-lt"/>
              <a:ea typeface="+mn-ea"/>
              <a:cs typeface="+mn-cs"/>
            </a:rPr>
            <a:t>PESTEL</a:t>
          </a:r>
        </a:p>
      </dgm:t>
    </dgm:pt>
    <dgm:pt modelId="{393572BB-1640-4D34-8A2C-33E48486CFA0}" type="parTrans" cxnId="{1DA4286F-CB24-477E-9DDB-CB64597DF311}">
      <dgm:prSet/>
      <dgm:spPr/>
      <dgm:t>
        <a:bodyPr/>
        <a:lstStyle/>
        <a:p>
          <a:endParaRPr lang="fr-FR"/>
        </a:p>
      </dgm:t>
    </dgm:pt>
    <dgm:pt modelId="{A36321E9-8717-4104-B3D3-703FA5F4FD9B}" type="sibTrans" cxnId="{1DA4286F-CB24-477E-9DDB-CB64597DF311}">
      <dgm:prSet/>
      <dgm:spPr/>
      <dgm:t>
        <a:bodyPr/>
        <a:lstStyle/>
        <a:p>
          <a:endParaRPr lang="fr-FR"/>
        </a:p>
      </dgm:t>
    </dgm:pt>
    <dgm:pt modelId="{787FC5B6-2BF8-40DF-A76E-286C70BD9A95}">
      <dgm:prSet phldrT="[Texte]"/>
      <dgm:spPr/>
      <dgm:t>
        <a:bodyPr/>
        <a:lstStyle/>
        <a:p>
          <a:pPr>
            <a:buFont typeface="Courier New" panose="02070309020205020404" pitchFamily="49" charset="0"/>
            <a:buChar char="o"/>
          </a:pPr>
          <a:r>
            <a:rPr lang="fr-FR" dirty="0">
              <a:latin typeface="+mn-lt"/>
            </a:rPr>
            <a:t>Evaluation des Composantes Principales</a:t>
          </a:r>
        </a:p>
      </dgm:t>
    </dgm:pt>
    <dgm:pt modelId="{FF101A66-0F8D-4C25-AB1A-99A57F7F60E7}" type="parTrans" cxnId="{7A1B009D-A3BF-4786-9E8D-9610AB4FDD74}">
      <dgm:prSet/>
      <dgm:spPr/>
      <dgm:t>
        <a:bodyPr/>
        <a:lstStyle/>
        <a:p>
          <a:endParaRPr lang="fr-FR"/>
        </a:p>
      </dgm:t>
    </dgm:pt>
    <dgm:pt modelId="{0D3416C4-F588-4A97-91E6-1E29FEEFD5EC}" type="sibTrans" cxnId="{7A1B009D-A3BF-4786-9E8D-9610AB4FDD74}">
      <dgm:prSet/>
      <dgm:spPr/>
      <dgm:t>
        <a:bodyPr/>
        <a:lstStyle/>
        <a:p>
          <a:endParaRPr lang="fr-FR"/>
        </a:p>
      </dgm:t>
    </dgm:pt>
    <dgm:pt modelId="{3FE17C82-F3BF-4599-823A-5765CDF9CAC1}">
      <dgm:prSet phldrT="[Texte]"/>
      <dgm:spPr/>
      <dgm:t>
        <a:bodyPr/>
        <a:lstStyle/>
        <a:p>
          <a:pPr>
            <a:buFont typeface="Courier New" panose="02070309020205020404" pitchFamily="49" charset="0"/>
            <a:buChar char="o"/>
          </a:pPr>
          <a:r>
            <a:rPr lang="fr-FR" dirty="0">
              <a:latin typeface="+mn-lt"/>
            </a:rPr>
            <a:t>Visualisations</a:t>
          </a:r>
        </a:p>
      </dgm:t>
    </dgm:pt>
    <dgm:pt modelId="{DDBF5A50-9675-4745-8E1A-6F4419BD184B}" type="parTrans" cxnId="{093D4FA1-3DE0-4221-AE73-12F54C4A9DE0}">
      <dgm:prSet/>
      <dgm:spPr/>
      <dgm:t>
        <a:bodyPr/>
        <a:lstStyle/>
        <a:p>
          <a:endParaRPr lang="fr-FR"/>
        </a:p>
      </dgm:t>
    </dgm:pt>
    <dgm:pt modelId="{E2806131-493F-4712-A27C-E2308F581F52}" type="sibTrans" cxnId="{093D4FA1-3DE0-4221-AE73-12F54C4A9DE0}">
      <dgm:prSet/>
      <dgm:spPr/>
      <dgm:t>
        <a:bodyPr/>
        <a:lstStyle/>
        <a:p>
          <a:endParaRPr lang="fr-FR"/>
        </a:p>
      </dgm:t>
    </dgm:pt>
    <dgm:pt modelId="{5C055294-2FEB-4E34-9D40-B376F7C5000F}">
      <dgm:prSet/>
      <dgm:spPr/>
      <dgm:t>
        <a:bodyPr/>
        <a:lstStyle/>
        <a:p>
          <a:pPr>
            <a:buFont typeface="Courier New" panose="02070309020205020404" pitchFamily="49" charset="0"/>
            <a:buChar char="o"/>
          </a:pPr>
          <a:r>
            <a:rPr lang="fr-FR" dirty="0">
              <a:latin typeface="+mn-lt"/>
            </a:rPr>
            <a:t>Evaluation des Composantes Principales</a:t>
          </a:r>
        </a:p>
      </dgm:t>
    </dgm:pt>
    <dgm:pt modelId="{FC9BB4A0-AF4A-417F-A1FC-58A129A77E9A}" type="parTrans" cxnId="{204D24D7-96CB-4F32-A3E2-5AFEF0FCB58D}">
      <dgm:prSet/>
      <dgm:spPr/>
      <dgm:t>
        <a:bodyPr/>
        <a:lstStyle/>
        <a:p>
          <a:endParaRPr lang="fr-FR"/>
        </a:p>
      </dgm:t>
    </dgm:pt>
    <dgm:pt modelId="{8EFA5F3C-9BDB-4AA1-AB97-41E14B0B3F88}" type="sibTrans" cxnId="{204D24D7-96CB-4F32-A3E2-5AFEF0FCB58D}">
      <dgm:prSet/>
      <dgm:spPr/>
      <dgm:t>
        <a:bodyPr/>
        <a:lstStyle/>
        <a:p>
          <a:endParaRPr lang="fr-FR"/>
        </a:p>
      </dgm:t>
    </dgm:pt>
    <dgm:pt modelId="{353C38CE-573D-4FC3-81FA-B3CAA1332845}">
      <dgm:prSet/>
      <dgm:spPr/>
      <dgm:t>
        <a:bodyPr/>
        <a:lstStyle/>
        <a:p>
          <a:pPr>
            <a:buFont typeface="Courier New" panose="02070309020205020404" pitchFamily="49" charset="0"/>
            <a:buChar char="o"/>
          </a:pPr>
          <a:r>
            <a:rPr lang="fr-FR" dirty="0">
              <a:latin typeface="+mn-lt"/>
            </a:rPr>
            <a:t>Visualisations</a:t>
          </a:r>
        </a:p>
      </dgm:t>
    </dgm:pt>
    <dgm:pt modelId="{C99157B2-DA55-45D9-BB41-8EE0482B4E00}" type="parTrans" cxnId="{80CBF964-5F88-4E0E-BDAD-153F7389B695}">
      <dgm:prSet/>
      <dgm:spPr/>
      <dgm:t>
        <a:bodyPr/>
        <a:lstStyle/>
        <a:p>
          <a:endParaRPr lang="fr-FR"/>
        </a:p>
      </dgm:t>
    </dgm:pt>
    <dgm:pt modelId="{682768B9-4587-4AF0-AFEE-DB94DFC5D6F9}" type="sibTrans" cxnId="{80CBF964-5F88-4E0E-BDAD-153F7389B695}">
      <dgm:prSet/>
      <dgm:spPr/>
      <dgm:t>
        <a:bodyPr/>
        <a:lstStyle/>
        <a:p>
          <a:endParaRPr lang="fr-FR"/>
        </a:p>
      </dgm:t>
    </dgm:pt>
    <dgm:pt modelId="{A8F3BBC6-F547-4457-9CB5-0A51DEBF2A49}">
      <dgm:prSet/>
      <dgm:spPr/>
      <dgm:t>
        <a:bodyPr/>
        <a:lstStyle/>
        <a:p>
          <a:pPr>
            <a:buFont typeface="Courier New" panose="02070309020205020404" pitchFamily="49" charset="0"/>
            <a:buChar char="o"/>
          </a:pPr>
          <a:r>
            <a:rPr lang="fr-FR" dirty="0" err="1">
              <a:latin typeface="+mn-lt"/>
            </a:rPr>
            <a:t>Outliers</a:t>
          </a:r>
          <a:endParaRPr lang="fr-FR" dirty="0">
            <a:latin typeface="+mn-lt"/>
          </a:endParaRPr>
        </a:p>
      </dgm:t>
    </dgm:pt>
    <dgm:pt modelId="{51A487D2-4A90-45A6-9EA8-268F95D0BB8D}" type="parTrans" cxnId="{3AEB852D-3CCD-497D-8F87-7AEC10019A1A}">
      <dgm:prSet/>
      <dgm:spPr/>
      <dgm:t>
        <a:bodyPr/>
        <a:lstStyle/>
        <a:p>
          <a:endParaRPr lang="fr-FR"/>
        </a:p>
      </dgm:t>
    </dgm:pt>
    <dgm:pt modelId="{4BC2C346-2CB1-47C3-8252-ECC271A62322}" type="sibTrans" cxnId="{3AEB852D-3CCD-497D-8F87-7AEC10019A1A}">
      <dgm:prSet/>
      <dgm:spPr/>
      <dgm:t>
        <a:bodyPr/>
        <a:lstStyle/>
        <a:p>
          <a:endParaRPr lang="fr-FR"/>
        </a:p>
      </dgm:t>
    </dgm:pt>
    <dgm:pt modelId="{474B9422-3F34-478D-9808-E84B9C0B650B}">
      <dgm:prSet/>
      <dgm:spPr/>
      <dgm:t>
        <a:bodyPr/>
        <a:lstStyle/>
        <a:p>
          <a:pPr>
            <a:buFont typeface="Courier New" panose="02070309020205020404" pitchFamily="49" charset="0"/>
            <a:buChar char="o"/>
          </a:pPr>
          <a:r>
            <a:rPr lang="fr-FR" b="1" dirty="0">
              <a:latin typeface="+mn-lt"/>
            </a:rPr>
            <a:t>Réduction aux Axes Principaux</a:t>
          </a:r>
        </a:p>
      </dgm:t>
    </dgm:pt>
    <dgm:pt modelId="{90FB8C92-37C8-4A09-8403-3F65A373C2A5}" type="parTrans" cxnId="{5A29F68A-B35A-46FA-9CB6-0CB7E2759ED5}">
      <dgm:prSet/>
      <dgm:spPr/>
      <dgm:t>
        <a:bodyPr/>
        <a:lstStyle/>
        <a:p>
          <a:endParaRPr lang="fr-FR"/>
        </a:p>
      </dgm:t>
    </dgm:pt>
    <dgm:pt modelId="{F3B60456-04B5-4929-9AE7-D28E877B2AB7}" type="sibTrans" cxnId="{5A29F68A-B35A-46FA-9CB6-0CB7E2759ED5}">
      <dgm:prSet/>
      <dgm:spPr/>
      <dgm:t>
        <a:bodyPr/>
        <a:lstStyle/>
        <a:p>
          <a:endParaRPr lang="fr-FR"/>
        </a:p>
      </dgm:t>
    </dgm:pt>
    <dgm:pt modelId="{1D03BA0B-C313-4635-8891-3A2BC87F961B}">
      <dgm:prSet phldrT="[Texte]" custT="1"/>
      <dgm:spPr>
        <a:solidFill>
          <a:prstClr val="white">
            <a:alpha val="90000"/>
            <a:hueOff val="0"/>
            <a:satOff val="0"/>
            <a:lumOff val="0"/>
            <a:alphaOff val="0"/>
          </a:prstClr>
        </a:solidFill>
        <a:ln w="15875" cap="flat" cmpd="sng" algn="ctr">
          <a:solidFill>
            <a:srgbClr val="F0A22E">
              <a:hueOff val="0"/>
              <a:satOff val="0"/>
              <a:lumOff val="0"/>
              <a:alphaOff val="0"/>
            </a:srgbClr>
          </a:solidFill>
          <a:prstDash val="solid"/>
        </a:ln>
        <a:effectLst/>
      </dgm:spPr>
      <dgm:t>
        <a:bodyPr/>
        <a:lstStyle/>
        <a:p>
          <a:pPr marL="114300" lvl="1" indent="-114300" algn="l" defTabSz="533400">
            <a:lnSpc>
              <a:spcPct val="90000"/>
            </a:lnSpc>
            <a:spcBef>
              <a:spcPct val="0"/>
            </a:spcBef>
            <a:spcAft>
              <a:spcPct val="15000"/>
            </a:spcAft>
            <a:buFont typeface="Gill Sans MT" panose="020B0502020104020203" pitchFamily="34" charset="0"/>
            <a:buChar char="-"/>
          </a:pPr>
          <a:r>
            <a:rPr lang="fr-FR" sz="1200" b="0" kern="1200" dirty="0">
              <a:solidFill>
                <a:prstClr val="black">
                  <a:hueOff val="0"/>
                  <a:satOff val="0"/>
                  <a:lumOff val="0"/>
                  <a:alphaOff val="0"/>
                </a:prstClr>
              </a:solidFill>
              <a:latin typeface="+mn-lt"/>
              <a:ea typeface="+mn-ea"/>
              <a:cs typeface="+mn-cs"/>
            </a:rPr>
            <a:t>FAO</a:t>
          </a:r>
        </a:p>
      </dgm:t>
    </dgm:pt>
    <dgm:pt modelId="{59CA745F-8BD6-4F6B-8665-0A0D4EB12810}" type="parTrans" cxnId="{DD335EA1-EDCA-4A87-92DA-768ABE0B9CE7}">
      <dgm:prSet/>
      <dgm:spPr/>
    </dgm:pt>
    <dgm:pt modelId="{CC62839A-EBD4-46EE-B1F9-281BFAC4886A}" type="sibTrans" cxnId="{DD335EA1-EDCA-4A87-92DA-768ABE0B9CE7}">
      <dgm:prSet/>
      <dgm:spPr/>
    </dgm:pt>
    <dgm:pt modelId="{98EB347F-CFAF-4EF3-A7EB-E13A3ED185B9}">
      <dgm:prSet phldrT="[Texte]" custT="1"/>
      <dgm:spPr>
        <a:solidFill>
          <a:prstClr val="white">
            <a:alpha val="90000"/>
            <a:hueOff val="0"/>
            <a:satOff val="0"/>
            <a:lumOff val="0"/>
            <a:alphaOff val="0"/>
          </a:prstClr>
        </a:solidFill>
        <a:ln w="15875" cap="flat" cmpd="sng" algn="ctr">
          <a:solidFill>
            <a:srgbClr val="F0A22E">
              <a:hueOff val="0"/>
              <a:satOff val="0"/>
              <a:lumOff val="0"/>
              <a:alphaOff val="0"/>
            </a:srgbClr>
          </a:solidFill>
          <a:prstDash val="solid"/>
        </a:ln>
        <a:effectLst/>
      </dgm:spPr>
      <dgm:t>
        <a:bodyPr/>
        <a:lstStyle/>
        <a:p>
          <a:pPr marL="114300" lvl="1" indent="-114300" algn="l" defTabSz="533400">
            <a:lnSpc>
              <a:spcPct val="90000"/>
            </a:lnSpc>
            <a:spcBef>
              <a:spcPct val="0"/>
            </a:spcBef>
            <a:spcAft>
              <a:spcPct val="15000"/>
            </a:spcAft>
            <a:buFont typeface="Courier New" panose="02070309020205020404" pitchFamily="49" charset="0"/>
            <a:buChar char="o"/>
          </a:pPr>
          <a:r>
            <a:rPr lang="fr-FR" sz="1200" b="1" kern="1200" dirty="0">
              <a:solidFill>
                <a:prstClr val="black">
                  <a:hueOff val="0"/>
                  <a:satOff val="0"/>
                  <a:lumOff val="0"/>
                  <a:alphaOff val="0"/>
                </a:prstClr>
              </a:solidFill>
              <a:latin typeface="+mn-lt"/>
              <a:ea typeface="+mn-ea"/>
              <a:cs typeface="+mn-cs"/>
            </a:rPr>
            <a:t>Sources : </a:t>
          </a:r>
        </a:p>
      </dgm:t>
    </dgm:pt>
    <dgm:pt modelId="{AC142426-059C-4A55-9EC3-A6A1847BF18A}" type="parTrans" cxnId="{66871402-1A94-43F0-BA1C-E3CD10389892}">
      <dgm:prSet/>
      <dgm:spPr/>
    </dgm:pt>
    <dgm:pt modelId="{95AA4394-DE2A-42DC-A0DA-83F79B04E82F}" type="sibTrans" cxnId="{66871402-1A94-43F0-BA1C-E3CD10389892}">
      <dgm:prSet/>
      <dgm:spPr/>
    </dgm:pt>
    <dgm:pt modelId="{8A1092B0-64FF-4B3C-8EBD-AAD91F76001D}">
      <dgm:prSet phldrT="[Texte]" custT="1"/>
      <dgm:spPr>
        <a:solidFill>
          <a:prstClr val="white">
            <a:alpha val="90000"/>
            <a:hueOff val="0"/>
            <a:satOff val="0"/>
            <a:lumOff val="0"/>
            <a:alphaOff val="0"/>
          </a:prstClr>
        </a:solidFill>
        <a:ln w="15875" cap="flat" cmpd="sng" algn="ctr">
          <a:solidFill>
            <a:srgbClr val="F0A22E">
              <a:hueOff val="0"/>
              <a:satOff val="0"/>
              <a:lumOff val="0"/>
              <a:alphaOff val="0"/>
            </a:srgbClr>
          </a:solidFill>
          <a:prstDash val="solid"/>
        </a:ln>
        <a:effectLst/>
      </dgm:spPr>
      <dgm:t>
        <a:bodyPr/>
        <a:lstStyle/>
        <a:p>
          <a:pPr marL="114300" lvl="1" indent="-114300" algn="l" defTabSz="533400">
            <a:lnSpc>
              <a:spcPct val="90000"/>
            </a:lnSpc>
            <a:spcBef>
              <a:spcPct val="0"/>
            </a:spcBef>
            <a:spcAft>
              <a:spcPct val="15000"/>
            </a:spcAft>
            <a:buFont typeface="Gill Sans MT" panose="020B0502020104020203" pitchFamily="34" charset="0"/>
            <a:buChar char="-"/>
          </a:pPr>
          <a:r>
            <a:rPr lang="fr-FR" sz="1200" b="0" kern="1200" dirty="0">
              <a:solidFill>
                <a:prstClr val="black">
                  <a:hueOff val="0"/>
                  <a:satOff val="0"/>
                  <a:lumOff val="0"/>
                  <a:alphaOff val="0"/>
                </a:prstClr>
              </a:solidFill>
              <a:latin typeface="+mn-lt"/>
              <a:ea typeface="+mn-ea"/>
              <a:cs typeface="+mn-cs"/>
            </a:rPr>
            <a:t>Banque Mondiale</a:t>
          </a:r>
        </a:p>
      </dgm:t>
    </dgm:pt>
    <dgm:pt modelId="{B832A53F-71C2-42ED-B867-919A87E2A690}" type="parTrans" cxnId="{C854EE42-B1E0-400C-91AE-C3C182BA3FBD}">
      <dgm:prSet/>
      <dgm:spPr/>
    </dgm:pt>
    <dgm:pt modelId="{EE0F2289-CB28-4FDD-A413-3C676B65C949}" type="sibTrans" cxnId="{C854EE42-B1E0-400C-91AE-C3C182BA3FBD}">
      <dgm:prSet/>
      <dgm:spPr/>
    </dgm:pt>
    <dgm:pt modelId="{CC4758BE-B4EB-4867-A157-A93AD8477A9C}">
      <dgm:prSet phldrT="[Texte]" custT="1"/>
      <dgm:spPr>
        <a:solidFill>
          <a:prstClr val="white">
            <a:alpha val="90000"/>
            <a:hueOff val="0"/>
            <a:satOff val="0"/>
            <a:lumOff val="0"/>
            <a:alphaOff val="0"/>
          </a:prstClr>
        </a:solidFill>
        <a:ln w="15875" cap="flat" cmpd="sng" algn="ctr">
          <a:solidFill>
            <a:srgbClr val="F0A22E">
              <a:hueOff val="0"/>
              <a:satOff val="0"/>
              <a:lumOff val="0"/>
              <a:alphaOff val="0"/>
            </a:srgbClr>
          </a:solidFill>
          <a:prstDash val="solid"/>
        </a:ln>
        <a:effectLst/>
      </dgm:spPr>
      <dgm:t>
        <a:bodyPr/>
        <a:lstStyle/>
        <a:p>
          <a:pPr marL="114300" lvl="1" indent="-114300" algn="l" defTabSz="533400">
            <a:lnSpc>
              <a:spcPct val="90000"/>
            </a:lnSpc>
            <a:spcBef>
              <a:spcPct val="0"/>
            </a:spcBef>
            <a:spcAft>
              <a:spcPct val="15000"/>
            </a:spcAft>
            <a:buFont typeface="Gill Sans MT" panose="020B0502020104020203" pitchFamily="34" charset="0"/>
            <a:buChar char="-"/>
          </a:pPr>
          <a:r>
            <a:rPr lang="fr-FR" sz="1200" b="0" kern="1200" dirty="0">
              <a:solidFill>
                <a:prstClr val="black">
                  <a:hueOff val="0"/>
                  <a:satOff val="0"/>
                  <a:lumOff val="0"/>
                  <a:alphaOff val="0"/>
                </a:prstClr>
              </a:solidFill>
              <a:latin typeface="+mn-lt"/>
              <a:ea typeface="+mn-ea"/>
              <a:cs typeface="+mn-cs"/>
            </a:rPr>
            <a:t>CEPII</a:t>
          </a:r>
        </a:p>
      </dgm:t>
    </dgm:pt>
    <dgm:pt modelId="{6D4562BB-4B0A-4421-B44D-89D627FE83EB}" type="parTrans" cxnId="{816481E1-FEDB-4ED4-8629-FA22304879F1}">
      <dgm:prSet/>
      <dgm:spPr/>
    </dgm:pt>
    <dgm:pt modelId="{1099F72B-C64A-407A-88FA-E8BA1BA04C71}" type="sibTrans" cxnId="{816481E1-FEDB-4ED4-8629-FA22304879F1}">
      <dgm:prSet/>
      <dgm:spPr/>
    </dgm:pt>
    <dgm:pt modelId="{53C50BC2-A7D3-4D5D-8B5F-EFF657611252}" type="pres">
      <dgm:prSet presAssocID="{D8E2C2F8-EC12-4AFD-A7C3-37AF58438001}" presName="linearFlow" presStyleCnt="0">
        <dgm:presLayoutVars>
          <dgm:dir/>
          <dgm:animLvl val="lvl"/>
          <dgm:resizeHandles val="exact"/>
        </dgm:presLayoutVars>
      </dgm:prSet>
      <dgm:spPr/>
    </dgm:pt>
    <dgm:pt modelId="{CEDA7DD8-E14C-487B-B747-0C54D43982BB}" type="pres">
      <dgm:prSet presAssocID="{9F205B8B-3F15-4DA0-9F7B-BCFB2FF96043}" presName="composite" presStyleCnt="0"/>
      <dgm:spPr/>
    </dgm:pt>
    <dgm:pt modelId="{AD51E1EC-F399-41C9-BDE3-A4F24A96AF24}" type="pres">
      <dgm:prSet presAssocID="{9F205B8B-3F15-4DA0-9F7B-BCFB2FF96043}" presName="parTx" presStyleLbl="node1" presStyleIdx="0" presStyleCnt="4">
        <dgm:presLayoutVars>
          <dgm:chMax val="0"/>
          <dgm:chPref val="0"/>
          <dgm:bulletEnabled val="1"/>
        </dgm:presLayoutVars>
      </dgm:prSet>
      <dgm:spPr/>
    </dgm:pt>
    <dgm:pt modelId="{35BF1E3A-2CCB-44D8-B33C-296FDFBF400F}" type="pres">
      <dgm:prSet presAssocID="{9F205B8B-3F15-4DA0-9F7B-BCFB2FF96043}" presName="parSh" presStyleLbl="node1" presStyleIdx="0" presStyleCnt="4"/>
      <dgm:spPr/>
    </dgm:pt>
    <dgm:pt modelId="{60F2A6E5-2A8F-4226-A9A2-BFB662CD684D}" type="pres">
      <dgm:prSet presAssocID="{9F205B8B-3F15-4DA0-9F7B-BCFB2FF96043}" presName="desTx" presStyleLbl="fgAcc1" presStyleIdx="0" presStyleCnt="4">
        <dgm:presLayoutVars>
          <dgm:bulletEnabled val="1"/>
        </dgm:presLayoutVars>
      </dgm:prSet>
      <dgm:spPr>
        <a:xfrm>
          <a:off x="386946" y="1846418"/>
          <a:ext cx="1881899" cy="1728000"/>
        </a:xfrm>
        <a:prstGeom prst="roundRect">
          <a:avLst>
            <a:gd name="adj" fmla="val 10000"/>
          </a:avLst>
        </a:prstGeom>
      </dgm:spPr>
    </dgm:pt>
    <dgm:pt modelId="{40E813C7-FC76-4A03-A224-1DEC7E7FC0D8}" type="pres">
      <dgm:prSet presAssocID="{BF21C853-28F4-4127-8D1D-F0A0B4FF0803}" presName="sibTrans" presStyleLbl="sibTrans2D1" presStyleIdx="0" presStyleCnt="3"/>
      <dgm:spPr/>
    </dgm:pt>
    <dgm:pt modelId="{843131B5-9092-4CCD-AB89-2ACE1776FB59}" type="pres">
      <dgm:prSet presAssocID="{BF21C853-28F4-4127-8D1D-F0A0B4FF0803}" presName="connTx" presStyleLbl="sibTrans2D1" presStyleIdx="0" presStyleCnt="3"/>
      <dgm:spPr/>
    </dgm:pt>
    <dgm:pt modelId="{02FBFD26-1140-4C63-982D-82996CD7DFDD}" type="pres">
      <dgm:prSet presAssocID="{07F77F26-B1E5-498D-905E-04EAE4DAC25F}" presName="composite" presStyleCnt="0"/>
      <dgm:spPr/>
    </dgm:pt>
    <dgm:pt modelId="{5D15E8C5-BB30-4D08-AE0C-88EE21C79FC0}" type="pres">
      <dgm:prSet presAssocID="{07F77F26-B1E5-498D-905E-04EAE4DAC25F}" presName="parTx" presStyleLbl="node1" presStyleIdx="0" presStyleCnt="4">
        <dgm:presLayoutVars>
          <dgm:chMax val="0"/>
          <dgm:chPref val="0"/>
          <dgm:bulletEnabled val="1"/>
        </dgm:presLayoutVars>
      </dgm:prSet>
      <dgm:spPr/>
    </dgm:pt>
    <dgm:pt modelId="{BF12E0DD-FCA5-47D1-8FB7-D18C04D032F1}" type="pres">
      <dgm:prSet presAssocID="{07F77F26-B1E5-498D-905E-04EAE4DAC25F}" presName="parSh" presStyleLbl="node1" presStyleIdx="1" presStyleCnt="4"/>
      <dgm:spPr/>
    </dgm:pt>
    <dgm:pt modelId="{E33D8706-685F-4DFD-806B-F776C645B7C1}" type="pres">
      <dgm:prSet presAssocID="{07F77F26-B1E5-498D-905E-04EAE4DAC25F}" presName="desTx" presStyleLbl="fgAcc1" presStyleIdx="1" presStyleCnt="4">
        <dgm:presLayoutVars>
          <dgm:bulletEnabled val="1"/>
        </dgm:presLayoutVars>
      </dgm:prSet>
      <dgm:spPr/>
    </dgm:pt>
    <dgm:pt modelId="{FCA6316B-6945-4893-80F0-2C7753CA11E1}" type="pres">
      <dgm:prSet presAssocID="{E76A0A31-B3EB-40FA-8C13-B891AD628C70}" presName="sibTrans" presStyleLbl="sibTrans2D1" presStyleIdx="1" presStyleCnt="3"/>
      <dgm:spPr/>
    </dgm:pt>
    <dgm:pt modelId="{F2EF8D84-6371-461B-B4E1-58D0FAEC315C}" type="pres">
      <dgm:prSet presAssocID="{E76A0A31-B3EB-40FA-8C13-B891AD628C70}" presName="connTx" presStyleLbl="sibTrans2D1" presStyleIdx="1" presStyleCnt="3"/>
      <dgm:spPr/>
    </dgm:pt>
    <dgm:pt modelId="{7CEFAB79-6315-4026-A246-49E7AA778535}" type="pres">
      <dgm:prSet presAssocID="{F32584C5-53D7-49ED-BB93-A74BA0529BAC}" presName="composite" presStyleCnt="0"/>
      <dgm:spPr/>
    </dgm:pt>
    <dgm:pt modelId="{F053F038-D626-49AD-8B0D-9EB1AFD2F565}" type="pres">
      <dgm:prSet presAssocID="{F32584C5-53D7-49ED-BB93-A74BA0529BAC}" presName="parTx" presStyleLbl="node1" presStyleIdx="1" presStyleCnt="4">
        <dgm:presLayoutVars>
          <dgm:chMax val="0"/>
          <dgm:chPref val="0"/>
          <dgm:bulletEnabled val="1"/>
        </dgm:presLayoutVars>
      </dgm:prSet>
      <dgm:spPr/>
    </dgm:pt>
    <dgm:pt modelId="{F7129BFE-5B48-4B41-9DC9-D3F996F5C059}" type="pres">
      <dgm:prSet presAssocID="{F32584C5-53D7-49ED-BB93-A74BA0529BAC}" presName="parSh" presStyleLbl="node1" presStyleIdx="2" presStyleCnt="4"/>
      <dgm:spPr/>
    </dgm:pt>
    <dgm:pt modelId="{3EA26292-5CFB-4E90-ABDE-1F779501EECE}" type="pres">
      <dgm:prSet presAssocID="{F32584C5-53D7-49ED-BB93-A74BA0529BAC}" presName="desTx" presStyleLbl="fgAcc1" presStyleIdx="2" presStyleCnt="4">
        <dgm:presLayoutVars>
          <dgm:bulletEnabled val="1"/>
        </dgm:presLayoutVars>
      </dgm:prSet>
      <dgm:spPr/>
    </dgm:pt>
    <dgm:pt modelId="{0A7DC1BB-0B63-4302-B8FF-14B3870DC490}" type="pres">
      <dgm:prSet presAssocID="{5A694351-8FF0-4AA6-86CB-E80F121DEA20}" presName="sibTrans" presStyleLbl="sibTrans2D1" presStyleIdx="2" presStyleCnt="3"/>
      <dgm:spPr/>
    </dgm:pt>
    <dgm:pt modelId="{D8F0F32C-1B42-4C9E-8B85-559BE6D106B0}" type="pres">
      <dgm:prSet presAssocID="{5A694351-8FF0-4AA6-86CB-E80F121DEA20}" presName="connTx" presStyleLbl="sibTrans2D1" presStyleIdx="2" presStyleCnt="3"/>
      <dgm:spPr/>
    </dgm:pt>
    <dgm:pt modelId="{9B06E6C8-94F0-4F2E-BB41-D8433A02B9DA}" type="pres">
      <dgm:prSet presAssocID="{6116E451-6E53-452C-81A5-88E0B81EA894}" presName="composite" presStyleCnt="0"/>
      <dgm:spPr/>
    </dgm:pt>
    <dgm:pt modelId="{0A62BCCA-DCC8-4EB8-8623-7123D2B77EA5}" type="pres">
      <dgm:prSet presAssocID="{6116E451-6E53-452C-81A5-88E0B81EA894}" presName="parTx" presStyleLbl="node1" presStyleIdx="2" presStyleCnt="4">
        <dgm:presLayoutVars>
          <dgm:chMax val="0"/>
          <dgm:chPref val="0"/>
          <dgm:bulletEnabled val="1"/>
        </dgm:presLayoutVars>
      </dgm:prSet>
      <dgm:spPr/>
    </dgm:pt>
    <dgm:pt modelId="{8938B6EB-8000-4575-B083-E3BEF7E606BB}" type="pres">
      <dgm:prSet presAssocID="{6116E451-6E53-452C-81A5-88E0B81EA894}" presName="parSh" presStyleLbl="node1" presStyleIdx="3" presStyleCnt="4"/>
      <dgm:spPr/>
    </dgm:pt>
    <dgm:pt modelId="{D0CE4443-C628-49E5-8B07-03D1D2F09D0D}" type="pres">
      <dgm:prSet presAssocID="{6116E451-6E53-452C-81A5-88E0B81EA894}" presName="desTx" presStyleLbl="fgAcc1" presStyleIdx="3" presStyleCnt="4">
        <dgm:presLayoutVars>
          <dgm:bulletEnabled val="1"/>
        </dgm:presLayoutVars>
      </dgm:prSet>
      <dgm:spPr/>
    </dgm:pt>
  </dgm:ptLst>
  <dgm:cxnLst>
    <dgm:cxn modelId="{40F70400-980E-4C08-8C97-F643B0BB4E75}" type="presOf" srcId="{9F205B8B-3F15-4DA0-9F7B-BCFB2FF96043}" destId="{35BF1E3A-2CCB-44D8-B33C-296FDFBF400F}" srcOrd="1" destOrd="0" presId="urn:microsoft.com/office/officeart/2005/8/layout/process3"/>
    <dgm:cxn modelId="{8283D700-3DE1-44F8-8C16-E9ECD8BFB61D}" srcId="{D8E2C2F8-EC12-4AFD-A7C3-37AF58438001}" destId="{F32584C5-53D7-49ED-BB93-A74BA0529BAC}" srcOrd="2" destOrd="0" parTransId="{B5ED7180-D178-433B-BD45-9C504F1F24F8}" sibTransId="{5A694351-8FF0-4AA6-86CB-E80F121DEA20}"/>
    <dgm:cxn modelId="{66871402-1A94-43F0-BA1C-E3CD10389892}" srcId="{9F205B8B-3F15-4DA0-9F7B-BCFB2FF96043}" destId="{98EB347F-CFAF-4EF3-A7EB-E13A3ED185B9}" srcOrd="0" destOrd="0" parTransId="{AC142426-059C-4A55-9EC3-A6A1847BF18A}" sibTransId="{95AA4394-DE2A-42DC-A0DA-83F79B04E82F}"/>
    <dgm:cxn modelId="{1C13FF02-4DB1-4750-9807-505E480A914F}" type="presOf" srcId="{5A694351-8FF0-4AA6-86CB-E80F121DEA20}" destId="{D8F0F32C-1B42-4C9E-8B85-559BE6D106B0}" srcOrd="1" destOrd="0" presId="urn:microsoft.com/office/officeart/2005/8/layout/process3"/>
    <dgm:cxn modelId="{2D173905-CD4C-4111-B7F0-5C68716DC2E4}" type="presOf" srcId="{98EB347F-CFAF-4EF3-A7EB-E13A3ED185B9}" destId="{60F2A6E5-2A8F-4226-A9A2-BFB662CD684D}" srcOrd="0" destOrd="0" presId="urn:microsoft.com/office/officeart/2005/8/layout/process3"/>
    <dgm:cxn modelId="{A6F56C08-4EA7-4E37-A49A-3117E9E18AF6}" type="presOf" srcId="{E76A0A31-B3EB-40FA-8C13-B891AD628C70}" destId="{FCA6316B-6945-4893-80F0-2C7753CA11E1}" srcOrd="0" destOrd="0" presId="urn:microsoft.com/office/officeart/2005/8/layout/process3"/>
    <dgm:cxn modelId="{4A480B15-8614-4D4F-A1EB-597B3F06E3B0}" srcId="{07F77F26-B1E5-498D-905E-04EAE4DAC25F}" destId="{5C10011F-B53B-4F3D-8AA3-075394847572}" srcOrd="4" destOrd="0" parTransId="{641E8561-A2DF-4D3D-8082-2EF38E0C5A4B}" sibTransId="{616D35DE-76D6-4B01-A414-0537B58A844D}"/>
    <dgm:cxn modelId="{EED6EF18-6051-4E58-BFDB-A612615D19D9}" type="presOf" srcId="{CC4758BE-B4EB-4867-A157-A93AD8477A9C}" destId="{60F2A6E5-2A8F-4226-A9A2-BFB662CD684D}" srcOrd="0" destOrd="3" presId="urn:microsoft.com/office/officeart/2005/8/layout/process3"/>
    <dgm:cxn modelId="{0A85351A-1BE6-4B95-B925-82F5363FB4AB}" type="presOf" srcId="{07F77F26-B1E5-498D-905E-04EAE4DAC25F}" destId="{BF12E0DD-FCA5-47D1-8FB7-D18C04D032F1}" srcOrd="1" destOrd="0" presId="urn:microsoft.com/office/officeart/2005/8/layout/process3"/>
    <dgm:cxn modelId="{E29B991F-5EA2-4CEB-BCF8-9986592F6534}" type="presOf" srcId="{D8E2C2F8-EC12-4AFD-A7C3-37AF58438001}" destId="{53C50BC2-A7D3-4D5D-8B5F-EFF657611252}" srcOrd="0" destOrd="0" presId="urn:microsoft.com/office/officeart/2005/8/layout/process3"/>
    <dgm:cxn modelId="{68283020-CB3E-4A4F-BF39-B438C08C5DCA}" type="presOf" srcId="{07F77F26-B1E5-498D-905E-04EAE4DAC25F}" destId="{5D15E8C5-BB30-4D08-AE0C-88EE21C79FC0}" srcOrd="0" destOrd="0" presId="urn:microsoft.com/office/officeart/2005/8/layout/process3"/>
    <dgm:cxn modelId="{D4CC1022-90D0-47E1-9C53-856AECB595F1}" type="presOf" srcId="{6116E451-6E53-452C-81A5-88E0B81EA894}" destId="{0A62BCCA-DCC8-4EB8-8623-7123D2B77EA5}" srcOrd="0" destOrd="0" presId="urn:microsoft.com/office/officeart/2005/8/layout/process3"/>
    <dgm:cxn modelId="{02AEAA2B-433E-4E2C-8821-F6FD1FE75C7C}" type="presOf" srcId="{0B46E873-C646-42D9-890C-6D06237C984F}" destId="{E33D8706-685F-4DFD-806B-F776C645B7C1}" srcOrd="0" destOrd="1" presId="urn:microsoft.com/office/officeart/2005/8/layout/process3"/>
    <dgm:cxn modelId="{4173DC2B-A33F-45AD-B526-ACBB65EC477C}" srcId="{D8E2C2F8-EC12-4AFD-A7C3-37AF58438001}" destId="{6116E451-6E53-452C-81A5-88E0B81EA894}" srcOrd="3" destOrd="0" parTransId="{2EF46297-8A44-4D5B-A3FB-587D80F83548}" sibTransId="{998E739A-CF4F-4CD5-9D97-CA997390A88C}"/>
    <dgm:cxn modelId="{3AEB852D-3CCD-497D-8F87-7AEC10019A1A}" srcId="{6116E451-6E53-452C-81A5-88E0B81EA894}" destId="{A8F3BBC6-F547-4457-9CB5-0A51DEBF2A49}" srcOrd="3" destOrd="0" parTransId="{51A487D2-4A90-45A6-9EA8-268F95D0BB8D}" sibTransId="{4BC2C346-2CB1-47C3-8252-ECC271A62322}"/>
    <dgm:cxn modelId="{800BD22E-F418-48F1-A721-067000DC932B}" srcId="{F32584C5-53D7-49ED-BB93-A74BA0529BAC}" destId="{1F7D3184-161E-45A1-90E3-C55670D3F485}" srcOrd="3" destOrd="0" parTransId="{DB4B214A-555F-49BD-B5BB-B3FFDAA5C5DF}" sibTransId="{C396DFC4-0C5F-4CA1-935D-3EED6F644DDC}"/>
    <dgm:cxn modelId="{B1F40937-49FF-448C-A813-FDD0DD301877}" srcId="{F32584C5-53D7-49ED-BB93-A74BA0529BAC}" destId="{FDADDBB5-77D9-4C02-B510-EE34D1E78D60}" srcOrd="0" destOrd="0" parTransId="{A5876E41-4D2C-426A-A9F0-CCA9603E9749}" sibTransId="{5F603C1C-FD59-4207-803B-2BBFA3879EC3}"/>
    <dgm:cxn modelId="{0F4F2439-46D0-419F-8CD7-DF176443139B}" srcId="{6116E451-6E53-452C-81A5-88E0B81EA894}" destId="{2AD67432-1F28-418F-80F3-11E2EF1B5967}" srcOrd="0" destOrd="0" parTransId="{B4472BE9-86FC-4879-AB7A-828220C3775C}" sibTransId="{6FE9D909-BBD4-46DF-AC24-AC07E7A6B729}"/>
    <dgm:cxn modelId="{63385339-5F52-4CD1-82DF-D83EB2A1B41D}" type="presOf" srcId="{39DBEB92-A877-48C4-8D63-9842971C639C}" destId="{E33D8706-685F-4DFD-806B-F776C645B7C1}" srcOrd="0" destOrd="2" presId="urn:microsoft.com/office/officeart/2005/8/layout/process3"/>
    <dgm:cxn modelId="{F0A15839-73D2-4E99-B2B7-97A503BD7912}" type="presOf" srcId="{353C38CE-573D-4FC3-81FA-B3CAA1332845}" destId="{D0CE4443-C628-49E5-8B07-03D1D2F09D0D}" srcOrd="0" destOrd="2" presId="urn:microsoft.com/office/officeart/2005/8/layout/process3"/>
    <dgm:cxn modelId="{28657B3E-127F-4DC3-9B07-AB8F7182F134}" srcId="{07F77F26-B1E5-498D-905E-04EAE4DAC25F}" destId="{0BDB9A8C-CCCB-4944-BC68-1C50DF9222F9}" srcOrd="5" destOrd="0" parTransId="{B55379EC-7CCF-4239-829A-F1F7872DCC87}" sibTransId="{273A7074-C796-477E-B90D-CB9CC22740F3}"/>
    <dgm:cxn modelId="{1097285B-6752-41BF-AA6F-B62AB358943C}" type="presOf" srcId="{3FE17C82-F3BF-4599-823A-5765CDF9CAC1}" destId="{3EA26292-5CFB-4E90-ABDE-1F779501EECE}" srcOrd="0" destOrd="2" presId="urn:microsoft.com/office/officeart/2005/8/layout/process3"/>
    <dgm:cxn modelId="{5D534D62-F992-4BC5-85B0-9DCCE274B24B}" type="presOf" srcId="{0BDB9A8C-CCCB-4944-BC68-1C50DF9222F9}" destId="{E33D8706-685F-4DFD-806B-F776C645B7C1}" srcOrd="0" destOrd="5" presId="urn:microsoft.com/office/officeart/2005/8/layout/process3"/>
    <dgm:cxn modelId="{C854EE42-B1E0-400C-91AE-C3C182BA3FBD}" srcId="{9F205B8B-3F15-4DA0-9F7B-BCFB2FF96043}" destId="{8A1092B0-64FF-4B3C-8EBD-AAD91F76001D}" srcOrd="2" destOrd="0" parTransId="{B832A53F-71C2-42ED-B867-919A87E2A690}" sibTransId="{EE0F2289-CB28-4FDD-A413-3C676B65C949}"/>
    <dgm:cxn modelId="{A2219863-D995-4576-A3BF-387566D076AF}" type="presOf" srcId="{FDADDBB5-77D9-4C02-B510-EE34D1E78D60}" destId="{3EA26292-5CFB-4E90-ABDE-1F779501EECE}" srcOrd="0" destOrd="0" presId="urn:microsoft.com/office/officeart/2005/8/layout/process3"/>
    <dgm:cxn modelId="{80CBF964-5F88-4E0E-BDAD-153F7389B695}" srcId="{6116E451-6E53-452C-81A5-88E0B81EA894}" destId="{353C38CE-573D-4FC3-81FA-B3CAA1332845}" srcOrd="2" destOrd="0" parTransId="{C99157B2-DA55-45D9-BB41-8EE0482B4E00}" sibTransId="{682768B9-4587-4AF0-AFEE-DB94DFC5D6F9}"/>
    <dgm:cxn modelId="{38DC4045-BA28-4574-A4F4-36B734760D47}" type="presOf" srcId="{2AD67432-1F28-418F-80F3-11E2EF1B5967}" destId="{D0CE4443-C628-49E5-8B07-03D1D2F09D0D}" srcOrd="0" destOrd="0" presId="urn:microsoft.com/office/officeart/2005/8/layout/process3"/>
    <dgm:cxn modelId="{33B0DF45-03E1-4CF9-AFA5-42D4F6DDA853}" type="presOf" srcId="{8A1092B0-64FF-4B3C-8EBD-AAD91F76001D}" destId="{60F2A6E5-2A8F-4226-A9A2-BFB662CD684D}" srcOrd="0" destOrd="2" presId="urn:microsoft.com/office/officeart/2005/8/layout/process3"/>
    <dgm:cxn modelId="{CAE0C048-C616-4105-8622-6BF8F74E0F81}" type="presOf" srcId="{474B9422-3F34-478D-9808-E84B9C0B650B}" destId="{D0CE4443-C628-49E5-8B07-03D1D2F09D0D}" srcOrd="0" destOrd="4" presId="urn:microsoft.com/office/officeart/2005/8/layout/process3"/>
    <dgm:cxn modelId="{B2CD0569-82D6-409D-8A29-72DC3894FC2B}" srcId="{D8E2C2F8-EC12-4AFD-A7C3-37AF58438001}" destId="{9F205B8B-3F15-4DA0-9F7B-BCFB2FF96043}" srcOrd="0" destOrd="0" parTransId="{DF969C1A-7E1E-4A1D-8BC6-50A19CCC2087}" sibTransId="{BF21C853-28F4-4127-8D1D-F0A0B4FF0803}"/>
    <dgm:cxn modelId="{07B49B49-0815-4CA7-9324-4F6B6BEBD2DF}" type="presOf" srcId="{5C10011F-B53B-4F3D-8AA3-075394847572}" destId="{E33D8706-685F-4DFD-806B-F776C645B7C1}" srcOrd="0" destOrd="4" presId="urn:microsoft.com/office/officeart/2005/8/layout/process3"/>
    <dgm:cxn modelId="{0CD9696B-38F8-43DB-B57B-24E95708BB4E}" srcId="{07F77F26-B1E5-498D-905E-04EAE4DAC25F}" destId="{75466EA5-3484-4EB9-8E45-19FCF8C88D7E}" srcOrd="3" destOrd="0" parTransId="{F2743838-6D3D-4347-8280-BDC72478C44F}" sibTransId="{8F5471E6-71DA-452F-988B-FAD1ED814AFB}"/>
    <dgm:cxn modelId="{1DA4286F-CB24-477E-9DDB-CB64597DF311}" srcId="{9F205B8B-3F15-4DA0-9F7B-BCFB2FF96043}" destId="{223DD3FE-1190-42D0-984D-08FBD120A104}" srcOrd="4" destOrd="0" parTransId="{393572BB-1640-4D34-8A2C-33E48486CFA0}" sibTransId="{A36321E9-8717-4104-B3D3-703FA5F4FD9B}"/>
    <dgm:cxn modelId="{D7536D54-269F-4121-825D-5FA3ABE8C516}" type="presOf" srcId="{1F7D3184-161E-45A1-90E3-C55670D3F485}" destId="{3EA26292-5CFB-4E90-ABDE-1F779501EECE}" srcOrd="0" destOrd="3" presId="urn:microsoft.com/office/officeart/2005/8/layout/process3"/>
    <dgm:cxn modelId="{A247BC57-BDEC-4202-B09A-D964FD5641B4}" srcId="{D8E2C2F8-EC12-4AFD-A7C3-37AF58438001}" destId="{07F77F26-B1E5-498D-905E-04EAE4DAC25F}" srcOrd="1" destOrd="0" parTransId="{075D6604-E4E6-4420-8035-40F62E5C07C6}" sibTransId="{E76A0A31-B3EB-40FA-8C13-B891AD628C70}"/>
    <dgm:cxn modelId="{86423F79-E68A-4C1E-BD1A-EC159BF982EB}" type="presOf" srcId="{BF21C853-28F4-4127-8D1D-F0A0B4FF0803}" destId="{843131B5-9092-4CCD-AB89-2ACE1776FB59}" srcOrd="1" destOrd="0" presId="urn:microsoft.com/office/officeart/2005/8/layout/process3"/>
    <dgm:cxn modelId="{A7821D7A-7046-4A88-90F7-3710BF191A11}" type="presOf" srcId="{75466EA5-3484-4EB9-8E45-19FCF8C88D7E}" destId="{E33D8706-685F-4DFD-806B-F776C645B7C1}" srcOrd="0" destOrd="3" presId="urn:microsoft.com/office/officeart/2005/8/layout/process3"/>
    <dgm:cxn modelId="{AEFC307F-B27E-487F-9D13-831941EA6DD1}" type="presOf" srcId="{5C055294-2FEB-4E34-9D40-B376F7C5000F}" destId="{D0CE4443-C628-49E5-8B07-03D1D2F09D0D}" srcOrd="0" destOrd="1" presId="urn:microsoft.com/office/officeart/2005/8/layout/process3"/>
    <dgm:cxn modelId="{C4CD7588-6C59-4C1F-958B-159A4AC09D8E}" type="presOf" srcId="{1D03BA0B-C313-4635-8891-3A2BC87F961B}" destId="{60F2A6E5-2A8F-4226-A9A2-BFB662CD684D}" srcOrd="0" destOrd="1" presId="urn:microsoft.com/office/officeart/2005/8/layout/process3"/>
    <dgm:cxn modelId="{7B21E488-B2AD-4795-91EE-F08F377A14F5}" type="presOf" srcId="{5A694351-8FF0-4AA6-86CB-E80F121DEA20}" destId="{0A7DC1BB-0B63-4302-B8FF-14B3870DC490}" srcOrd="0" destOrd="0" presId="urn:microsoft.com/office/officeart/2005/8/layout/process3"/>
    <dgm:cxn modelId="{5A29F68A-B35A-46FA-9CB6-0CB7E2759ED5}" srcId="{6116E451-6E53-452C-81A5-88E0B81EA894}" destId="{474B9422-3F34-478D-9808-E84B9C0B650B}" srcOrd="4" destOrd="0" parTransId="{90FB8C92-37C8-4A09-8403-3F65A373C2A5}" sibTransId="{F3B60456-04B5-4929-9AE7-D28E877B2AB7}"/>
    <dgm:cxn modelId="{B611938B-6B07-4257-828D-BC85D06999FA}" type="presOf" srcId="{F32584C5-53D7-49ED-BB93-A74BA0529BAC}" destId="{F053F038-D626-49AD-8B0D-9EB1AFD2F565}" srcOrd="0" destOrd="0" presId="urn:microsoft.com/office/officeart/2005/8/layout/process3"/>
    <dgm:cxn modelId="{434F439C-6533-457D-835B-93B32EE5A289}" type="presOf" srcId="{F32584C5-53D7-49ED-BB93-A74BA0529BAC}" destId="{F7129BFE-5B48-4B41-9DC9-D3F996F5C059}" srcOrd="1" destOrd="0" presId="urn:microsoft.com/office/officeart/2005/8/layout/process3"/>
    <dgm:cxn modelId="{7A1B009D-A3BF-4786-9E8D-9610AB4FDD74}" srcId="{F32584C5-53D7-49ED-BB93-A74BA0529BAC}" destId="{787FC5B6-2BF8-40DF-A76E-286C70BD9A95}" srcOrd="1" destOrd="0" parTransId="{FF101A66-0F8D-4C25-AB1A-99A57F7F60E7}" sibTransId="{0D3416C4-F588-4A97-91E6-1E29FEEFD5EC}"/>
    <dgm:cxn modelId="{DD335EA1-EDCA-4A87-92DA-768ABE0B9CE7}" srcId="{9F205B8B-3F15-4DA0-9F7B-BCFB2FF96043}" destId="{1D03BA0B-C313-4635-8891-3A2BC87F961B}" srcOrd="1" destOrd="0" parTransId="{59CA745F-8BD6-4F6B-8665-0A0D4EB12810}" sibTransId="{CC62839A-EBD4-46EE-B1F9-281BFAC4886A}"/>
    <dgm:cxn modelId="{093D4FA1-3DE0-4221-AE73-12F54C4A9DE0}" srcId="{F32584C5-53D7-49ED-BB93-A74BA0529BAC}" destId="{3FE17C82-F3BF-4599-823A-5765CDF9CAC1}" srcOrd="2" destOrd="0" parTransId="{DDBF5A50-9675-4745-8E1A-6F4419BD184B}" sibTransId="{E2806131-493F-4712-A27C-E2308F581F52}"/>
    <dgm:cxn modelId="{25EE2CA2-9254-40F5-B6F4-8E142A9FD6F0}" srcId="{07F77F26-B1E5-498D-905E-04EAE4DAC25F}" destId="{39DBEB92-A877-48C4-8D63-9842971C639C}" srcOrd="2" destOrd="0" parTransId="{545D0A2E-4C64-451E-B012-8BCD85B4A4F5}" sibTransId="{61B57CA1-A77C-4C70-BB67-AAC5CBAE7284}"/>
    <dgm:cxn modelId="{2FC7A9B5-78AD-4ECC-A0C9-C269BD907588}" type="presOf" srcId="{9F205B8B-3F15-4DA0-9F7B-BCFB2FF96043}" destId="{AD51E1EC-F399-41C9-BDE3-A4F24A96AF24}" srcOrd="0" destOrd="0" presId="urn:microsoft.com/office/officeart/2005/8/layout/process3"/>
    <dgm:cxn modelId="{26CE11C2-3F3A-4A07-AD07-56D8A2CAEC13}" type="presOf" srcId="{6116E451-6E53-452C-81A5-88E0B81EA894}" destId="{8938B6EB-8000-4575-B083-E3BEF7E606BB}" srcOrd="1" destOrd="0" presId="urn:microsoft.com/office/officeart/2005/8/layout/process3"/>
    <dgm:cxn modelId="{B276B1C3-0F2C-44F7-9739-EDE4E6423A39}" srcId="{07F77F26-B1E5-498D-905E-04EAE4DAC25F}" destId="{C27117A3-0AE9-4B0E-BC43-47C16784882C}" srcOrd="0" destOrd="0" parTransId="{A39C8ABF-01A8-416A-8963-74E2D1EFEDAB}" sibTransId="{AFE10195-9356-42ED-93C5-2AF4EE34E16F}"/>
    <dgm:cxn modelId="{1EBDF5C5-F9E7-4943-94A2-BA03E34C53EB}" type="presOf" srcId="{223DD3FE-1190-42D0-984D-08FBD120A104}" destId="{60F2A6E5-2A8F-4226-A9A2-BFB662CD684D}" srcOrd="0" destOrd="4" presId="urn:microsoft.com/office/officeart/2005/8/layout/process3"/>
    <dgm:cxn modelId="{A50AA1CC-B04D-4FFE-8E3D-211D49212E0F}" srcId="{07F77F26-B1E5-498D-905E-04EAE4DAC25F}" destId="{0B46E873-C646-42D9-890C-6D06237C984F}" srcOrd="1" destOrd="0" parTransId="{9665E483-B917-4813-86FC-E5FCE1C405A8}" sibTransId="{7A9B2B7A-31BD-4E4D-9CA8-FB5B0B00D85B}"/>
    <dgm:cxn modelId="{7A5597D0-632F-4E22-9F47-F8F727954047}" type="presOf" srcId="{C27117A3-0AE9-4B0E-BC43-47C16784882C}" destId="{E33D8706-685F-4DFD-806B-F776C645B7C1}" srcOrd="0" destOrd="0" presId="urn:microsoft.com/office/officeart/2005/8/layout/process3"/>
    <dgm:cxn modelId="{204D24D7-96CB-4F32-A3E2-5AFEF0FCB58D}" srcId="{6116E451-6E53-452C-81A5-88E0B81EA894}" destId="{5C055294-2FEB-4E34-9D40-B376F7C5000F}" srcOrd="1" destOrd="0" parTransId="{FC9BB4A0-AF4A-417F-A1FC-58A129A77E9A}" sibTransId="{8EFA5F3C-9BDB-4AA1-AB97-41E14B0B3F88}"/>
    <dgm:cxn modelId="{C19970DD-5589-469A-874E-F80FD8408A77}" type="presOf" srcId="{E76A0A31-B3EB-40FA-8C13-B891AD628C70}" destId="{F2EF8D84-6371-461B-B4E1-58D0FAEC315C}" srcOrd="1" destOrd="0" presId="urn:microsoft.com/office/officeart/2005/8/layout/process3"/>
    <dgm:cxn modelId="{9C0BA4DE-2A9E-47E4-93D7-13DBB7750857}" type="presOf" srcId="{A8F3BBC6-F547-4457-9CB5-0A51DEBF2A49}" destId="{D0CE4443-C628-49E5-8B07-03D1D2F09D0D}" srcOrd="0" destOrd="3" presId="urn:microsoft.com/office/officeart/2005/8/layout/process3"/>
    <dgm:cxn modelId="{816481E1-FEDB-4ED4-8629-FA22304879F1}" srcId="{9F205B8B-3F15-4DA0-9F7B-BCFB2FF96043}" destId="{CC4758BE-B4EB-4867-A157-A93AD8477A9C}" srcOrd="3" destOrd="0" parTransId="{6D4562BB-4B0A-4421-B44D-89D627FE83EB}" sibTransId="{1099F72B-C64A-407A-88FA-E8BA1BA04C71}"/>
    <dgm:cxn modelId="{A7E94FEB-332F-4E09-A07D-FC143B2F079D}" type="presOf" srcId="{BF21C853-28F4-4127-8D1D-F0A0B4FF0803}" destId="{40E813C7-FC76-4A03-A224-1DEC7E7FC0D8}" srcOrd="0" destOrd="0" presId="urn:microsoft.com/office/officeart/2005/8/layout/process3"/>
    <dgm:cxn modelId="{4D56D3EB-0414-4AE9-9531-F38F7C20535A}" type="presOf" srcId="{787FC5B6-2BF8-40DF-A76E-286C70BD9A95}" destId="{3EA26292-5CFB-4E90-ABDE-1F779501EECE}" srcOrd="0" destOrd="1" presId="urn:microsoft.com/office/officeart/2005/8/layout/process3"/>
    <dgm:cxn modelId="{FD0FF843-996E-4739-827D-240DC68BDD2D}" type="presParOf" srcId="{53C50BC2-A7D3-4D5D-8B5F-EFF657611252}" destId="{CEDA7DD8-E14C-487B-B747-0C54D43982BB}" srcOrd="0" destOrd="0" presId="urn:microsoft.com/office/officeart/2005/8/layout/process3"/>
    <dgm:cxn modelId="{969B36F0-720A-4BD9-8115-8104685501FD}" type="presParOf" srcId="{CEDA7DD8-E14C-487B-B747-0C54D43982BB}" destId="{AD51E1EC-F399-41C9-BDE3-A4F24A96AF24}" srcOrd="0" destOrd="0" presId="urn:microsoft.com/office/officeart/2005/8/layout/process3"/>
    <dgm:cxn modelId="{88EEBAE0-7C1C-4237-AD4F-41F1D6ACC876}" type="presParOf" srcId="{CEDA7DD8-E14C-487B-B747-0C54D43982BB}" destId="{35BF1E3A-2CCB-44D8-B33C-296FDFBF400F}" srcOrd="1" destOrd="0" presId="urn:microsoft.com/office/officeart/2005/8/layout/process3"/>
    <dgm:cxn modelId="{41D9D3D2-085A-4EF4-98C9-2D6B91F8862C}" type="presParOf" srcId="{CEDA7DD8-E14C-487B-B747-0C54D43982BB}" destId="{60F2A6E5-2A8F-4226-A9A2-BFB662CD684D}" srcOrd="2" destOrd="0" presId="urn:microsoft.com/office/officeart/2005/8/layout/process3"/>
    <dgm:cxn modelId="{F8E84E5D-9766-4D11-A0F6-4DFA4F71E316}" type="presParOf" srcId="{53C50BC2-A7D3-4D5D-8B5F-EFF657611252}" destId="{40E813C7-FC76-4A03-A224-1DEC7E7FC0D8}" srcOrd="1" destOrd="0" presId="urn:microsoft.com/office/officeart/2005/8/layout/process3"/>
    <dgm:cxn modelId="{1AEE3184-B717-4D2F-A76A-F245E4014F37}" type="presParOf" srcId="{40E813C7-FC76-4A03-A224-1DEC7E7FC0D8}" destId="{843131B5-9092-4CCD-AB89-2ACE1776FB59}" srcOrd="0" destOrd="0" presId="urn:microsoft.com/office/officeart/2005/8/layout/process3"/>
    <dgm:cxn modelId="{B223506C-60CE-406A-95A3-1342DA5283E2}" type="presParOf" srcId="{53C50BC2-A7D3-4D5D-8B5F-EFF657611252}" destId="{02FBFD26-1140-4C63-982D-82996CD7DFDD}" srcOrd="2" destOrd="0" presId="urn:microsoft.com/office/officeart/2005/8/layout/process3"/>
    <dgm:cxn modelId="{E8903E25-5083-4196-8C6E-51D575EB3BA4}" type="presParOf" srcId="{02FBFD26-1140-4C63-982D-82996CD7DFDD}" destId="{5D15E8C5-BB30-4D08-AE0C-88EE21C79FC0}" srcOrd="0" destOrd="0" presId="urn:microsoft.com/office/officeart/2005/8/layout/process3"/>
    <dgm:cxn modelId="{879B33D9-DD58-44A9-9377-1FABE697AA46}" type="presParOf" srcId="{02FBFD26-1140-4C63-982D-82996CD7DFDD}" destId="{BF12E0DD-FCA5-47D1-8FB7-D18C04D032F1}" srcOrd="1" destOrd="0" presId="urn:microsoft.com/office/officeart/2005/8/layout/process3"/>
    <dgm:cxn modelId="{302C40FE-7AD0-45C4-BE96-08CA98C6C978}" type="presParOf" srcId="{02FBFD26-1140-4C63-982D-82996CD7DFDD}" destId="{E33D8706-685F-4DFD-806B-F776C645B7C1}" srcOrd="2" destOrd="0" presId="urn:microsoft.com/office/officeart/2005/8/layout/process3"/>
    <dgm:cxn modelId="{C2DE2F7F-85BB-44C6-AA81-BE59F1A5ED90}" type="presParOf" srcId="{53C50BC2-A7D3-4D5D-8B5F-EFF657611252}" destId="{FCA6316B-6945-4893-80F0-2C7753CA11E1}" srcOrd="3" destOrd="0" presId="urn:microsoft.com/office/officeart/2005/8/layout/process3"/>
    <dgm:cxn modelId="{6F489D57-1B75-48BE-9256-3546857444F0}" type="presParOf" srcId="{FCA6316B-6945-4893-80F0-2C7753CA11E1}" destId="{F2EF8D84-6371-461B-B4E1-58D0FAEC315C}" srcOrd="0" destOrd="0" presId="urn:microsoft.com/office/officeart/2005/8/layout/process3"/>
    <dgm:cxn modelId="{A3B231BB-23BE-4B44-AE55-11639D31973D}" type="presParOf" srcId="{53C50BC2-A7D3-4D5D-8B5F-EFF657611252}" destId="{7CEFAB79-6315-4026-A246-49E7AA778535}" srcOrd="4" destOrd="0" presId="urn:microsoft.com/office/officeart/2005/8/layout/process3"/>
    <dgm:cxn modelId="{7CC899A9-1DDD-4D12-850B-B331E3220669}" type="presParOf" srcId="{7CEFAB79-6315-4026-A246-49E7AA778535}" destId="{F053F038-D626-49AD-8B0D-9EB1AFD2F565}" srcOrd="0" destOrd="0" presId="urn:microsoft.com/office/officeart/2005/8/layout/process3"/>
    <dgm:cxn modelId="{77BD6620-5036-4272-925B-D5FDA4B0AC40}" type="presParOf" srcId="{7CEFAB79-6315-4026-A246-49E7AA778535}" destId="{F7129BFE-5B48-4B41-9DC9-D3F996F5C059}" srcOrd="1" destOrd="0" presId="urn:microsoft.com/office/officeart/2005/8/layout/process3"/>
    <dgm:cxn modelId="{523E7308-8871-4050-8D25-F217A5639452}" type="presParOf" srcId="{7CEFAB79-6315-4026-A246-49E7AA778535}" destId="{3EA26292-5CFB-4E90-ABDE-1F779501EECE}" srcOrd="2" destOrd="0" presId="urn:microsoft.com/office/officeart/2005/8/layout/process3"/>
    <dgm:cxn modelId="{F392D590-B919-4BFF-B5D4-B35F83D46C12}" type="presParOf" srcId="{53C50BC2-A7D3-4D5D-8B5F-EFF657611252}" destId="{0A7DC1BB-0B63-4302-B8FF-14B3870DC490}" srcOrd="5" destOrd="0" presId="urn:microsoft.com/office/officeart/2005/8/layout/process3"/>
    <dgm:cxn modelId="{4A8F6F6C-A465-4353-B74C-49C98EC470CA}" type="presParOf" srcId="{0A7DC1BB-0B63-4302-B8FF-14B3870DC490}" destId="{D8F0F32C-1B42-4C9E-8B85-559BE6D106B0}" srcOrd="0" destOrd="0" presId="urn:microsoft.com/office/officeart/2005/8/layout/process3"/>
    <dgm:cxn modelId="{5B77AEB8-5879-4714-A819-D3BFCC9FC94E}" type="presParOf" srcId="{53C50BC2-A7D3-4D5D-8B5F-EFF657611252}" destId="{9B06E6C8-94F0-4F2E-BB41-D8433A02B9DA}" srcOrd="6" destOrd="0" presId="urn:microsoft.com/office/officeart/2005/8/layout/process3"/>
    <dgm:cxn modelId="{01D048A4-57D6-407C-826F-2E55E3661AFC}" type="presParOf" srcId="{9B06E6C8-94F0-4F2E-BB41-D8433A02B9DA}" destId="{0A62BCCA-DCC8-4EB8-8623-7123D2B77EA5}" srcOrd="0" destOrd="0" presId="urn:microsoft.com/office/officeart/2005/8/layout/process3"/>
    <dgm:cxn modelId="{3F5D9EA5-687B-4BF3-9B05-BA935A3CB7BF}" type="presParOf" srcId="{9B06E6C8-94F0-4F2E-BB41-D8433A02B9DA}" destId="{8938B6EB-8000-4575-B083-E3BEF7E606BB}" srcOrd="1" destOrd="0" presId="urn:microsoft.com/office/officeart/2005/8/layout/process3"/>
    <dgm:cxn modelId="{2E505061-549D-4679-AC09-D8F880C5FFC0}" type="presParOf" srcId="{9B06E6C8-94F0-4F2E-BB41-D8433A02B9DA}" destId="{D0CE4443-C628-49E5-8B07-03D1D2F09D0D}"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E2C2F8-EC12-4AFD-A7C3-37AF58438001}"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fr-FR"/>
        </a:p>
      </dgm:t>
    </dgm:pt>
    <dgm:pt modelId="{9F205B8B-3F15-4DA0-9F7B-BCFB2FF96043}">
      <dgm:prSet phldrT="[Texte]"/>
      <dgm:spPr/>
      <dgm:t>
        <a:bodyPr/>
        <a:lstStyle/>
        <a:p>
          <a:r>
            <a:rPr lang="fr-FR" dirty="0">
              <a:latin typeface="+mn-lt"/>
            </a:rPr>
            <a:t>Clustering -CAH</a:t>
          </a:r>
        </a:p>
      </dgm:t>
    </dgm:pt>
    <dgm:pt modelId="{DF969C1A-7E1E-4A1D-8BC6-50A19CCC2087}" type="parTrans" cxnId="{B2CD0569-82D6-409D-8A29-72DC3894FC2B}">
      <dgm:prSet/>
      <dgm:spPr/>
      <dgm:t>
        <a:bodyPr/>
        <a:lstStyle/>
        <a:p>
          <a:endParaRPr lang="fr-FR"/>
        </a:p>
      </dgm:t>
    </dgm:pt>
    <dgm:pt modelId="{BF21C853-28F4-4127-8D1D-F0A0B4FF0803}" type="sibTrans" cxnId="{B2CD0569-82D6-409D-8A29-72DC3894FC2B}">
      <dgm:prSet/>
      <dgm:spPr/>
      <dgm:t>
        <a:bodyPr/>
        <a:lstStyle/>
        <a:p>
          <a:endParaRPr lang="fr-FR"/>
        </a:p>
      </dgm:t>
    </dgm:pt>
    <dgm:pt modelId="{07F77F26-B1E5-498D-905E-04EAE4DAC25F}">
      <dgm:prSet phldrT="[Texte]"/>
      <dgm:spPr/>
      <dgm:t>
        <a:bodyPr/>
        <a:lstStyle/>
        <a:p>
          <a:r>
            <a:rPr lang="fr-FR" dirty="0">
              <a:latin typeface="+mn-lt"/>
            </a:rPr>
            <a:t>Clustering K-</a:t>
          </a:r>
          <a:r>
            <a:rPr lang="fr-FR" dirty="0" err="1">
              <a:latin typeface="+mn-lt"/>
            </a:rPr>
            <a:t>means</a:t>
          </a:r>
          <a:endParaRPr lang="fr-FR" dirty="0">
            <a:latin typeface="+mn-lt"/>
          </a:endParaRPr>
        </a:p>
      </dgm:t>
    </dgm:pt>
    <dgm:pt modelId="{075D6604-E4E6-4420-8035-40F62E5C07C6}" type="parTrans" cxnId="{A247BC57-BDEC-4202-B09A-D964FD5641B4}">
      <dgm:prSet/>
      <dgm:spPr/>
      <dgm:t>
        <a:bodyPr/>
        <a:lstStyle/>
        <a:p>
          <a:endParaRPr lang="fr-FR"/>
        </a:p>
      </dgm:t>
    </dgm:pt>
    <dgm:pt modelId="{E76A0A31-B3EB-40FA-8C13-B891AD628C70}" type="sibTrans" cxnId="{A247BC57-BDEC-4202-B09A-D964FD5641B4}">
      <dgm:prSet/>
      <dgm:spPr/>
      <dgm:t>
        <a:bodyPr/>
        <a:lstStyle/>
        <a:p>
          <a:endParaRPr lang="fr-FR"/>
        </a:p>
      </dgm:t>
    </dgm:pt>
    <dgm:pt modelId="{C27117A3-0AE9-4B0E-BC43-47C16784882C}">
      <dgm:prSet phldrT="[Texte]" custT="1"/>
      <dgm:spPr/>
      <dgm:t>
        <a:bodyPr/>
        <a:lstStyle/>
        <a:p>
          <a:pPr>
            <a:buFont typeface="Courier New" panose="02070309020205020404" pitchFamily="49" charset="0"/>
            <a:buChar char="o"/>
          </a:pPr>
          <a:r>
            <a:rPr lang="fr-FR" sz="1200" dirty="0">
              <a:latin typeface="+mn-lt"/>
            </a:rPr>
            <a:t>Choix Nb clusters</a:t>
          </a:r>
        </a:p>
      </dgm:t>
    </dgm:pt>
    <dgm:pt modelId="{A39C8ABF-01A8-416A-8963-74E2D1EFEDAB}" type="parTrans" cxnId="{B276B1C3-0F2C-44F7-9739-EDE4E6423A39}">
      <dgm:prSet/>
      <dgm:spPr/>
      <dgm:t>
        <a:bodyPr/>
        <a:lstStyle/>
        <a:p>
          <a:endParaRPr lang="fr-FR"/>
        </a:p>
      </dgm:t>
    </dgm:pt>
    <dgm:pt modelId="{AFE10195-9356-42ED-93C5-2AF4EE34E16F}" type="sibTrans" cxnId="{B276B1C3-0F2C-44F7-9739-EDE4E6423A39}">
      <dgm:prSet/>
      <dgm:spPr/>
      <dgm:t>
        <a:bodyPr/>
        <a:lstStyle/>
        <a:p>
          <a:endParaRPr lang="fr-FR"/>
        </a:p>
      </dgm:t>
    </dgm:pt>
    <dgm:pt modelId="{F32584C5-53D7-49ED-BB93-A74BA0529BAC}">
      <dgm:prSet phldrT="[Texte]"/>
      <dgm:spPr/>
      <dgm:t>
        <a:bodyPr/>
        <a:lstStyle/>
        <a:p>
          <a:r>
            <a:rPr lang="fr-FR" dirty="0">
              <a:latin typeface="+mn-lt"/>
            </a:rPr>
            <a:t>Recommandations</a:t>
          </a:r>
        </a:p>
      </dgm:t>
    </dgm:pt>
    <dgm:pt modelId="{B5ED7180-D178-433B-BD45-9C504F1F24F8}" type="parTrans" cxnId="{8283D700-3DE1-44F8-8C16-E9ECD8BFB61D}">
      <dgm:prSet/>
      <dgm:spPr/>
      <dgm:t>
        <a:bodyPr/>
        <a:lstStyle/>
        <a:p>
          <a:endParaRPr lang="fr-FR"/>
        </a:p>
      </dgm:t>
    </dgm:pt>
    <dgm:pt modelId="{5A694351-8FF0-4AA6-86CB-E80F121DEA20}" type="sibTrans" cxnId="{8283D700-3DE1-44F8-8C16-E9ECD8BFB61D}">
      <dgm:prSet/>
      <dgm:spPr/>
      <dgm:t>
        <a:bodyPr/>
        <a:lstStyle/>
        <a:p>
          <a:endParaRPr lang="fr-FR"/>
        </a:p>
      </dgm:t>
    </dgm:pt>
    <dgm:pt modelId="{FDADDBB5-77D9-4C02-B510-EE34D1E78D60}">
      <dgm:prSet phldrT="[Texte]" custT="1"/>
      <dgm:spPr/>
      <dgm:t>
        <a:bodyPr/>
        <a:lstStyle/>
        <a:p>
          <a:pPr>
            <a:buFont typeface="Courier New" panose="02070309020205020404" pitchFamily="49" charset="0"/>
            <a:buChar char="o"/>
          </a:pPr>
          <a:r>
            <a:rPr lang="fr-FR" sz="1200" dirty="0">
              <a:latin typeface="+mn-lt"/>
            </a:rPr>
            <a:t>Synthèse</a:t>
          </a:r>
        </a:p>
      </dgm:t>
    </dgm:pt>
    <dgm:pt modelId="{A5876E41-4D2C-426A-A9F0-CCA9603E9749}" type="parTrans" cxnId="{B1F40937-49FF-448C-A813-FDD0DD301877}">
      <dgm:prSet/>
      <dgm:spPr/>
      <dgm:t>
        <a:bodyPr/>
        <a:lstStyle/>
        <a:p>
          <a:endParaRPr lang="fr-FR"/>
        </a:p>
      </dgm:t>
    </dgm:pt>
    <dgm:pt modelId="{5F603C1C-FD59-4207-803B-2BBFA3879EC3}" type="sibTrans" cxnId="{B1F40937-49FF-448C-A813-FDD0DD301877}">
      <dgm:prSet/>
      <dgm:spPr/>
      <dgm:t>
        <a:bodyPr/>
        <a:lstStyle/>
        <a:p>
          <a:endParaRPr lang="fr-FR"/>
        </a:p>
      </dgm:t>
    </dgm:pt>
    <dgm:pt modelId="{223DD3FE-1190-42D0-984D-08FBD120A104}">
      <dgm:prSet phldrT="[Texte]" custT="1"/>
      <dgm:spPr>
        <a:solidFill>
          <a:prstClr val="white">
            <a:alpha val="90000"/>
            <a:hueOff val="0"/>
            <a:satOff val="0"/>
            <a:lumOff val="0"/>
            <a:alphaOff val="0"/>
          </a:prstClr>
        </a:solidFill>
        <a:ln w="15875" cap="flat" cmpd="sng" algn="ctr">
          <a:solidFill>
            <a:srgbClr val="F0A22E">
              <a:hueOff val="0"/>
              <a:satOff val="0"/>
              <a:lumOff val="0"/>
              <a:alphaOff val="0"/>
            </a:srgbClr>
          </a:solidFill>
          <a:prstDash val="solid"/>
        </a:ln>
        <a:effectLst/>
      </dgm:spPr>
      <dgm:t>
        <a:bodyPr spcFirstLastPara="0" vert="horz" wrap="square" lIns="85344" tIns="85344" rIns="85344" bIns="85344" numCol="1" spcCol="1270" anchor="t" anchorCtr="0"/>
        <a:lstStyle/>
        <a:p>
          <a:pPr marL="114300" lvl="1" indent="-114300" algn="l" defTabSz="533400">
            <a:lnSpc>
              <a:spcPct val="90000"/>
            </a:lnSpc>
            <a:spcBef>
              <a:spcPct val="0"/>
            </a:spcBef>
            <a:spcAft>
              <a:spcPct val="15000"/>
            </a:spcAft>
            <a:buFont typeface="Courier New" panose="02070309020205020404" pitchFamily="49" charset="0"/>
            <a:buChar char="o"/>
          </a:pPr>
          <a:r>
            <a:rPr lang="fr-FR" sz="1200" kern="1200" dirty="0">
              <a:solidFill>
                <a:prstClr val="black">
                  <a:hueOff val="0"/>
                  <a:satOff val="0"/>
                  <a:lumOff val="0"/>
                  <a:alphaOff val="0"/>
                </a:prstClr>
              </a:solidFill>
              <a:latin typeface="+mn-lt"/>
              <a:ea typeface="+mn-ea"/>
              <a:cs typeface="+mn-cs"/>
            </a:rPr>
            <a:t>Choix Nb clusters</a:t>
          </a:r>
        </a:p>
      </dgm:t>
    </dgm:pt>
    <dgm:pt modelId="{393572BB-1640-4D34-8A2C-33E48486CFA0}" type="parTrans" cxnId="{1DA4286F-CB24-477E-9DDB-CB64597DF311}">
      <dgm:prSet/>
      <dgm:spPr/>
      <dgm:t>
        <a:bodyPr/>
        <a:lstStyle/>
        <a:p>
          <a:endParaRPr lang="fr-FR"/>
        </a:p>
      </dgm:t>
    </dgm:pt>
    <dgm:pt modelId="{A36321E9-8717-4104-B3D3-703FA5F4FD9B}" type="sibTrans" cxnId="{1DA4286F-CB24-477E-9DDB-CB64597DF311}">
      <dgm:prSet/>
      <dgm:spPr/>
      <dgm:t>
        <a:bodyPr/>
        <a:lstStyle/>
        <a:p>
          <a:endParaRPr lang="fr-FR"/>
        </a:p>
      </dgm:t>
    </dgm:pt>
    <dgm:pt modelId="{79C4DD22-6E4D-473E-9018-A73D4A0EEB4E}">
      <dgm:prSet phldrT="[Texte]" custT="1"/>
      <dgm:spPr>
        <a:solidFill>
          <a:prstClr val="white">
            <a:alpha val="90000"/>
            <a:hueOff val="0"/>
            <a:satOff val="0"/>
            <a:lumOff val="0"/>
            <a:alphaOff val="0"/>
          </a:prstClr>
        </a:solidFill>
        <a:ln w="15875" cap="flat" cmpd="sng" algn="ctr">
          <a:solidFill>
            <a:srgbClr val="F0A22E">
              <a:hueOff val="0"/>
              <a:satOff val="0"/>
              <a:lumOff val="0"/>
              <a:alphaOff val="0"/>
            </a:srgbClr>
          </a:solidFill>
          <a:prstDash val="solid"/>
        </a:ln>
        <a:effectLst/>
      </dgm:spPr>
      <dgm:t>
        <a:bodyPr spcFirstLastPara="0" vert="horz" wrap="square" lIns="85344" tIns="85344" rIns="85344" bIns="85344" numCol="1" spcCol="1270" anchor="t" anchorCtr="0"/>
        <a:lstStyle/>
        <a:p>
          <a:pPr marL="114300" lvl="1" indent="-114300" algn="l" defTabSz="533400">
            <a:lnSpc>
              <a:spcPct val="90000"/>
            </a:lnSpc>
            <a:spcBef>
              <a:spcPct val="0"/>
            </a:spcBef>
            <a:spcAft>
              <a:spcPct val="15000"/>
            </a:spcAft>
            <a:buFont typeface="Courier New" panose="02070309020205020404" pitchFamily="49" charset="0"/>
            <a:buChar char="o"/>
          </a:pPr>
          <a:r>
            <a:rPr lang="fr-FR" sz="1200" kern="1200" dirty="0">
              <a:solidFill>
                <a:prstClr val="black">
                  <a:hueOff val="0"/>
                  <a:satOff val="0"/>
                  <a:lumOff val="0"/>
                  <a:alphaOff val="0"/>
                </a:prstClr>
              </a:solidFill>
              <a:latin typeface="+mn-lt"/>
              <a:ea typeface="+mn-ea"/>
              <a:cs typeface="+mn-cs"/>
            </a:rPr>
            <a:t>CAH</a:t>
          </a:r>
        </a:p>
      </dgm:t>
    </dgm:pt>
    <dgm:pt modelId="{3C2F0745-569D-4736-8A7A-086C65ACC268}" type="parTrans" cxnId="{69E09D51-9FBD-4B17-AF12-07CD06DD7453}">
      <dgm:prSet/>
      <dgm:spPr/>
      <dgm:t>
        <a:bodyPr/>
        <a:lstStyle/>
        <a:p>
          <a:endParaRPr lang="fr-FR"/>
        </a:p>
      </dgm:t>
    </dgm:pt>
    <dgm:pt modelId="{08878C76-EC7B-43E0-A258-AD3C1D934FCC}" type="sibTrans" cxnId="{69E09D51-9FBD-4B17-AF12-07CD06DD7453}">
      <dgm:prSet/>
      <dgm:spPr/>
      <dgm:t>
        <a:bodyPr/>
        <a:lstStyle/>
        <a:p>
          <a:endParaRPr lang="fr-FR"/>
        </a:p>
      </dgm:t>
    </dgm:pt>
    <dgm:pt modelId="{34692D0D-A61A-401A-942B-EF2A7C24A30C}">
      <dgm:prSet phldrT="[Texte]" custT="1"/>
      <dgm:spPr>
        <a:solidFill>
          <a:prstClr val="white">
            <a:alpha val="90000"/>
            <a:hueOff val="0"/>
            <a:satOff val="0"/>
            <a:lumOff val="0"/>
            <a:alphaOff val="0"/>
          </a:prstClr>
        </a:solidFill>
        <a:ln w="15875" cap="flat" cmpd="sng" algn="ctr">
          <a:solidFill>
            <a:srgbClr val="F0A22E">
              <a:hueOff val="0"/>
              <a:satOff val="0"/>
              <a:lumOff val="0"/>
              <a:alphaOff val="0"/>
            </a:srgbClr>
          </a:solidFill>
          <a:prstDash val="solid"/>
        </a:ln>
        <a:effectLst/>
      </dgm:spPr>
      <dgm:t>
        <a:bodyPr spcFirstLastPara="0" vert="horz" wrap="square" lIns="85344" tIns="85344" rIns="85344" bIns="85344" numCol="1" spcCol="1270" anchor="t" anchorCtr="0"/>
        <a:lstStyle/>
        <a:p>
          <a:pPr marL="114300" lvl="1" indent="-114300" algn="l" defTabSz="533400">
            <a:lnSpc>
              <a:spcPct val="90000"/>
            </a:lnSpc>
            <a:spcBef>
              <a:spcPct val="0"/>
            </a:spcBef>
            <a:spcAft>
              <a:spcPct val="15000"/>
            </a:spcAft>
            <a:buFont typeface="Courier New" panose="02070309020205020404" pitchFamily="49" charset="0"/>
            <a:buChar char="o"/>
          </a:pPr>
          <a:r>
            <a:rPr lang="fr-FR" sz="1200" kern="1200" dirty="0">
              <a:solidFill>
                <a:prstClr val="black">
                  <a:hueOff val="0"/>
                  <a:satOff val="0"/>
                  <a:lumOff val="0"/>
                  <a:alphaOff val="0"/>
                </a:prstClr>
              </a:solidFill>
              <a:latin typeface="+mn-lt"/>
              <a:ea typeface="+mn-ea"/>
              <a:cs typeface="+mn-cs"/>
            </a:rPr>
            <a:t>Visualisations</a:t>
          </a:r>
        </a:p>
      </dgm:t>
    </dgm:pt>
    <dgm:pt modelId="{221DE04E-3F03-4D31-9854-29A2103BF220}" type="parTrans" cxnId="{DBDE5215-CB2D-4A9E-A23E-958FA620DFDE}">
      <dgm:prSet/>
      <dgm:spPr/>
      <dgm:t>
        <a:bodyPr/>
        <a:lstStyle/>
        <a:p>
          <a:endParaRPr lang="fr-FR"/>
        </a:p>
      </dgm:t>
    </dgm:pt>
    <dgm:pt modelId="{4D69B0CF-5261-460A-8E61-A660CCF99F12}" type="sibTrans" cxnId="{DBDE5215-CB2D-4A9E-A23E-958FA620DFDE}">
      <dgm:prSet/>
      <dgm:spPr/>
      <dgm:t>
        <a:bodyPr/>
        <a:lstStyle/>
        <a:p>
          <a:endParaRPr lang="fr-FR"/>
        </a:p>
      </dgm:t>
    </dgm:pt>
    <dgm:pt modelId="{CBB1BE3D-8B22-4871-A68E-E67402536FB8}">
      <dgm:prSet phldrT="[Texte]" custT="1"/>
      <dgm:spPr/>
      <dgm:t>
        <a:bodyPr/>
        <a:lstStyle/>
        <a:p>
          <a:pPr>
            <a:buFont typeface="Courier New" panose="02070309020205020404" pitchFamily="49" charset="0"/>
            <a:buChar char="o"/>
          </a:pPr>
          <a:r>
            <a:rPr lang="fr-FR" sz="1200" dirty="0">
              <a:latin typeface="+mn-lt"/>
            </a:rPr>
            <a:t>K-</a:t>
          </a:r>
          <a:r>
            <a:rPr lang="fr-FR" sz="1200" dirty="0" err="1">
              <a:latin typeface="+mn-lt"/>
            </a:rPr>
            <a:t>means</a:t>
          </a:r>
          <a:endParaRPr lang="fr-FR" sz="1200" dirty="0">
            <a:latin typeface="+mn-lt"/>
          </a:endParaRPr>
        </a:p>
      </dgm:t>
    </dgm:pt>
    <dgm:pt modelId="{2306F99F-AD0F-46F6-A0E5-8448C5355500}" type="parTrans" cxnId="{C888C2C7-061A-4D94-80BA-4AD35021F258}">
      <dgm:prSet/>
      <dgm:spPr/>
      <dgm:t>
        <a:bodyPr/>
        <a:lstStyle/>
        <a:p>
          <a:endParaRPr lang="fr-FR"/>
        </a:p>
      </dgm:t>
    </dgm:pt>
    <dgm:pt modelId="{DE4564F6-360E-4E66-825E-DACA7AD5328C}" type="sibTrans" cxnId="{C888C2C7-061A-4D94-80BA-4AD35021F258}">
      <dgm:prSet/>
      <dgm:spPr/>
      <dgm:t>
        <a:bodyPr/>
        <a:lstStyle/>
        <a:p>
          <a:endParaRPr lang="fr-FR"/>
        </a:p>
      </dgm:t>
    </dgm:pt>
    <dgm:pt modelId="{F33A9670-FF25-41A2-B6B5-369C51651D2B}">
      <dgm:prSet phldrT="[Texte]" custT="1"/>
      <dgm:spPr/>
      <dgm:t>
        <a:bodyPr/>
        <a:lstStyle/>
        <a:p>
          <a:pPr>
            <a:buFont typeface="Courier New" panose="02070309020205020404" pitchFamily="49" charset="0"/>
            <a:buChar char="o"/>
          </a:pPr>
          <a:r>
            <a:rPr lang="fr-FR" sz="1200" dirty="0">
              <a:latin typeface="+mn-lt"/>
            </a:rPr>
            <a:t>Visualisation</a:t>
          </a:r>
        </a:p>
      </dgm:t>
    </dgm:pt>
    <dgm:pt modelId="{D0FBA8DE-90A8-471C-AE3D-99F0958F877E}" type="parTrans" cxnId="{6927C216-8754-45CF-8437-A8BCDC708FDB}">
      <dgm:prSet/>
      <dgm:spPr/>
      <dgm:t>
        <a:bodyPr/>
        <a:lstStyle/>
        <a:p>
          <a:endParaRPr lang="fr-FR"/>
        </a:p>
      </dgm:t>
    </dgm:pt>
    <dgm:pt modelId="{F70EB91C-6772-4BAE-81B9-20A40356CE9C}" type="sibTrans" cxnId="{6927C216-8754-45CF-8437-A8BCDC708FDB}">
      <dgm:prSet/>
      <dgm:spPr/>
      <dgm:t>
        <a:bodyPr/>
        <a:lstStyle/>
        <a:p>
          <a:endParaRPr lang="fr-FR"/>
        </a:p>
      </dgm:t>
    </dgm:pt>
    <dgm:pt modelId="{7F567C03-5DE6-4F26-BC24-BC359B64E32D}">
      <dgm:prSet phldrT="[Texte]" custT="1"/>
      <dgm:spPr/>
      <dgm:t>
        <a:bodyPr/>
        <a:lstStyle/>
        <a:p>
          <a:pPr>
            <a:buFont typeface="Courier New" panose="02070309020205020404" pitchFamily="49" charset="0"/>
            <a:buChar char="o"/>
          </a:pPr>
          <a:r>
            <a:rPr lang="fr-FR" sz="1200" dirty="0">
              <a:latin typeface="+mn-lt"/>
            </a:rPr>
            <a:t>Analyse</a:t>
          </a:r>
        </a:p>
      </dgm:t>
    </dgm:pt>
    <dgm:pt modelId="{77B0263C-F9B6-4A3D-BC58-41743FC2385A}" type="parTrans" cxnId="{83E2CDFC-1577-4179-96B0-BCE21619C5D3}">
      <dgm:prSet/>
      <dgm:spPr/>
      <dgm:t>
        <a:bodyPr/>
        <a:lstStyle/>
        <a:p>
          <a:endParaRPr lang="fr-FR"/>
        </a:p>
      </dgm:t>
    </dgm:pt>
    <dgm:pt modelId="{E673DE99-2191-40CC-ACC4-1654844AE768}" type="sibTrans" cxnId="{83E2CDFC-1577-4179-96B0-BCE21619C5D3}">
      <dgm:prSet/>
      <dgm:spPr/>
      <dgm:t>
        <a:bodyPr/>
        <a:lstStyle/>
        <a:p>
          <a:endParaRPr lang="fr-FR"/>
        </a:p>
      </dgm:t>
    </dgm:pt>
    <dgm:pt modelId="{04DAEF46-0875-49E4-8AE0-31B05265F4D5}">
      <dgm:prSet phldrT="[Texte]" custT="1"/>
      <dgm:spPr/>
      <dgm:t>
        <a:bodyPr/>
        <a:lstStyle/>
        <a:p>
          <a:pPr>
            <a:buFont typeface="Courier New" panose="02070309020205020404" pitchFamily="49" charset="0"/>
            <a:buChar char="o"/>
          </a:pPr>
          <a:r>
            <a:rPr lang="fr-FR" sz="1200" dirty="0">
              <a:latin typeface="+mn-lt"/>
            </a:rPr>
            <a:t>Pays recommandés</a:t>
          </a:r>
        </a:p>
      </dgm:t>
    </dgm:pt>
    <dgm:pt modelId="{5607BBF4-FF6A-4780-87B7-C6B455E96E09}" type="parTrans" cxnId="{73BA3924-2CA0-4ABF-A956-E56E04F74ED8}">
      <dgm:prSet/>
      <dgm:spPr/>
      <dgm:t>
        <a:bodyPr/>
        <a:lstStyle/>
        <a:p>
          <a:endParaRPr lang="fr-FR"/>
        </a:p>
      </dgm:t>
    </dgm:pt>
    <dgm:pt modelId="{6D754D38-C1DE-4C2B-8A5D-E4DF4246D046}" type="sibTrans" cxnId="{73BA3924-2CA0-4ABF-A956-E56E04F74ED8}">
      <dgm:prSet/>
      <dgm:spPr/>
      <dgm:t>
        <a:bodyPr/>
        <a:lstStyle/>
        <a:p>
          <a:endParaRPr lang="fr-FR"/>
        </a:p>
      </dgm:t>
    </dgm:pt>
    <dgm:pt modelId="{DE2B01A0-AE4D-47D6-B71D-01F4F62BF12E}">
      <dgm:prSet phldrT="[Texte]" custT="1"/>
      <dgm:spPr>
        <a:solidFill>
          <a:prstClr val="white">
            <a:alpha val="90000"/>
            <a:hueOff val="0"/>
            <a:satOff val="0"/>
            <a:lumOff val="0"/>
            <a:alphaOff val="0"/>
          </a:prstClr>
        </a:solidFill>
        <a:ln w="15875" cap="flat" cmpd="sng" algn="ctr">
          <a:solidFill>
            <a:srgbClr val="F0A22E">
              <a:hueOff val="0"/>
              <a:satOff val="0"/>
              <a:lumOff val="0"/>
              <a:alphaOff val="0"/>
            </a:srgbClr>
          </a:solidFill>
          <a:prstDash val="solid"/>
        </a:ln>
        <a:effectLst/>
      </dgm:spPr>
      <dgm:t>
        <a:bodyPr spcFirstLastPara="0" vert="horz" wrap="square" lIns="85344" tIns="85344" rIns="85344" bIns="85344" numCol="1" spcCol="1270" anchor="t" anchorCtr="0"/>
        <a:lstStyle/>
        <a:p>
          <a:pPr marL="114300" lvl="1" indent="-114300" algn="l" defTabSz="533400">
            <a:lnSpc>
              <a:spcPct val="90000"/>
            </a:lnSpc>
            <a:spcBef>
              <a:spcPct val="0"/>
            </a:spcBef>
            <a:spcAft>
              <a:spcPct val="15000"/>
            </a:spcAft>
            <a:buFont typeface="Courier New" panose="02070309020205020404" pitchFamily="49" charset="0"/>
            <a:buChar char="o"/>
          </a:pPr>
          <a:r>
            <a:rPr lang="fr-FR" sz="1200" kern="1200" dirty="0">
              <a:solidFill>
                <a:prstClr val="black">
                  <a:hueOff val="0"/>
                  <a:satOff val="0"/>
                  <a:lumOff val="0"/>
                  <a:alphaOff val="0"/>
                </a:prstClr>
              </a:solidFill>
              <a:latin typeface="+mn-lt"/>
              <a:ea typeface="+mn-ea"/>
              <a:cs typeface="+mn-cs"/>
            </a:rPr>
            <a:t>Analyse</a:t>
          </a:r>
        </a:p>
      </dgm:t>
    </dgm:pt>
    <dgm:pt modelId="{5F2975AF-BC63-4ACC-8D6E-BC1F96EA9B4D}" type="parTrans" cxnId="{45568FFD-2EA5-4DD7-9E16-6E82D4E491FE}">
      <dgm:prSet/>
      <dgm:spPr/>
      <dgm:t>
        <a:bodyPr/>
        <a:lstStyle/>
        <a:p>
          <a:endParaRPr lang="fr-FR"/>
        </a:p>
      </dgm:t>
    </dgm:pt>
    <dgm:pt modelId="{565F69EB-77EA-462C-B562-042BD1FC67B0}" type="sibTrans" cxnId="{45568FFD-2EA5-4DD7-9E16-6E82D4E491FE}">
      <dgm:prSet/>
      <dgm:spPr/>
      <dgm:t>
        <a:bodyPr/>
        <a:lstStyle/>
        <a:p>
          <a:endParaRPr lang="fr-FR"/>
        </a:p>
      </dgm:t>
    </dgm:pt>
    <dgm:pt modelId="{53C50BC2-A7D3-4D5D-8B5F-EFF657611252}" type="pres">
      <dgm:prSet presAssocID="{D8E2C2F8-EC12-4AFD-A7C3-37AF58438001}" presName="linearFlow" presStyleCnt="0">
        <dgm:presLayoutVars>
          <dgm:dir/>
          <dgm:animLvl val="lvl"/>
          <dgm:resizeHandles val="exact"/>
        </dgm:presLayoutVars>
      </dgm:prSet>
      <dgm:spPr/>
    </dgm:pt>
    <dgm:pt modelId="{CEDA7DD8-E14C-487B-B747-0C54D43982BB}" type="pres">
      <dgm:prSet presAssocID="{9F205B8B-3F15-4DA0-9F7B-BCFB2FF96043}" presName="composite" presStyleCnt="0"/>
      <dgm:spPr/>
    </dgm:pt>
    <dgm:pt modelId="{AD51E1EC-F399-41C9-BDE3-A4F24A96AF24}" type="pres">
      <dgm:prSet presAssocID="{9F205B8B-3F15-4DA0-9F7B-BCFB2FF96043}" presName="parTx" presStyleLbl="node1" presStyleIdx="0" presStyleCnt="3">
        <dgm:presLayoutVars>
          <dgm:chMax val="0"/>
          <dgm:chPref val="0"/>
          <dgm:bulletEnabled val="1"/>
        </dgm:presLayoutVars>
      </dgm:prSet>
      <dgm:spPr/>
    </dgm:pt>
    <dgm:pt modelId="{35BF1E3A-2CCB-44D8-B33C-296FDFBF400F}" type="pres">
      <dgm:prSet presAssocID="{9F205B8B-3F15-4DA0-9F7B-BCFB2FF96043}" presName="parSh" presStyleLbl="node1" presStyleIdx="0" presStyleCnt="3"/>
      <dgm:spPr/>
    </dgm:pt>
    <dgm:pt modelId="{60F2A6E5-2A8F-4226-A9A2-BFB662CD684D}" type="pres">
      <dgm:prSet presAssocID="{9F205B8B-3F15-4DA0-9F7B-BCFB2FF96043}" presName="desTx" presStyleLbl="fgAcc1" presStyleIdx="0" presStyleCnt="3" custLinFactNeighborX="44" custLinFactNeighborY="-454">
        <dgm:presLayoutVars>
          <dgm:bulletEnabled val="1"/>
        </dgm:presLayoutVars>
      </dgm:prSet>
      <dgm:spPr>
        <a:xfrm>
          <a:off x="386946" y="1846418"/>
          <a:ext cx="1881899" cy="1728000"/>
        </a:xfrm>
        <a:prstGeom prst="roundRect">
          <a:avLst>
            <a:gd name="adj" fmla="val 10000"/>
          </a:avLst>
        </a:prstGeom>
      </dgm:spPr>
    </dgm:pt>
    <dgm:pt modelId="{40E813C7-FC76-4A03-A224-1DEC7E7FC0D8}" type="pres">
      <dgm:prSet presAssocID="{BF21C853-28F4-4127-8D1D-F0A0B4FF0803}" presName="sibTrans" presStyleLbl="sibTrans2D1" presStyleIdx="0" presStyleCnt="2"/>
      <dgm:spPr/>
    </dgm:pt>
    <dgm:pt modelId="{843131B5-9092-4CCD-AB89-2ACE1776FB59}" type="pres">
      <dgm:prSet presAssocID="{BF21C853-28F4-4127-8D1D-F0A0B4FF0803}" presName="connTx" presStyleLbl="sibTrans2D1" presStyleIdx="0" presStyleCnt="2"/>
      <dgm:spPr/>
    </dgm:pt>
    <dgm:pt modelId="{02FBFD26-1140-4C63-982D-82996CD7DFDD}" type="pres">
      <dgm:prSet presAssocID="{07F77F26-B1E5-498D-905E-04EAE4DAC25F}" presName="composite" presStyleCnt="0"/>
      <dgm:spPr/>
    </dgm:pt>
    <dgm:pt modelId="{5D15E8C5-BB30-4D08-AE0C-88EE21C79FC0}" type="pres">
      <dgm:prSet presAssocID="{07F77F26-B1E5-498D-905E-04EAE4DAC25F}" presName="parTx" presStyleLbl="node1" presStyleIdx="0" presStyleCnt="3">
        <dgm:presLayoutVars>
          <dgm:chMax val="0"/>
          <dgm:chPref val="0"/>
          <dgm:bulletEnabled val="1"/>
        </dgm:presLayoutVars>
      </dgm:prSet>
      <dgm:spPr/>
    </dgm:pt>
    <dgm:pt modelId="{BF12E0DD-FCA5-47D1-8FB7-D18C04D032F1}" type="pres">
      <dgm:prSet presAssocID="{07F77F26-B1E5-498D-905E-04EAE4DAC25F}" presName="parSh" presStyleLbl="node1" presStyleIdx="1" presStyleCnt="3"/>
      <dgm:spPr/>
    </dgm:pt>
    <dgm:pt modelId="{E33D8706-685F-4DFD-806B-F776C645B7C1}" type="pres">
      <dgm:prSet presAssocID="{07F77F26-B1E5-498D-905E-04EAE4DAC25F}" presName="desTx" presStyleLbl="fgAcc1" presStyleIdx="1" presStyleCnt="3">
        <dgm:presLayoutVars>
          <dgm:bulletEnabled val="1"/>
        </dgm:presLayoutVars>
      </dgm:prSet>
      <dgm:spPr/>
    </dgm:pt>
    <dgm:pt modelId="{FCA6316B-6945-4893-80F0-2C7753CA11E1}" type="pres">
      <dgm:prSet presAssocID="{E76A0A31-B3EB-40FA-8C13-B891AD628C70}" presName="sibTrans" presStyleLbl="sibTrans2D1" presStyleIdx="1" presStyleCnt="2"/>
      <dgm:spPr/>
    </dgm:pt>
    <dgm:pt modelId="{F2EF8D84-6371-461B-B4E1-58D0FAEC315C}" type="pres">
      <dgm:prSet presAssocID="{E76A0A31-B3EB-40FA-8C13-B891AD628C70}" presName="connTx" presStyleLbl="sibTrans2D1" presStyleIdx="1" presStyleCnt="2"/>
      <dgm:spPr/>
    </dgm:pt>
    <dgm:pt modelId="{7CEFAB79-6315-4026-A246-49E7AA778535}" type="pres">
      <dgm:prSet presAssocID="{F32584C5-53D7-49ED-BB93-A74BA0529BAC}" presName="composite" presStyleCnt="0"/>
      <dgm:spPr/>
    </dgm:pt>
    <dgm:pt modelId="{F053F038-D626-49AD-8B0D-9EB1AFD2F565}" type="pres">
      <dgm:prSet presAssocID="{F32584C5-53D7-49ED-BB93-A74BA0529BAC}" presName="parTx" presStyleLbl="node1" presStyleIdx="1" presStyleCnt="3">
        <dgm:presLayoutVars>
          <dgm:chMax val="0"/>
          <dgm:chPref val="0"/>
          <dgm:bulletEnabled val="1"/>
        </dgm:presLayoutVars>
      </dgm:prSet>
      <dgm:spPr/>
    </dgm:pt>
    <dgm:pt modelId="{F7129BFE-5B48-4B41-9DC9-D3F996F5C059}" type="pres">
      <dgm:prSet presAssocID="{F32584C5-53D7-49ED-BB93-A74BA0529BAC}" presName="parSh" presStyleLbl="node1" presStyleIdx="2" presStyleCnt="3"/>
      <dgm:spPr/>
    </dgm:pt>
    <dgm:pt modelId="{3EA26292-5CFB-4E90-ABDE-1F779501EECE}" type="pres">
      <dgm:prSet presAssocID="{F32584C5-53D7-49ED-BB93-A74BA0529BAC}" presName="desTx" presStyleLbl="fgAcc1" presStyleIdx="2" presStyleCnt="3">
        <dgm:presLayoutVars>
          <dgm:bulletEnabled val="1"/>
        </dgm:presLayoutVars>
      </dgm:prSet>
      <dgm:spPr/>
    </dgm:pt>
  </dgm:ptLst>
  <dgm:cxnLst>
    <dgm:cxn modelId="{40F70400-980E-4C08-8C97-F643B0BB4E75}" type="presOf" srcId="{9F205B8B-3F15-4DA0-9F7B-BCFB2FF96043}" destId="{35BF1E3A-2CCB-44D8-B33C-296FDFBF400F}" srcOrd="1" destOrd="0" presId="urn:microsoft.com/office/officeart/2005/8/layout/process3"/>
    <dgm:cxn modelId="{8283D700-3DE1-44F8-8C16-E9ECD8BFB61D}" srcId="{D8E2C2F8-EC12-4AFD-A7C3-37AF58438001}" destId="{F32584C5-53D7-49ED-BB93-A74BA0529BAC}" srcOrd="2" destOrd="0" parTransId="{B5ED7180-D178-433B-BD45-9C504F1F24F8}" sibTransId="{5A694351-8FF0-4AA6-86CB-E80F121DEA20}"/>
    <dgm:cxn modelId="{A6F56C08-4EA7-4E37-A49A-3117E9E18AF6}" type="presOf" srcId="{E76A0A31-B3EB-40FA-8C13-B891AD628C70}" destId="{FCA6316B-6945-4893-80F0-2C7753CA11E1}" srcOrd="0" destOrd="0" presId="urn:microsoft.com/office/officeart/2005/8/layout/process3"/>
    <dgm:cxn modelId="{C9908610-69D9-428A-A8C9-144DD6518408}" type="presOf" srcId="{CBB1BE3D-8B22-4871-A68E-E67402536FB8}" destId="{E33D8706-685F-4DFD-806B-F776C645B7C1}" srcOrd="0" destOrd="1" presId="urn:microsoft.com/office/officeart/2005/8/layout/process3"/>
    <dgm:cxn modelId="{DBDE5215-CB2D-4A9E-A23E-958FA620DFDE}" srcId="{9F205B8B-3F15-4DA0-9F7B-BCFB2FF96043}" destId="{34692D0D-A61A-401A-942B-EF2A7C24A30C}" srcOrd="2" destOrd="0" parTransId="{221DE04E-3F03-4D31-9854-29A2103BF220}" sibTransId="{4D69B0CF-5261-460A-8E61-A660CCF99F12}"/>
    <dgm:cxn modelId="{6927C216-8754-45CF-8437-A8BCDC708FDB}" srcId="{07F77F26-B1E5-498D-905E-04EAE4DAC25F}" destId="{F33A9670-FF25-41A2-B6B5-369C51651D2B}" srcOrd="2" destOrd="0" parTransId="{D0FBA8DE-90A8-471C-AE3D-99F0958F877E}" sibTransId="{F70EB91C-6772-4BAE-81B9-20A40356CE9C}"/>
    <dgm:cxn modelId="{0A85351A-1BE6-4B95-B925-82F5363FB4AB}" type="presOf" srcId="{07F77F26-B1E5-498D-905E-04EAE4DAC25F}" destId="{BF12E0DD-FCA5-47D1-8FB7-D18C04D032F1}" srcOrd="1" destOrd="0" presId="urn:microsoft.com/office/officeart/2005/8/layout/process3"/>
    <dgm:cxn modelId="{E29B991F-5EA2-4CEB-BCF8-9986592F6534}" type="presOf" srcId="{D8E2C2F8-EC12-4AFD-A7C3-37AF58438001}" destId="{53C50BC2-A7D3-4D5D-8B5F-EFF657611252}" srcOrd="0" destOrd="0" presId="urn:microsoft.com/office/officeart/2005/8/layout/process3"/>
    <dgm:cxn modelId="{68283020-CB3E-4A4F-BF39-B438C08C5DCA}" type="presOf" srcId="{07F77F26-B1E5-498D-905E-04EAE4DAC25F}" destId="{5D15E8C5-BB30-4D08-AE0C-88EE21C79FC0}" srcOrd="0" destOrd="0" presId="urn:microsoft.com/office/officeart/2005/8/layout/process3"/>
    <dgm:cxn modelId="{73BA3924-2CA0-4ABF-A956-E56E04F74ED8}" srcId="{F32584C5-53D7-49ED-BB93-A74BA0529BAC}" destId="{04DAEF46-0875-49E4-8AE0-31B05265F4D5}" srcOrd="1" destOrd="0" parTransId="{5607BBF4-FF6A-4780-87B7-C6B455E96E09}" sibTransId="{6D754D38-C1DE-4C2B-8A5D-E4DF4246D046}"/>
    <dgm:cxn modelId="{40B12829-46A6-4153-A9EE-6DF02688B02C}" type="presOf" srcId="{04DAEF46-0875-49E4-8AE0-31B05265F4D5}" destId="{3EA26292-5CFB-4E90-ABDE-1F779501EECE}" srcOrd="0" destOrd="1" presId="urn:microsoft.com/office/officeart/2005/8/layout/process3"/>
    <dgm:cxn modelId="{7E57182C-ADC4-45D1-81F6-92451C5ED5D6}" type="presOf" srcId="{DE2B01A0-AE4D-47D6-B71D-01F4F62BF12E}" destId="{60F2A6E5-2A8F-4226-A9A2-BFB662CD684D}" srcOrd="0" destOrd="3" presId="urn:microsoft.com/office/officeart/2005/8/layout/process3"/>
    <dgm:cxn modelId="{84062930-48E3-410F-A053-88E3B9ED7800}" type="presOf" srcId="{F33A9670-FF25-41A2-B6B5-369C51651D2B}" destId="{E33D8706-685F-4DFD-806B-F776C645B7C1}" srcOrd="0" destOrd="2" presId="urn:microsoft.com/office/officeart/2005/8/layout/process3"/>
    <dgm:cxn modelId="{B1F40937-49FF-448C-A813-FDD0DD301877}" srcId="{F32584C5-53D7-49ED-BB93-A74BA0529BAC}" destId="{FDADDBB5-77D9-4C02-B510-EE34D1E78D60}" srcOrd="0" destOrd="0" parTransId="{A5876E41-4D2C-426A-A9F0-CCA9603E9749}" sibTransId="{5F603C1C-FD59-4207-803B-2BBFA3879EC3}"/>
    <dgm:cxn modelId="{A2219863-D995-4576-A3BF-387566D076AF}" type="presOf" srcId="{FDADDBB5-77D9-4C02-B510-EE34D1E78D60}" destId="{3EA26292-5CFB-4E90-ABDE-1F779501EECE}" srcOrd="0" destOrd="0" presId="urn:microsoft.com/office/officeart/2005/8/layout/process3"/>
    <dgm:cxn modelId="{B2CD0569-82D6-409D-8A29-72DC3894FC2B}" srcId="{D8E2C2F8-EC12-4AFD-A7C3-37AF58438001}" destId="{9F205B8B-3F15-4DA0-9F7B-BCFB2FF96043}" srcOrd="0" destOrd="0" parTransId="{DF969C1A-7E1E-4A1D-8BC6-50A19CCC2087}" sibTransId="{BF21C853-28F4-4127-8D1D-F0A0B4FF0803}"/>
    <dgm:cxn modelId="{1DA4286F-CB24-477E-9DDB-CB64597DF311}" srcId="{9F205B8B-3F15-4DA0-9F7B-BCFB2FF96043}" destId="{223DD3FE-1190-42D0-984D-08FBD120A104}" srcOrd="0" destOrd="0" parTransId="{393572BB-1640-4D34-8A2C-33E48486CFA0}" sibTransId="{A36321E9-8717-4104-B3D3-703FA5F4FD9B}"/>
    <dgm:cxn modelId="{69E09D51-9FBD-4B17-AF12-07CD06DD7453}" srcId="{9F205B8B-3F15-4DA0-9F7B-BCFB2FF96043}" destId="{79C4DD22-6E4D-473E-9018-A73D4A0EEB4E}" srcOrd="1" destOrd="0" parTransId="{3C2F0745-569D-4736-8A7A-086C65ACC268}" sibTransId="{08878C76-EC7B-43E0-A258-AD3C1D934FCC}"/>
    <dgm:cxn modelId="{A247BC57-BDEC-4202-B09A-D964FD5641B4}" srcId="{D8E2C2F8-EC12-4AFD-A7C3-37AF58438001}" destId="{07F77F26-B1E5-498D-905E-04EAE4DAC25F}" srcOrd="1" destOrd="0" parTransId="{075D6604-E4E6-4420-8035-40F62E5C07C6}" sibTransId="{E76A0A31-B3EB-40FA-8C13-B891AD628C70}"/>
    <dgm:cxn modelId="{86423F79-E68A-4C1E-BD1A-EC159BF982EB}" type="presOf" srcId="{BF21C853-28F4-4127-8D1D-F0A0B4FF0803}" destId="{843131B5-9092-4CCD-AB89-2ACE1776FB59}" srcOrd="1" destOrd="0" presId="urn:microsoft.com/office/officeart/2005/8/layout/process3"/>
    <dgm:cxn modelId="{B611938B-6B07-4257-828D-BC85D06999FA}" type="presOf" srcId="{F32584C5-53D7-49ED-BB93-A74BA0529BAC}" destId="{F053F038-D626-49AD-8B0D-9EB1AFD2F565}" srcOrd="0" destOrd="0" presId="urn:microsoft.com/office/officeart/2005/8/layout/process3"/>
    <dgm:cxn modelId="{434F439C-6533-457D-835B-93B32EE5A289}" type="presOf" srcId="{F32584C5-53D7-49ED-BB93-A74BA0529BAC}" destId="{F7129BFE-5B48-4B41-9DC9-D3F996F5C059}" srcOrd="1" destOrd="0" presId="urn:microsoft.com/office/officeart/2005/8/layout/process3"/>
    <dgm:cxn modelId="{2FC7A9B5-78AD-4ECC-A0C9-C269BD907588}" type="presOf" srcId="{9F205B8B-3F15-4DA0-9F7B-BCFB2FF96043}" destId="{AD51E1EC-F399-41C9-BDE3-A4F24A96AF24}" srcOrd="0" destOrd="0" presId="urn:microsoft.com/office/officeart/2005/8/layout/process3"/>
    <dgm:cxn modelId="{E495D3C2-CF6E-4D9D-A98B-A2ED07B18EC7}" type="presOf" srcId="{7F567C03-5DE6-4F26-BC24-BC359B64E32D}" destId="{E33D8706-685F-4DFD-806B-F776C645B7C1}" srcOrd="0" destOrd="3" presId="urn:microsoft.com/office/officeart/2005/8/layout/process3"/>
    <dgm:cxn modelId="{B276B1C3-0F2C-44F7-9739-EDE4E6423A39}" srcId="{07F77F26-B1E5-498D-905E-04EAE4DAC25F}" destId="{C27117A3-0AE9-4B0E-BC43-47C16784882C}" srcOrd="0" destOrd="0" parTransId="{A39C8ABF-01A8-416A-8963-74E2D1EFEDAB}" sibTransId="{AFE10195-9356-42ED-93C5-2AF4EE34E16F}"/>
    <dgm:cxn modelId="{1EBDF5C5-F9E7-4943-94A2-BA03E34C53EB}" type="presOf" srcId="{223DD3FE-1190-42D0-984D-08FBD120A104}" destId="{60F2A6E5-2A8F-4226-A9A2-BFB662CD684D}" srcOrd="0" destOrd="0" presId="urn:microsoft.com/office/officeart/2005/8/layout/process3"/>
    <dgm:cxn modelId="{9B824EC7-14A0-4F63-875C-F9432C967FBC}" type="presOf" srcId="{79C4DD22-6E4D-473E-9018-A73D4A0EEB4E}" destId="{60F2A6E5-2A8F-4226-A9A2-BFB662CD684D}" srcOrd="0" destOrd="1" presId="urn:microsoft.com/office/officeart/2005/8/layout/process3"/>
    <dgm:cxn modelId="{C888C2C7-061A-4D94-80BA-4AD35021F258}" srcId="{07F77F26-B1E5-498D-905E-04EAE4DAC25F}" destId="{CBB1BE3D-8B22-4871-A68E-E67402536FB8}" srcOrd="1" destOrd="0" parTransId="{2306F99F-AD0F-46F6-A0E5-8448C5355500}" sibTransId="{DE4564F6-360E-4E66-825E-DACA7AD5328C}"/>
    <dgm:cxn modelId="{7A5597D0-632F-4E22-9F47-F8F727954047}" type="presOf" srcId="{C27117A3-0AE9-4B0E-BC43-47C16784882C}" destId="{E33D8706-685F-4DFD-806B-F776C645B7C1}" srcOrd="0" destOrd="0" presId="urn:microsoft.com/office/officeart/2005/8/layout/process3"/>
    <dgm:cxn modelId="{222074D5-6B85-4F02-BB71-8B385CCF0274}" type="presOf" srcId="{34692D0D-A61A-401A-942B-EF2A7C24A30C}" destId="{60F2A6E5-2A8F-4226-A9A2-BFB662CD684D}" srcOrd="0" destOrd="2" presId="urn:microsoft.com/office/officeart/2005/8/layout/process3"/>
    <dgm:cxn modelId="{C19970DD-5589-469A-874E-F80FD8408A77}" type="presOf" srcId="{E76A0A31-B3EB-40FA-8C13-B891AD628C70}" destId="{F2EF8D84-6371-461B-B4E1-58D0FAEC315C}" srcOrd="1" destOrd="0" presId="urn:microsoft.com/office/officeart/2005/8/layout/process3"/>
    <dgm:cxn modelId="{A7E94FEB-332F-4E09-A07D-FC143B2F079D}" type="presOf" srcId="{BF21C853-28F4-4127-8D1D-F0A0B4FF0803}" destId="{40E813C7-FC76-4A03-A224-1DEC7E7FC0D8}" srcOrd="0" destOrd="0" presId="urn:microsoft.com/office/officeart/2005/8/layout/process3"/>
    <dgm:cxn modelId="{83E2CDFC-1577-4179-96B0-BCE21619C5D3}" srcId="{07F77F26-B1E5-498D-905E-04EAE4DAC25F}" destId="{7F567C03-5DE6-4F26-BC24-BC359B64E32D}" srcOrd="3" destOrd="0" parTransId="{77B0263C-F9B6-4A3D-BC58-41743FC2385A}" sibTransId="{E673DE99-2191-40CC-ACC4-1654844AE768}"/>
    <dgm:cxn modelId="{45568FFD-2EA5-4DD7-9E16-6E82D4E491FE}" srcId="{9F205B8B-3F15-4DA0-9F7B-BCFB2FF96043}" destId="{DE2B01A0-AE4D-47D6-B71D-01F4F62BF12E}" srcOrd="3" destOrd="0" parTransId="{5F2975AF-BC63-4ACC-8D6E-BC1F96EA9B4D}" sibTransId="{565F69EB-77EA-462C-B562-042BD1FC67B0}"/>
    <dgm:cxn modelId="{FD0FF843-996E-4739-827D-240DC68BDD2D}" type="presParOf" srcId="{53C50BC2-A7D3-4D5D-8B5F-EFF657611252}" destId="{CEDA7DD8-E14C-487B-B747-0C54D43982BB}" srcOrd="0" destOrd="0" presId="urn:microsoft.com/office/officeart/2005/8/layout/process3"/>
    <dgm:cxn modelId="{969B36F0-720A-4BD9-8115-8104685501FD}" type="presParOf" srcId="{CEDA7DD8-E14C-487B-B747-0C54D43982BB}" destId="{AD51E1EC-F399-41C9-BDE3-A4F24A96AF24}" srcOrd="0" destOrd="0" presId="urn:microsoft.com/office/officeart/2005/8/layout/process3"/>
    <dgm:cxn modelId="{88EEBAE0-7C1C-4237-AD4F-41F1D6ACC876}" type="presParOf" srcId="{CEDA7DD8-E14C-487B-B747-0C54D43982BB}" destId="{35BF1E3A-2CCB-44D8-B33C-296FDFBF400F}" srcOrd="1" destOrd="0" presId="urn:microsoft.com/office/officeart/2005/8/layout/process3"/>
    <dgm:cxn modelId="{41D9D3D2-085A-4EF4-98C9-2D6B91F8862C}" type="presParOf" srcId="{CEDA7DD8-E14C-487B-B747-0C54D43982BB}" destId="{60F2A6E5-2A8F-4226-A9A2-BFB662CD684D}" srcOrd="2" destOrd="0" presId="urn:microsoft.com/office/officeart/2005/8/layout/process3"/>
    <dgm:cxn modelId="{F8E84E5D-9766-4D11-A0F6-4DFA4F71E316}" type="presParOf" srcId="{53C50BC2-A7D3-4D5D-8B5F-EFF657611252}" destId="{40E813C7-FC76-4A03-A224-1DEC7E7FC0D8}" srcOrd="1" destOrd="0" presId="urn:microsoft.com/office/officeart/2005/8/layout/process3"/>
    <dgm:cxn modelId="{1AEE3184-B717-4D2F-A76A-F245E4014F37}" type="presParOf" srcId="{40E813C7-FC76-4A03-A224-1DEC7E7FC0D8}" destId="{843131B5-9092-4CCD-AB89-2ACE1776FB59}" srcOrd="0" destOrd="0" presId="urn:microsoft.com/office/officeart/2005/8/layout/process3"/>
    <dgm:cxn modelId="{B223506C-60CE-406A-95A3-1342DA5283E2}" type="presParOf" srcId="{53C50BC2-A7D3-4D5D-8B5F-EFF657611252}" destId="{02FBFD26-1140-4C63-982D-82996CD7DFDD}" srcOrd="2" destOrd="0" presId="urn:microsoft.com/office/officeart/2005/8/layout/process3"/>
    <dgm:cxn modelId="{E8903E25-5083-4196-8C6E-51D575EB3BA4}" type="presParOf" srcId="{02FBFD26-1140-4C63-982D-82996CD7DFDD}" destId="{5D15E8C5-BB30-4D08-AE0C-88EE21C79FC0}" srcOrd="0" destOrd="0" presId="urn:microsoft.com/office/officeart/2005/8/layout/process3"/>
    <dgm:cxn modelId="{879B33D9-DD58-44A9-9377-1FABE697AA46}" type="presParOf" srcId="{02FBFD26-1140-4C63-982D-82996CD7DFDD}" destId="{BF12E0DD-FCA5-47D1-8FB7-D18C04D032F1}" srcOrd="1" destOrd="0" presId="urn:microsoft.com/office/officeart/2005/8/layout/process3"/>
    <dgm:cxn modelId="{302C40FE-7AD0-45C4-BE96-08CA98C6C978}" type="presParOf" srcId="{02FBFD26-1140-4C63-982D-82996CD7DFDD}" destId="{E33D8706-685F-4DFD-806B-F776C645B7C1}" srcOrd="2" destOrd="0" presId="urn:microsoft.com/office/officeart/2005/8/layout/process3"/>
    <dgm:cxn modelId="{C2DE2F7F-85BB-44C6-AA81-BE59F1A5ED90}" type="presParOf" srcId="{53C50BC2-A7D3-4D5D-8B5F-EFF657611252}" destId="{FCA6316B-6945-4893-80F0-2C7753CA11E1}" srcOrd="3" destOrd="0" presId="urn:microsoft.com/office/officeart/2005/8/layout/process3"/>
    <dgm:cxn modelId="{6F489D57-1B75-48BE-9256-3546857444F0}" type="presParOf" srcId="{FCA6316B-6945-4893-80F0-2C7753CA11E1}" destId="{F2EF8D84-6371-461B-B4E1-58D0FAEC315C}" srcOrd="0" destOrd="0" presId="urn:microsoft.com/office/officeart/2005/8/layout/process3"/>
    <dgm:cxn modelId="{A3B231BB-23BE-4B44-AE55-11639D31973D}" type="presParOf" srcId="{53C50BC2-A7D3-4D5D-8B5F-EFF657611252}" destId="{7CEFAB79-6315-4026-A246-49E7AA778535}" srcOrd="4" destOrd="0" presId="urn:microsoft.com/office/officeart/2005/8/layout/process3"/>
    <dgm:cxn modelId="{7CC899A9-1DDD-4D12-850B-B331E3220669}" type="presParOf" srcId="{7CEFAB79-6315-4026-A246-49E7AA778535}" destId="{F053F038-D626-49AD-8B0D-9EB1AFD2F565}" srcOrd="0" destOrd="0" presId="urn:microsoft.com/office/officeart/2005/8/layout/process3"/>
    <dgm:cxn modelId="{77BD6620-5036-4272-925B-D5FDA4B0AC40}" type="presParOf" srcId="{7CEFAB79-6315-4026-A246-49E7AA778535}" destId="{F7129BFE-5B48-4B41-9DC9-D3F996F5C059}" srcOrd="1" destOrd="0" presId="urn:microsoft.com/office/officeart/2005/8/layout/process3"/>
    <dgm:cxn modelId="{523E7308-8871-4050-8D25-F217A5639452}" type="presParOf" srcId="{7CEFAB79-6315-4026-A246-49E7AA778535}" destId="{3EA26292-5CFB-4E90-ABDE-1F779501EECE}"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7F452E-76E5-4B4E-A5B8-F5B10A0F884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fr-FR"/>
        </a:p>
      </dgm:t>
    </dgm:pt>
    <dgm:pt modelId="{D895D07B-F2D7-4C6A-81FF-CF17ADE162A5}">
      <dgm:prSet phldrT="[Texte]" custT="1"/>
      <dgm:spPr/>
      <dgm:t>
        <a:bodyPr/>
        <a:lstStyle/>
        <a:p>
          <a:r>
            <a:rPr lang="fr-FR" sz="1600" dirty="0"/>
            <a:t>Proximité</a:t>
          </a:r>
        </a:p>
      </dgm:t>
    </dgm:pt>
    <dgm:pt modelId="{604579D6-8824-478A-A826-DECF9E1F895A}" type="parTrans" cxnId="{ED0B2538-2F58-443E-BF74-AC969290253E}">
      <dgm:prSet/>
      <dgm:spPr/>
      <dgm:t>
        <a:bodyPr/>
        <a:lstStyle/>
        <a:p>
          <a:endParaRPr lang="fr-FR"/>
        </a:p>
      </dgm:t>
    </dgm:pt>
    <dgm:pt modelId="{8C96C25A-F27E-4FAA-B9CF-37C609673EB2}" type="sibTrans" cxnId="{ED0B2538-2F58-443E-BF74-AC969290253E}">
      <dgm:prSet/>
      <dgm:spPr/>
      <dgm:t>
        <a:bodyPr/>
        <a:lstStyle/>
        <a:p>
          <a:endParaRPr lang="fr-FR"/>
        </a:p>
      </dgm:t>
    </dgm:pt>
    <dgm:pt modelId="{35467CF0-663F-4159-84C9-DEF74FF4AD1E}">
      <dgm:prSet phldrT="[Texte]" custT="1"/>
      <dgm:spPr/>
      <dgm:t>
        <a:bodyPr/>
        <a:lstStyle/>
        <a:p>
          <a:r>
            <a:rPr lang="fr-FR" sz="1600" dirty="0"/>
            <a:t>Import </a:t>
          </a:r>
          <a:br>
            <a:rPr lang="fr-FR" sz="1600" dirty="0"/>
          </a:br>
          <a:r>
            <a:rPr lang="fr-FR" sz="1600" dirty="0"/>
            <a:t>Poulet Fr +++ </a:t>
          </a:r>
          <a:br>
            <a:rPr lang="fr-FR" sz="1600" dirty="0"/>
          </a:br>
          <a:r>
            <a:rPr lang="fr-FR" sz="800" dirty="0"/>
            <a:t>(Besoin et facilité </a:t>
          </a:r>
          <a:r>
            <a:rPr lang="fr-FR" sz="800" dirty="0" err="1"/>
            <a:t>comm</a:t>
          </a:r>
          <a:r>
            <a:rPr lang="fr-FR" sz="800" dirty="0"/>
            <a:t>)</a:t>
          </a:r>
        </a:p>
      </dgm:t>
    </dgm:pt>
    <dgm:pt modelId="{26456FD0-2674-4FB2-BFC6-468D21DCFB80}" type="parTrans" cxnId="{48FD1416-0150-484F-B498-32877A5B23B3}">
      <dgm:prSet/>
      <dgm:spPr/>
      <dgm:t>
        <a:bodyPr/>
        <a:lstStyle/>
        <a:p>
          <a:endParaRPr lang="fr-FR"/>
        </a:p>
      </dgm:t>
    </dgm:pt>
    <dgm:pt modelId="{31267155-F117-44A8-B504-3500B7F9AA09}" type="sibTrans" cxnId="{48FD1416-0150-484F-B498-32877A5B23B3}">
      <dgm:prSet/>
      <dgm:spPr/>
      <dgm:t>
        <a:bodyPr/>
        <a:lstStyle/>
        <a:p>
          <a:endParaRPr lang="fr-FR"/>
        </a:p>
      </dgm:t>
    </dgm:pt>
    <dgm:pt modelId="{96980EE5-8C4C-4F3E-BAFE-B0EE0D1C9DFE}">
      <dgm:prSet phldrT="[Texte]" custT="1"/>
      <dgm:spPr/>
      <dgm:t>
        <a:bodyPr/>
        <a:lstStyle/>
        <a:p>
          <a:r>
            <a:rPr lang="fr-FR" sz="1600" dirty="0"/>
            <a:t>Niveau de vie élevé</a:t>
          </a:r>
        </a:p>
      </dgm:t>
    </dgm:pt>
    <dgm:pt modelId="{0C527675-B6FD-4213-A2EE-EBE654A0A46F}" type="parTrans" cxnId="{54987DD8-10C1-4270-AD10-54ECD816483D}">
      <dgm:prSet/>
      <dgm:spPr/>
      <dgm:t>
        <a:bodyPr/>
        <a:lstStyle/>
        <a:p>
          <a:endParaRPr lang="fr-FR"/>
        </a:p>
      </dgm:t>
    </dgm:pt>
    <dgm:pt modelId="{AEB9F435-3DA0-4BA0-BEA5-9BAEBD31D987}" type="sibTrans" cxnId="{54987DD8-10C1-4270-AD10-54ECD816483D}">
      <dgm:prSet/>
      <dgm:spPr/>
      <dgm:t>
        <a:bodyPr/>
        <a:lstStyle/>
        <a:p>
          <a:endParaRPr lang="fr-FR"/>
        </a:p>
      </dgm:t>
    </dgm:pt>
    <dgm:pt modelId="{D165CD66-D9E7-4588-90B1-A7FEC67CFF2A}">
      <dgm:prSet phldrT="[Texte]" custT="1"/>
      <dgm:spPr/>
      <dgm:t>
        <a:bodyPr/>
        <a:lstStyle/>
        <a:p>
          <a:r>
            <a:rPr lang="fr-FR" sz="1600" dirty="0"/>
            <a:t>Alimentation saine</a:t>
          </a:r>
        </a:p>
      </dgm:t>
    </dgm:pt>
    <dgm:pt modelId="{0747D5AE-1725-45BF-8D02-436832964934}" type="parTrans" cxnId="{0DBC639E-2C78-4FB6-AAD3-BECF9392FCD8}">
      <dgm:prSet/>
      <dgm:spPr/>
      <dgm:t>
        <a:bodyPr/>
        <a:lstStyle/>
        <a:p>
          <a:endParaRPr lang="fr-FR"/>
        </a:p>
      </dgm:t>
    </dgm:pt>
    <dgm:pt modelId="{554815F1-F0A2-45DE-AF9F-D8DAEF9B9567}" type="sibTrans" cxnId="{0DBC639E-2C78-4FB6-AAD3-BECF9392FCD8}">
      <dgm:prSet/>
      <dgm:spPr/>
      <dgm:t>
        <a:bodyPr/>
        <a:lstStyle/>
        <a:p>
          <a:endParaRPr lang="fr-FR"/>
        </a:p>
      </dgm:t>
    </dgm:pt>
    <dgm:pt modelId="{11724AB9-15F4-474B-8032-6B9FA56A621C}" type="pres">
      <dgm:prSet presAssocID="{817F452E-76E5-4B4E-A5B8-F5B10A0F8840}" presName="diagram" presStyleCnt="0">
        <dgm:presLayoutVars>
          <dgm:dir/>
          <dgm:resizeHandles val="exact"/>
        </dgm:presLayoutVars>
      </dgm:prSet>
      <dgm:spPr/>
    </dgm:pt>
    <dgm:pt modelId="{7A73032A-2EF5-451F-B9F6-517FA08F6071}" type="pres">
      <dgm:prSet presAssocID="{D895D07B-F2D7-4C6A-81FF-CF17ADE162A5}" presName="node" presStyleLbl="node1" presStyleIdx="0" presStyleCnt="4" custLinFactX="37565" custLinFactNeighborX="100000" custLinFactNeighborY="-864">
        <dgm:presLayoutVars>
          <dgm:bulletEnabled val="1"/>
        </dgm:presLayoutVars>
      </dgm:prSet>
      <dgm:spPr/>
    </dgm:pt>
    <dgm:pt modelId="{6A0CD84E-260A-4EB4-A5E2-E5C32CA222FD}" type="pres">
      <dgm:prSet presAssocID="{8C96C25A-F27E-4FAA-B9CF-37C609673EB2}" presName="sibTrans" presStyleCnt="0"/>
      <dgm:spPr/>
    </dgm:pt>
    <dgm:pt modelId="{8B764949-D68E-43ED-80C3-C623D54277CE}" type="pres">
      <dgm:prSet presAssocID="{35467CF0-663F-4159-84C9-DEF74FF4AD1E}" presName="node" presStyleLbl="node1" presStyleIdx="1" presStyleCnt="4" custScaleX="128706" custLinFactX="-9273" custLinFactNeighborX="-100000" custLinFactNeighborY="-864">
        <dgm:presLayoutVars>
          <dgm:bulletEnabled val="1"/>
        </dgm:presLayoutVars>
      </dgm:prSet>
      <dgm:spPr/>
    </dgm:pt>
    <dgm:pt modelId="{317B7A3E-3B56-4B40-B0F4-CF6ADEC25E87}" type="pres">
      <dgm:prSet presAssocID="{31267155-F117-44A8-B504-3500B7F9AA09}" presName="sibTrans" presStyleCnt="0"/>
      <dgm:spPr/>
    </dgm:pt>
    <dgm:pt modelId="{A51FA3E2-EEE6-4369-B83F-0F3E622B7FA3}" type="pres">
      <dgm:prSet presAssocID="{96980EE5-8C4C-4F3E-BAFE-B0EE0D1C9DFE}" presName="node" presStyleLbl="node1" presStyleIdx="2" presStyleCnt="4">
        <dgm:presLayoutVars>
          <dgm:bulletEnabled val="1"/>
        </dgm:presLayoutVars>
      </dgm:prSet>
      <dgm:spPr/>
    </dgm:pt>
    <dgm:pt modelId="{ABAA87CA-502E-4D30-9876-6D5F67605FA9}" type="pres">
      <dgm:prSet presAssocID="{AEB9F435-3DA0-4BA0-BEA5-9BAEBD31D987}" presName="sibTrans" presStyleCnt="0"/>
      <dgm:spPr/>
    </dgm:pt>
    <dgm:pt modelId="{8517E16D-F6D5-47D0-9796-F271A85AAEB5}" type="pres">
      <dgm:prSet presAssocID="{D165CD66-D9E7-4588-90B1-A7FEC67CFF2A}" presName="node" presStyleLbl="node1" presStyleIdx="3" presStyleCnt="4">
        <dgm:presLayoutVars>
          <dgm:bulletEnabled val="1"/>
        </dgm:presLayoutVars>
      </dgm:prSet>
      <dgm:spPr/>
    </dgm:pt>
  </dgm:ptLst>
  <dgm:cxnLst>
    <dgm:cxn modelId="{559BA710-98CF-4069-B943-971A210CE776}" type="presOf" srcId="{35467CF0-663F-4159-84C9-DEF74FF4AD1E}" destId="{8B764949-D68E-43ED-80C3-C623D54277CE}" srcOrd="0" destOrd="0" presId="urn:microsoft.com/office/officeart/2005/8/layout/default"/>
    <dgm:cxn modelId="{48FD1416-0150-484F-B498-32877A5B23B3}" srcId="{817F452E-76E5-4B4E-A5B8-F5B10A0F8840}" destId="{35467CF0-663F-4159-84C9-DEF74FF4AD1E}" srcOrd="1" destOrd="0" parTransId="{26456FD0-2674-4FB2-BFC6-468D21DCFB80}" sibTransId="{31267155-F117-44A8-B504-3500B7F9AA09}"/>
    <dgm:cxn modelId="{ED0B2538-2F58-443E-BF74-AC969290253E}" srcId="{817F452E-76E5-4B4E-A5B8-F5B10A0F8840}" destId="{D895D07B-F2D7-4C6A-81FF-CF17ADE162A5}" srcOrd="0" destOrd="0" parTransId="{604579D6-8824-478A-A826-DECF9E1F895A}" sibTransId="{8C96C25A-F27E-4FAA-B9CF-37C609673EB2}"/>
    <dgm:cxn modelId="{912EF765-CF46-4668-8891-2B784E5F7E62}" type="presOf" srcId="{817F452E-76E5-4B4E-A5B8-F5B10A0F8840}" destId="{11724AB9-15F4-474B-8032-6B9FA56A621C}" srcOrd="0" destOrd="0" presId="urn:microsoft.com/office/officeart/2005/8/layout/default"/>
    <dgm:cxn modelId="{0DBC639E-2C78-4FB6-AAD3-BECF9392FCD8}" srcId="{817F452E-76E5-4B4E-A5B8-F5B10A0F8840}" destId="{D165CD66-D9E7-4588-90B1-A7FEC67CFF2A}" srcOrd="3" destOrd="0" parTransId="{0747D5AE-1725-45BF-8D02-436832964934}" sibTransId="{554815F1-F0A2-45DE-AF9F-D8DAEF9B9567}"/>
    <dgm:cxn modelId="{5BAA66B3-211A-4703-B648-AD5739FACD81}" type="presOf" srcId="{D895D07B-F2D7-4C6A-81FF-CF17ADE162A5}" destId="{7A73032A-2EF5-451F-B9F6-517FA08F6071}" srcOrd="0" destOrd="0" presId="urn:microsoft.com/office/officeart/2005/8/layout/default"/>
    <dgm:cxn modelId="{54987DD8-10C1-4270-AD10-54ECD816483D}" srcId="{817F452E-76E5-4B4E-A5B8-F5B10A0F8840}" destId="{96980EE5-8C4C-4F3E-BAFE-B0EE0D1C9DFE}" srcOrd="2" destOrd="0" parTransId="{0C527675-B6FD-4213-A2EE-EBE654A0A46F}" sibTransId="{AEB9F435-3DA0-4BA0-BEA5-9BAEBD31D987}"/>
    <dgm:cxn modelId="{F0F48DE7-C523-4AE7-8E80-395D60FB3AD3}" type="presOf" srcId="{96980EE5-8C4C-4F3E-BAFE-B0EE0D1C9DFE}" destId="{A51FA3E2-EEE6-4369-B83F-0F3E622B7FA3}" srcOrd="0" destOrd="0" presId="urn:microsoft.com/office/officeart/2005/8/layout/default"/>
    <dgm:cxn modelId="{3365D8FF-284E-477F-B05C-593931A0BA88}" type="presOf" srcId="{D165CD66-D9E7-4588-90B1-A7FEC67CFF2A}" destId="{8517E16D-F6D5-47D0-9796-F271A85AAEB5}" srcOrd="0" destOrd="0" presId="urn:microsoft.com/office/officeart/2005/8/layout/default"/>
    <dgm:cxn modelId="{576211C1-BD6B-44B0-9FBF-E15FD52D28A4}" type="presParOf" srcId="{11724AB9-15F4-474B-8032-6B9FA56A621C}" destId="{7A73032A-2EF5-451F-B9F6-517FA08F6071}" srcOrd="0" destOrd="0" presId="urn:microsoft.com/office/officeart/2005/8/layout/default"/>
    <dgm:cxn modelId="{5BD021CE-703B-4867-B133-964829D3BC02}" type="presParOf" srcId="{11724AB9-15F4-474B-8032-6B9FA56A621C}" destId="{6A0CD84E-260A-4EB4-A5E2-E5C32CA222FD}" srcOrd="1" destOrd="0" presId="urn:microsoft.com/office/officeart/2005/8/layout/default"/>
    <dgm:cxn modelId="{41D115F6-671C-469C-8FEB-49A638B6D1DC}" type="presParOf" srcId="{11724AB9-15F4-474B-8032-6B9FA56A621C}" destId="{8B764949-D68E-43ED-80C3-C623D54277CE}" srcOrd="2" destOrd="0" presId="urn:microsoft.com/office/officeart/2005/8/layout/default"/>
    <dgm:cxn modelId="{2DC4086C-88EF-4C3A-A693-EAF1D9DB84F7}" type="presParOf" srcId="{11724AB9-15F4-474B-8032-6B9FA56A621C}" destId="{317B7A3E-3B56-4B40-B0F4-CF6ADEC25E87}" srcOrd="3" destOrd="0" presId="urn:microsoft.com/office/officeart/2005/8/layout/default"/>
    <dgm:cxn modelId="{F5341E23-D43F-45C1-A285-FADA542ECA78}" type="presParOf" srcId="{11724AB9-15F4-474B-8032-6B9FA56A621C}" destId="{A51FA3E2-EEE6-4369-B83F-0F3E622B7FA3}" srcOrd="4" destOrd="0" presId="urn:microsoft.com/office/officeart/2005/8/layout/default"/>
    <dgm:cxn modelId="{91EE699E-D0CF-4C06-828B-3890F56D14FA}" type="presParOf" srcId="{11724AB9-15F4-474B-8032-6B9FA56A621C}" destId="{ABAA87CA-502E-4D30-9876-6D5F67605FA9}" srcOrd="5" destOrd="0" presId="urn:microsoft.com/office/officeart/2005/8/layout/default"/>
    <dgm:cxn modelId="{787E63CB-1FD2-44AB-83C9-E39A390EE400}" type="presParOf" srcId="{11724AB9-15F4-474B-8032-6B9FA56A621C}" destId="{8517E16D-F6D5-47D0-9796-F271A85AAEB5}"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17F452E-76E5-4B4E-A5B8-F5B10A0F884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fr-FR"/>
        </a:p>
      </dgm:t>
    </dgm:pt>
    <dgm:pt modelId="{D895D07B-F2D7-4C6A-81FF-CF17ADE162A5}">
      <dgm:prSet phldrT="[Texte]" custT="1"/>
      <dgm:spPr/>
      <dgm:t>
        <a:bodyPr/>
        <a:lstStyle/>
        <a:p>
          <a:r>
            <a:rPr lang="fr-FR" sz="1400" dirty="0"/>
            <a:t>Bal </a:t>
          </a:r>
        </a:p>
        <a:p>
          <a:r>
            <a:rPr lang="fr-FR" sz="1400" dirty="0"/>
            <a:t>IMP &gt;&gt; EXP</a:t>
          </a:r>
        </a:p>
        <a:p>
          <a:r>
            <a:rPr lang="fr-FR" sz="1400" dirty="0"/>
            <a:t>Poulet +++</a:t>
          </a:r>
        </a:p>
      </dgm:t>
    </dgm:pt>
    <dgm:pt modelId="{604579D6-8824-478A-A826-DECF9E1F895A}" type="parTrans" cxnId="{ED0B2538-2F58-443E-BF74-AC969290253E}">
      <dgm:prSet/>
      <dgm:spPr/>
      <dgm:t>
        <a:bodyPr/>
        <a:lstStyle/>
        <a:p>
          <a:endParaRPr lang="fr-FR"/>
        </a:p>
      </dgm:t>
    </dgm:pt>
    <dgm:pt modelId="{8C96C25A-F27E-4FAA-B9CF-37C609673EB2}" type="sibTrans" cxnId="{ED0B2538-2F58-443E-BF74-AC969290253E}">
      <dgm:prSet/>
      <dgm:spPr/>
      <dgm:t>
        <a:bodyPr/>
        <a:lstStyle/>
        <a:p>
          <a:endParaRPr lang="fr-FR"/>
        </a:p>
      </dgm:t>
    </dgm:pt>
    <dgm:pt modelId="{35467CF0-663F-4159-84C9-DEF74FF4AD1E}">
      <dgm:prSet phldrT="[Texte]" custT="1"/>
      <dgm:spPr/>
      <dgm:t>
        <a:bodyPr/>
        <a:lstStyle/>
        <a:p>
          <a:r>
            <a:rPr lang="fr-FR" sz="1600" dirty="0"/>
            <a:t>Import Poulet Fr </a:t>
          </a:r>
          <a:r>
            <a:rPr lang="fr-FR" sz="800" dirty="0"/>
            <a:t>(Besoin et facilité </a:t>
          </a:r>
          <a:r>
            <a:rPr lang="fr-FR" sz="800" dirty="0" err="1"/>
            <a:t>comm</a:t>
          </a:r>
          <a:r>
            <a:rPr lang="fr-FR" sz="800" dirty="0"/>
            <a:t>)</a:t>
          </a:r>
        </a:p>
      </dgm:t>
    </dgm:pt>
    <dgm:pt modelId="{26456FD0-2674-4FB2-BFC6-468D21DCFB80}" type="parTrans" cxnId="{48FD1416-0150-484F-B498-32877A5B23B3}">
      <dgm:prSet/>
      <dgm:spPr/>
      <dgm:t>
        <a:bodyPr/>
        <a:lstStyle/>
        <a:p>
          <a:endParaRPr lang="fr-FR"/>
        </a:p>
      </dgm:t>
    </dgm:pt>
    <dgm:pt modelId="{31267155-F117-44A8-B504-3500B7F9AA09}" type="sibTrans" cxnId="{48FD1416-0150-484F-B498-32877A5B23B3}">
      <dgm:prSet/>
      <dgm:spPr/>
      <dgm:t>
        <a:bodyPr/>
        <a:lstStyle/>
        <a:p>
          <a:endParaRPr lang="fr-FR"/>
        </a:p>
      </dgm:t>
    </dgm:pt>
    <dgm:pt modelId="{D165CD66-D9E7-4588-90B1-A7FEC67CFF2A}">
      <dgm:prSet phldrT="[Texte]" custT="1"/>
      <dgm:spPr/>
      <dgm:t>
        <a:bodyPr/>
        <a:lstStyle/>
        <a:p>
          <a:r>
            <a:rPr lang="fr-FR" sz="1600" dirty="0"/>
            <a:t>Alimentation saine</a:t>
          </a:r>
        </a:p>
      </dgm:t>
    </dgm:pt>
    <dgm:pt modelId="{0747D5AE-1725-45BF-8D02-436832964934}" type="parTrans" cxnId="{0DBC639E-2C78-4FB6-AAD3-BECF9392FCD8}">
      <dgm:prSet/>
      <dgm:spPr/>
      <dgm:t>
        <a:bodyPr/>
        <a:lstStyle/>
        <a:p>
          <a:endParaRPr lang="fr-FR"/>
        </a:p>
      </dgm:t>
    </dgm:pt>
    <dgm:pt modelId="{554815F1-F0A2-45DE-AF9F-D8DAEF9B9567}" type="sibTrans" cxnId="{0DBC639E-2C78-4FB6-AAD3-BECF9392FCD8}">
      <dgm:prSet/>
      <dgm:spPr/>
      <dgm:t>
        <a:bodyPr/>
        <a:lstStyle/>
        <a:p>
          <a:endParaRPr lang="fr-FR"/>
        </a:p>
      </dgm:t>
    </dgm:pt>
    <dgm:pt modelId="{2720BB14-8A1F-4E2A-A82A-737D4E601183}">
      <dgm:prSet phldrT="[Texte]" custT="1"/>
      <dgm:spPr/>
      <dgm:t>
        <a:bodyPr/>
        <a:lstStyle/>
        <a:p>
          <a:r>
            <a:rPr lang="fr-FR" sz="1500" dirty="0"/>
            <a:t>Niveau de vie élevé</a:t>
          </a:r>
        </a:p>
      </dgm:t>
    </dgm:pt>
    <dgm:pt modelId="{BEB7C13B-42D7-44D3-9BA2-9CFECD6BFBF7}" type="parTrans" cxnId="{798FDB5A-D522-49A2-BCFF-B9BBC3E50B14}">
      <dgm:prSet/>
      <dgm:spPr/>
      <dgm:t>
        <a:bodyPr/>
        <a:lstStyle/>
        <a:p>
          <a:endParaRPr lang="fr-FR"/>
        </a:p>
      </dgm:t>
    </dgm:pt>
    <dgm:pt modelId="{B0E62589-F0C8-4BDE-8D0A-6D983F59D974}" type="sibTrans" cxnId="{798FDB5A-D522-49A2-BCFF-B9BBC3E50B14}">
      <dgm:prSet/>
      <dgm:spPr/>
      <dgm:t>
        <a:bodyPr/>
        <a:lstStyle/>
        <a:p>
          <a:endParaRPr lang="fr-FR"/>
        </a:p>
      </dgm:t>
    </dgm:pt>
    <dgm:pt modelId="{11724AB9-15F4-474B-8032-6B9FA56A621C}" type="pres">
      <dgm:prSet presAssocID="{817F452E-76E5-4B4E-A5B8-F5B10A0F8840}" presName="diagram" presStyleCnt="0">
        <dgm:presLayoutVars>
          <dgm:dir/>
          <dgm:resizeHandles val="exact"/>
        </dgm:presLayoutVars>
      </dgm:prSet>
      <dgm:spPr/>
    </dgm:pt>
    <dgm:pt modelId="{7A73032A-2EF5-451F-B9F6-517FA08F6071}" type="pres">
      <dgm:prSet presAssocID="{D895D07B-F2D7-4C6A-81FF-CF17ADE162A5}" presName="node" presStyleLbl="node1" presStyleIdx="0" presStyleCnt="4">
        <dgm:presLayoutVars>
          <dgm:bulletEnabled val="1"/>
        </dgm:presLayoutVars>
      </dgm:prSet>
      <dgm:spPr/>
    </dgm:pt>
    <dgm:pt modelId="{6A0CD84E-260A-4EB4-A5E2-E5C32CA222FD}" type="pres">
      <dgm:prSet presAssocID="{8C96C25A-F27E-4FAA-B9CF-37C609673EB2}" presName="sibTrans" presStyleCnt="0"/>
      <dgm:spPr/>
    </dgm:pt>
    <dgm:pt modelId="{88676C93-98E9-47FF-9433-03956BA176A3}" type="pres">
      <dgm:prSet presAssocID="{2720BB14-8A1F-4E2A-A82A-737D4E601183}" presName="node" presStyleLbl="node1" presStyleIdx="1" presStyleCnt="4" custLinFactNeighborX="4209" custLinFactNeighborY="-901">
        <dgm:presLayoutVars>
          <dgm:bulletEnabled val="1"/>
        </dgm:presLayoutVars>
      </dgm:prSet>
      <dgm:spPr/>
    </dgm:pt>
    <dgm:pt modelId="{B9E2632C-B3FF-424C-9598-400A59007BA3}" type="pres">
      <dgm:prSet presAssocID="{B0E62589-F0C8-4BDE-8D0A-6D983F59D974}" presName="sibTrans" presStyleCnt="0"/>
      <dgm:spPr/>
    </dgm:pt>
    <dgm:pt modelId="{8B764949-D68E-43ED-80C3-C623D54277CE}" type="pres">
      <dgm:prSet presAssocID="{35467CF0-663F-4159-84C9-DEF74FF4AD1E}" presName="node" presStyleLbl="node1" presStyleIdx="2" presStyleCnt="4" custLinFactX="25899" custLinFactNeighborX="100000" custLinFactNeighborY="11">
        <dgm:presLayoutVars>
          <dgm:bulletEnabled val="1"/>
        </dgm:presLayoutVars>
      </dgm:prSet>
      <dgm:spPr/>
    </dgm:pt>
    <dgm:pt modelId="{317B7A3E-3B56-4B40-B0F4-CF6ADEC25E87}" type="pres">
      <dgm:prSet presAssocID="{31267155-F117-44A8-B504-3500B7F9AA09}" presName="sibTrans" presStyleCnt="0"/>
      <dgm:spPr/>
    </dgm:pt>
    <dgm:pt modelId="{8517E16D-F6D5-47D0-9796-F271A85AAEB5}" type="pres">
      <dgm:prSet presAssocID="{D165CD66-D9E7-4588-90B1-A7FEC67CFF2A}" presName="node" presStyleLbl="node1" presStyleIdx="3" presStyleCnt="4" custLinFactX="-555" custLinFactNeighborX="-100000" custLinFactNeighborY="4538">
        <dgm:presLayoutVars>
          <dgm:bulletEnabled val="1"/>
        </dgm:presLayoutVars>
      </dgm:prSet>
      <dgm:spPr/>
    </dgm:pt>
  </dgm:ptLst>
  <dgm:cxnLst>
    <dgm:cxn modelId="{559BA710-98CF-4069-B943-971A210CE776}" type="presOf" srcId="{35467CF0-663F-4159-84C9-DEF74FF4AD1E}" destId="{8B764949-D68E-43ED-80C3-C623D54277CE}" srcOrd="0" destOrd="0" presId="urn:microsoft.com/office/officeart/2005/8/layout/default"/>
    <dgm:cxn modelId="{48FD1416-0150-484F-B498-32877A5B23B3}" srcId="{817F452E-76E5-4B4E-A5B8-F5B10A0F8840}" destId="{35467CF0-663F-4159-84C9-DEF74FF4AD1E}" srcOrd="2" destOrd="0" parTransId="{26456FD0-2674-4FB2-BFC6-468D21DCFB80}" sibTransId="{31267155-F117-44A8-B504-3500B7F9AA09}"/>
    <dgm:cxn modelId="{ED0B2538-2F58-443E-BF74-AC969290253E}" srcId="{817F452E-76E5-4B4E-A5B8-F5B10A0F8840}" destId="{D895D07B-F2D7-4C6A-81FF-CF17ADE162A5}" srcOrd="0" destOrd="0" parTransId="{604579D6-8824-478A-A826-DECF9E1F895A}" sibTransId="{8C96C25A-F27E-4FAA-B9CF-37C609673EB2}"/>
    <dgm:cxn modelId="{912EF765-CF46-4668-8891-2B784E5F7E62}" type="presOf" srcId="{817F452E-76E5-4B4E-A5B8-F5B10A0F8840}" destId="{11724AB9-15F4-474B-8032-6B9FA56A621C}" srcOrd="0" destOrd="0" presId="urn:microsoft.com/office/officeart/2005/8/layout/default"/>
    <dgm:cxn modelId="{798FDB5A-D522-49A2-BCFF-B9BBC3E50B14}" srcId="{817F452E-76E5-4B4E-A5B8-F5B10A0F8840}" destId="{2720BB14-8A1F-4E2A-A82A-737D4E601183}" srcOrd="1" destOrd="0" parTransId="{BEB7C13B-42D7-44D3-9BA2-9CFECD6BFBF7}" sibTransId="{B0E62589-F0C8-4BDE-8D0A-6D983F59D974}"/>
    <dgm:cxn modelId="{6366A37C-F85F-46A1-ABB1-01E0F90DE7DA}" type="presOf" srcId="{2720BB14-8A1F-4E2A-A82A-737D4E601183}" destId="{88676C93-98E9-47FF-9433-03956BA176A3}" srcOrd="0" destOrd="0" presId="urn:microsoft.com/office/officeart/2005/8/layout/default"/>
    <dgm:cxn modelId="{0DBC639E-2C78-4FB6-AAD3-BECF9392FCD8}" srcId="{817F452E-76E5-4B4E-A5B8-F5B10A0F8840}" destId="{D165CD66-D9E7-4588-90B1-A7FEC67CFF2A}" srcOrd="3" destOrd="0" parTransId="{0747D5AE-1725-45BF-8D02-436832964934}" sibTransId="{554815F1-F0A2-45DE-AF9F-D8DAEF9B9567}"/>
    <dgm:cxn modelId="{5BAA66B3-211A-4703-B648-AD5739FACD81}" type="presOf" srcId="{D895D07B-F2D7-4C6A-81FF-CF17ADE162A5}" destId="{7A73032A-2EF5-451F-B9F6-517FA08F6071}" srcOrd="0" destOrd="0" presId="urn:microsoft.com/office/officeart/2005/8/layout/default"/>
    <dgm:cxn modelId="{3365D8FF-284E-477F-B05C-593931A0BA88}" type="presOf" srcId="{D165CD66-D9E7-4588-90B1-A7FEC67CFF2A}" destId="{8517E16D-F6D5-47D0-9796-F271A85AAEB5}" srcOrd="0" destOrd="0" presId="urn:microsoft.com/office/officeart/2005/8/layout/default"/>
    <dgm:cxn modelId="{576211C1-BD6B-44B0-9FBF-E15FD52D28A4}" type="presParOf" srcId="{11724AB9-15F4-474B-8032-6B9FA56A621C}" destId="{7A73032A-2EF5-451F-B9F6-517FA08F6071}" srcOrd="0" destOrd="0" presId="urn:microsoft.com/office/officeart/2005/8/layout/default"/>
    <dgm:cxn modelId="{5BD021CE-703B-4867-B133-964829D3BC02}" type="presParOf" srcId="{11724AB9-15F4-474B-8032-6B9FA56A621C}" destId="{6A0CD84E-260A-4EB4-A5E2-E5C32CA222FD}" srcOrd="1" destOrd="0" presId="urn:microsoft.com/office/officeart/2005/8/layout/default"/>
    <dgm:cxn modelId="{32621A60-6A23-4B92-9E5F-322DAD003DE0}" type="presParOf" srcId="{11724AB9-15F4-474B-8032-6B9FA56A621C}" destId="{88676C93-98E9-47FF-9433-03956BA176A3}" srcOrd="2" destOrd="0" presId="urn:microsoft.com/office/officeart/2005/8/layout/default"/>
    <dgm:cxn modelId="{ECDCDFFF-B27C-48D6-865C-37C8107F038A}" type="presParOf" srcId="{11724AB9-15F4-474B-8032-6B9FA56A621C}" destId="{B9E2632C-B3FF-424C-9598-400A59007BA3}" srcOrd="3" destOrd="0" presId="urn:microsoft.com/office/officeart/2005/8/layout/default"/>
    <dgm:cxn modelId="{41D115F6-671C-469C-8FEB-49A638B6D1DC}" type="presParOf" srcId="{11724AB9-15F4-474B-8032-6B9FA56A621C}" destId="{8B764949-D68E-43ED-80C3-C623D54277CE}" srcOrd="4" destOrd="0" presId="urn:microsoft.com/office/officeart/2005/8/layout/default"/>
    <dgm:cxn modelId="{2DC4086C-88EF-4C3A-A693-EAF1D9DB84F7}" type="presParOf" srcId="{11724AB9-15F4-474B-8032-6B9FA56A621C}" destId="{317B7A3E-3B56-4B40-B0F4-CF6ADEC25E87}" srcOrd="5" destOrd="0" presId="urn:microsoft.com/office/officeart/2005/8/layout/default"/>
    <dgm:cxn modelId="{787E63CB-1FD2-44AB-83C9-E39A390EE400}" type="presParOf" srcId="{11724AB9-15F4-474B-8032-6B9FA56A621C}" destId="{8517E16D-F6D5-47D0-9796-F271A85AAEB5}" srcOrd="6" destOrd="0" presId="urn:microsoft.com/office/officeart/2005/8/layout/defaul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BF1E3A-2CCB-44D8-B33C-296FDFBF400F}">
      <dsp:nvSpPr>
        <dsp:cNvPr id="0" name=""/>
        <dsp:cNvSpPr/>
      </dsp:nvSpPr>
      <dsp:spPr>
        <a:xfrm>
          <a:off x="1497" y="91587"/>
          <a:ext cx="1881899" cy="99501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49530" numCol="1" spcCol="1270" anchor="t" anchorCtr="0">
          <a:noAutofit/>
        </a:bodyPr>
        <a:lstStyle/>
        <a:p>
          <a:pPr marL="0" lvl="0" indent="0" algn="l" defTabSz="577850">
            <a:lnSpc>
              <a:spcPct val="90000"/>
            </a:lnSpc>
            <a:spcBef>
              <a:spcPct val="0"/>
            </a:spcBef>
            <a:spcAft>
              <a:spcPct val="35000"/>
            </a:spcAft>
            <a:buNone/>
          </a:pPr>
          <a:r>
            <a:rPr lang="fr-FR" sz="1300" kern="1200" dirty="0">
              <a:latin typeface="+mn-lt"/>
            </a:rPr>
            <a:t>COLLECTE</a:t>
          </a:r>
        </a:p>
      </dsp:txBody>
      <dsp:txXfrm>
        <a:off x="1497" y="91587"/>
        <a:ext cx="1881899" cy="663342"/>
      </dsp:txXfrm>
    </dsp:sp>
    <dsp:sp modelId="{60F2A6E5-2A8F-4226-A9A2-BFB662CD684D}">
      <dsp:nvSpPr>
        <dsp:cNvPr id="0" name=""/>
        <dsp:cNvSpPr/>
      </dsp:nvSpPr>
      <dsp:spPr>
        <a:xfrm>
          <a:off x="386946" y="754930"/>
          <a:ext cx="1881899" cy="1790442"/>
        </a:xfrm>
        <a:prstGeom prst="roundRect">
          <a:avLst>
            <a:gd name="adj" fmla="val 10000"/>
          </a:avLst>
        </a:prstGeom>
        <a:solidFill>
          <a:prstClr val="white">
            <a:alpha val="90000"/>
            <a:hueOff val="0"/>
            <a:satOff val="0"/>
            <a:lumOff val="0"/>
            <a:alphaOff val="0"/>
          </a:prstClr>
        </a:solidFill>
        <a:ln w="15875" cap="flat" cmpd="sng" algn="ctr">
          <a:solidFill>
            <a:srgbClr val="F0A22E">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Font typeface="Courier New" panose="02070309020205020404" pitchFamily="49" charset="0"/>
            <a:buChar char="o"/>
          </a:pPr>
          <a:r>
            <a:rPr lang="fr-FR" sz="1200" b="1" kern="1200" dirty="0">
              <a:solidFill>
                <a:prstClr val="black">
                  <a:hueOff val="0"/>
                  <a:satOff val="0"/>
                  <a:lumOff val="0"/>
                  <a:alphaOff val="0"/>
                </a:prstClr>
              </a:solidFill>
              <a:latin typeface="+mn-lt"/>
              <a:ea typeface="+mn-ea"/>
              <a:cs typeface="+mn-cs"/>
            </a:rPr>
            <a:t>Sources : </a:t>
          </a:r>
        </a:p>
        <a:p>
          <a:pPr marL="114300" lvl="1" indent="-114300" algn="l" defTabSz="533400">
            <a:lnSpc>
              <a:spcPct val="90000"/>
            </a:lnSpc>
            <a:spcBef>
              <a:spcPct val="0"/>
            </a:spcBef>
            <a:spcAft>
              <a:spcPct val="15000"/>
            </a:spcAft>
            <a:buFont typeface="Gill Sans MT" panose="020B0502020104020203" pitchFamily="34" charset="0"/>
            <a:buChar char="-"/>
          </a:pPr>
          <a:r>
            <a:rPr lang="fr-FR" sz="1200" b="0" kern="1200" dirty="0">
              <a:solidFill>
                <a:prstClr val="black">
                  <a:hueOff val="0"/>
                  <a:satOff val="0"/>
                  <a:lumOff val="0"/>
                  <a:alphaOff val="0"/>
                </a:prstClr>
              </a:solidFill>
              <a:latin typeface="+mn-lt"/>
              <a:ea typeface="+mn-ea"/>
              <a:cs typeface="+mn-cs"/>
            </a:rPr>
            <a:t>FAO</a:t>
          </a:r>
        </a:p>
        <a:p>
          <a:pPr marL="114300" lvl="1" indent="-114300" algn="l" defTabSz="533400">
            <a:lnSpc>
              <a:spcPct val="90000"/>
            </a:lnSpc>
            <a:spcBef>
              <a:spcPct val="0"/>
            </a:spcBef>
            <a:spcAft>
              <a:spcPct val="15000"/>
            </a:spcAft>
            <a:buFont typeface="Gill Sans MT" panose="020B0502020104020203" pitchFamily="34" charset="0"/>
            <a:buChar char="-"/>
          </a:pPr>
          <a:r>
            <a:rPr lang="fr-FR" sz="1200" b="0" kern="1200" dirty="0">
              <a:solidFill>
                <a:prstClr val="black">
                  <a:hueOff val="0"/>
                  <a:satOff val="0"/>
                  <a:lumOff val="0"/>
                  <a:alphaOff val="0"/>
                </a:prstClr>
              </a:solidFill>
              <a:latin typeface="+mn-lt"/>
              <a:ea typeface="+mn-ea"/>
              <a:cs typeface="+mn-cs"/>
            </a:rPr>
            <a:t>Banque Mondiale</a:t>
          </a:r>
        </a:p>
        <a:p>
          <a:pPr marL="114300" lvl="1" indent="-114300" algn="l" defTabSz="533400">
            <a:lnSpc>
              <a:spcPct val="90000"/>
            </a:lnSpc>
            <a:spcBef>
              <a:spcPct val="0"/>
            </a:spcBef>
            <a:spcAft>
              <a:spcPct val="15000"/>
            </a:spcAft>
            <a:buFont typeface="Gill Sans MT" panose="020B0502020104020203" pitchFamily="34" charset="0"/>
            <a:buChar char="-"/>
          </a:pPr>
          <a:r>
            <a:rPr lang="fr-FR" sz="1200" b="0" kern="1200" dirty="0">
              <a:solidFill>
                <a:prstClr val="black">
                  <a:hueOff val="0"/>
                  <a:satOff val="0"/>
                  <a:lumOff val="0"/>
                  <a:alphaOff val="0"/>
                </a:prstClr>
              </a:solidFill>
              <a:latin typeface="+mn-lt"/>
              <a:ea typeface="+mn-ea"/>
              <a:cs typeface="+mn-cs"/>
            </a:rPr>
            <a:t>CEPII</a:t>
          </a:r>
        </a:p>
        <a:p>
          <a:pPr marL="114300" lvl="1" indent="-114300" algn="l" defTabSz="533400">
            <a:lnSpc>
              <a:spcPct val="90000"/>
            </a:lnSpc>
            <a:spcBef>
              <a:spcPct val="0"/>
            </a:spcBef>
            <a:spcAft>
              <a:spcPct val="15000"/>
            </a:spcAft>
            <a:buFont typeface="Courier New" panose="02070309020205020404" pitchFamily="49" charset="0"/>
            <a:buChar char="o"/>
          </a:pPr>
          <a:r>
            <a:rPr lang="fr-FR" sz="1200" b="1" kern="1200" dirty="0">
              <a:solidFill>
                <a:prstClr val="black">
                  <a:hueOff val="0"/>
                  <a:satOff val="0"/>
                  <a:lumOff val="0"/>
                  <a:alphaOff val="0"/>
                </a:prstClr>
              </a:solidFill>
              <a:latin typeface="+mn-lt"/>
              <a:ea typeface="+mn-ea"/>
              <a:cs typeface="+mn-cs"/>
            </a:rPr>
            <a:t>PESTEL</a:t>
          </a:r>
        </a:p>
      </dsp:txBody>
      <dsp:txXfrm>
        <a:off x="439386" y="807370"/>
        <a:ext cx="1777019" cy="1685562"/>
      </dsp:txXfrm>
    </dsp:sp>
    <dsp:sp modelId="{40E813C7-FC76-4A03-A224-1DEC7E7FC0D8}">
      <dsp:nvSpPr>
        <dsp:cNvPr id="0" name=""/>
        <dsp:cNvSpPr/>
      </dsp:nvSpPr>
      <dsp:spPr>
        <a:xfrm>
          <a:off x="2168686" y="188989"/>
          <a:ext cx="604813" cy="4685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2168686" y="282697"/>
        <a:ext cx="464252" cy="281122"/>
      </dsp:txXfrm>
    </dsp:sp>
    <dsp:sp modelId="{BF12E0DD-FCA5-47D1-8FB7-D18C04D032F1}">
      <dsp:nvSpPr>
        <dsp:cNvPr id="0" name=""/>
        <dsp:cNvSpPr/>
      </dsp:nvSpPr>
      <dsp:spPr>
        <a:xfrm>
          <a:off x="3024553" y="91587"/>
          <a:ext cx="1881899" cy="99501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49530" numCol="1" spcCol="1270" anchor="t" anchorCtr="0">
          <a:noAutofit/>
        </a:bodyPr>
        <a:lstStyle/>
        <a:p>
          <a:pPr marL="0" lvl="0" indent="0" algn="l" defTabSz="577850">
            <a:lnSpc>
              <a:spcPct val="90000"/>
            </a:lnSpc>
            <a:spcBef>
              <a:spcPct val="0"/>
            </a:spcBef>
            <a:spcAft>
              <a:spcPct val="35000"/>
            </a:spcAft>
            <a:buNone/>
          </a:pPr>
          <a:r>
            <a:rPr lang="fr-FR" sz="1300" kern="1200" dirty="0">
              <a:latin typeface="+mn-lt"/>
            </a:rPr>
            <a:t>TRAITEMENT</a:t>
          </a:r>
        </a:p>
      </dsp:txBody>
      <dsp:txXfrm>
        <a:off x="3024553" y="91587"/>
        <a:ext cx="1881899" cy="663342"/>
      </dsp:txXfrm>
    </dsp:sp>
    <dsp:sp modelId="{E33D8706-685F-4DFD-806B-F776C645B7C1}">
      <dsp:nvSpPr>
        <dsp:cNvPr id="0" name=""/>
        <dsp:cNvSpPr/>
      </dsp:nvSpPr>
      <dsp:spPr>
        <a:xfrm>
          <a:off x="3410003" y="754930"/>
          <a:ext cx="1881899" cy="1790442"/>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t" anchorCtr="0">
          <a:noAutofit/>
        </a:bodyPr>
        <a:lstStyle/>
        <a:p>
          <a:pPr marL="114300" lvl="1" indent="-114300" algn="l" defTabSz="577850">
            <a:lnSpc>
              <a:spcPct val="90000"/>
            </a:lnSpc>
            <a:spcBef>
              <a:spcPct val="0"/>
            </a:spcBef>
            <a:spcAft>
              <a:spcPct val="15000"/>
            </a:spcAft>
            <a:buFont typeface="Courier New" panose="02070309020205020404" pitchFamily="49" charset="0"/>
            <a:buChar char="o"/>
          </a:pPr>
          <a:r>
            <a:rPr lang="fr-FR" sz="1300" kern="1200" dirty="0">
              <a:latin typeface="+mn-lt"/>
            </a:rPr>
            <a:t>Import</a:t>
          </a:r>
        </a:p>
        <a:p>
          <a:pPr marL="114300" lvl="1" indent="-114300" algn="l" defTabSz="577850">
            <a:lnSpc>
              <a:spcPct val="90000"/>
            </a:lnSpc>
            <a:spcBef>
              <a:spcPct val="0"/>
            </a:spcBef>
            <a:spcAft>
              <a:spcPct val="15000"/>
            </a:spcAft>
            <a:buFont typeface="Courier New" panose="02070309020205020404" pitchFamily="49" charset="0"/>
            <a:buChar char="o"/>
          </a:pPr>
          <a:r>
            <a:rPr lang="fr-FR" sz="1300" kern="1200" dirty="0">
              <a:latin typeface="+mn-lt"/>
            </a:rPr>
            <a:t>Nettoyage/Doublon</a:t>
          </a:r>
        </a:p>
        <a:p>
          <a:pPr marL="114300" lvl="1" indent="-114300" algn="l" defTabSz="577850">
            <a:lnSpc>
              <a:spcPct val="90000"/>
            </a:lnSpc>
            <a:spcBef>
              <a:spcPct val="0"/>
            </a:spcBef>
            <a:spcAft>
              <a:spcPct val="15000"/>
            </a:spcAft>
            <a:buFont typeface="Courier New" panose="02070309020205020404" pitchFamily="49" charset="0"/>
            <a:buChar char="o"/>
          </a:pPr>
          <a:r>
            <a:rPr lang="fr-FR" sz="1300" kern="1200" dirty="0">
              <a:latin typeface="+mn-lt"/>
            </a:rPr>
            <a:t>Jointure</a:t>
          </a:r>
        </a:p>
        <a:p>
          <a:pPr marL="114300" lvl="1" indent="-114300" algn="l" defTabSz="577850">
            <a:lnSpc>
              <a:spcPct val="90000"/>
            </a:lnSpc>
            <a:spcBef>
              <a:spcPct val="0"/>
            </a:spcBef>
            <a:spcAft>
              <a:spcPct val="15000"/>
            </a:spcAft>
            <a:buFont typeface="Courier New" panose="02070309020205020404" pitchFamily="49" charset="0"/>
            <a:buChar char="o"/>
          </a:pPr>
          <a:r>
            <a:rPr lang="fr-FR" sz="1300" kern="1200" dirty="0" err="1">
              <a:latin typeface="+mn-lt"/>
            </a:rPr>
            <a:t>Featuring</a:t>
          </a:r>
          <a:r>
            <a:rPr lang="fr-FR" sz="1300" kern="1200" dirty="0">
              <a:latin typeface="+mn-lt"/>
            </a:rPr>
            <a:t> </a:t>
          </a:r>
        </a:p>
        <a:p>
          <a:pPr marL="114300" lvl="1" indent="-114300" algn="l" defTabSz="577850">
            <a:lnSpc>
              <a:spcPct val="90000"/>
            </a:lnSpc>
            <a:spcBef>
              <a:spcPct val="0"/>
            </a:spcBef>
            <a:spcAft>
              <a:spcPct val="15000"/>
            </a:spcAft>
            <a:buFont typeface="Courier New" panose="02070309020205020404" pitchFamily="49" charset="0"/>
            <a:buChar char="o"/>
          </a:pPr>
          <a:r>
            <a:rPr lang="fr-FR" sz="1300" kern="1200" dirty="0">
              <a:latin typeface="+mn-lt"/>
            </a:rPr>
            <a:t>Sélection var/données</a:t>
          </a:r>
        </a:p>
        <a:p>
          <a:pPr marL="114300" lvl="1" indent="-114300" algn="l" defTabSz="577850">
            <a:lnSpc>
              <a:spcPct val="90000"/>
            </a:lnSpc>
            <a:spcBef>
              <a:spcPct val="0"/>
            </a:spcBef>
            <a:spcAft>
              <a:spcPct val="15000"/>
            </a:spcAft>
            <a:buFont typeface="Courier New" panose="02070309020205020404" pitchFamily="49" charset="0"/>
            <a:buChar char="o"/>
          </a:pPr>
          <a:r>
            <a:rPr lang="fr-FR" sz="1300" kern="1200" dirty="0">
              <a:latin typeface="+mn-lt"/>
            </a:rPr>
            <a:t>Export</a:t>
          </a:r>
        </a:p>
      </dsp:txBody>
      <dsp:txXfrm>
        <a:off x="3462443" y="807370"/>
        <a:ext cx="1777019" cy="1685562"/>
      </dsp:txXfrm>
    </dsp:sp>
    <dsp:sp modelId="{FCA6316B-6945-4893-80F0-2C7753CA11E1}">
      <dsp:nvSpPr>
        <dsp:cNvPr id="0" name=""/>
        <dsp:cNvSpPr/>
      </dsp:nvSpPr>
      <dsp:spPr>
        <a:xfrm>
          <a:off x="5191742" y="188989"/>
          <a:ext cx="604813" cy="4685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5191742" y="282697"/>
        <a:ext cx="464252" cy="281122"/>
      </dsp:txXfrm>
    </dsp:sp>
    <dsp:sp modelId="{F7129BFE-5B48-4B41-9DC9-D3F996F5C059}">
      <dsp:nvSpPr>
        <dsp:cNvPr id="0" name=""/>
        <dsp:cNvSpPr/>
      </dsp:nvSpPr>
      <dsp:spPr>
        <a:xfrm>
          <a:off x="6047610" y="91587"/>
          <a:ext cx="1881899" cy="99501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49530" numCol="1" spcCol="1270" anchor="t" anchorCtr="0">
          <a:noAutofit/>
        </a:bodyPr>
        <a:lstStyle/>
        <a:p>
          <a:pPr marL="0" lvl="0" indent="0" algn="l" defTabSz="577850">
            <a:lnSpc>
              <a:spcPct val="90000"/>
            </a:lnSpc>
            <a:spcBef>
              <a:spcPct val="0"/>
            </a:spcBef>
            <a:spcAft>
              <a:spcPct val="35000"/>
            </a:spcAft>
            <a:buNone/>
          </a:pPr>
          <a:r>
            <a:rPr lang="fr-FR" sz="1300" kern="1200" dirty="0">
              <a:latin typeface="+mn-lt"/>
            </a:rPr>
            <a:t>ACP (Réduction de Variables)</a:t>
          </a:r>
        </a:p>
      </dsp:txBody>
      <dsp:txXfrm>
        <a:off x="6047610" y="91587"/>
        <a:ext cx="1881899" cy="663342"/>
      </dsp:txXfrm>
    </dsp:sp>
    <dsp:sp modelId="{3EA26292-5CFB-4E90-ABDE-1F779501EECE}">
      <dsp:nvSpPr>
        <dsp:cNvPr id="0" name=""/>
        <dsp:cNvSpPr/>
      </dsp:nvSpPr>
      <dsp:spPr>
        <a:xfrm>
          <a:off x="6433059" y="754930"/>
          <a:ext cx="1881899" cy="1790442"/>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t" anchorCtr="0">
          <a:noAutofit/>
        </a:bodyPr>
        <a:lstStyle/>
        <a:p>
          <a:pPr marL="114300" lvl="1" indent="-114300" algn="l" defTabSz="577850">
            <a:lnSpc>
              <a:spcPct val="90000"/>
            </a:lnSpc>
            <a:spcBef>
              <a:spcPct val="0"/>
            </a:spcBef>
            <a:spcAft>
              <a:spcPct val="15000"/>
            </a:spcAft>
            <a:buFont typeface="Courier New" panose="02070309020205020404" pitchFamily="49" charset="0"/>
            <a:buChar char="o"/>
          </a:pPr>
          <a:r>
            <a:rPr lang="fr-FR" sz="1300" kern="1200" dirty="0">
              <a:latin typeface="+mn-lt"/>
            </a:rPr>
            <a:t>Standardisation</a:t>
          </a:r>
        </a:p>
        <a:p>
          <a:pPr marL="114300" lvl="1" indent="-114300" algn="l" defTabSz="577850">
            <a:lnSpc>
              <a:spcPct val="90000"/>
            </a:lnSpc>
            <a:spcBef>
              <a:spcPct val="0"/>
            </a:spcBef>
            <a:spcAft>
              <a:spcPct val="15000"/>
            </a:spcAft>
            <a:buFont typeface="Courier New" panose="02070309020205020404" pitchFamily="49" charset="0"/>
            <a:buChar char="o"/>
          </a:pPr>
          <a:r>
            <a:rPr lang="fr-FR" sz="1300" kern="1200" dirty="0">
              <a:latin typeface="+mn-lt"/>
            </a:rPr>
            <a:t>Evaluation des Composantes Principales</a:t>
          </a:r>
        </a:p>
        <a:p>
          <a:pPr marL="114300" lvl="1" indent="-114300" algn="l" defTabSz="577850">
            <a:lnSpc>
              <a:spcPct val="90000"/>
            </a:lnSpc>
            <a:spcBef>
              <a:spcPct val="0"/>
            </a:spcBef>
            <a:spcAft>
              <a:spcPct val="15000"/>
            </a:spcAft>
            <a:buFont typeface="Courier New" panose="02070309020205020404" pitchFamily="49" charset="0"/>
            <a:buChar char="o"/>
          </a:pPr>
          <a:r>
            <a:rPr lang="fr-FR" sz="1300" kern="1200" dirty="0">
              <a:latin typeface="+mn-lt"/>
            </a:rPr>
            <a:t>Visualisations</a:t>
          </a:r>
        </a:p>
        <a:p>
          <a:pPr marL="114300" lvl="1" indent="-114300" algn="l" defTabSz="577850">
            <a:lnSpc>
              <a:spcPct val="90000"/>
            </a:lnSpc>
            <a:spcBef>
              <a:spcPct val="0"/>
            </a:spcBef>
            <a:spcAft>
              <a:spcPct val="15000"/>
            </a:spcAft>
            <a:buFont typeface="Courier New" panose="02070309020205020404" pitchFamily="49" charset="0"/>
            <a:buChar char="o"/>
          </a:pPr>
          <a:r>
            <a:rPr lang="fr-FR" sz="1300" b="1" kern="1200" dirty="0" err="1">
              <a:latin typeface="+mn-lt"/>
            </a:rPr>
            <a:t>Outliers</a:t>
          </a:r>
          <a:endParaRPr lang="fr-FR" sz="1300" b="1" kern="1200" dirty="0">
            <a:latin typeface="+mn-lt"/>
          </a:endParaRPr>
        </a:p>
      </dsp:txBody>
      <dsp:txXfrm>
        <a:off x="6485499" y="807370"/>
        <a:ext cx="1777019" cy="1685562"/>
      </dsp:txXfrm>
    </dsp:sp>
    <dsp:sp modelId="{0A7DC1BB-0B63-4302-B8FF-14B3870DC490}">
      <dsp:nvSpPr>
        <dsp:cNvPr id="0" name=""/>
        <dsp:cNvSpPr/>
      </dsp:nvSpPr>
      <dsp:spPr>
        <a:xfrm>
          <a:off x="8214798" y="188989"/>
          <a:ext cx="604813" cy="4685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8214798" y="282697"/>
        <a:ext cx="464252" cy="281122"/>
      </dsp:txXfrm>
    </dsp:sp>
    <dsp:sp modelId="{8938B6EB-8000-4575-B083-E3BEF7E606BB}">
      <dsp:nvSpPr>
        <dsp:cNvPr id="0" name=""/>
        <dsp:cNvSpPr/>
      </dsp:nvSpPr>
      <dsp:spPr>
        <a:xfrm>
          <a:off x="9070666" y="91587"/>
          <a:ext cx="1881899" cy="99501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49530" numCol="1" spcCol="1270" anchor="t" anchorCtr="0">
          <a:noAutofit/>
        </a:bodyPr>
        <a:lstStyle/>
        <a:p>
          <a:pPr marL="0" lvl="0" indent="0" algn="l" defTabSz="577850">
            <a:lnSpc>
              <a:spcPct val="90000"/>
            </a:lnSpc>
            <a:spcBef>
              <a:spcPct val="0"/>
            </a:spcBef>
            <a:spcAft>
              <a:spcPct val="35000"/>
            </a:spcAft>
            <a:buNone/>
          </a:pPr>
          <a:r>
            <a:rPr lang="fr-FR" sz="1300" kern="1200" dirty="0">
              <a:latin typeface="+mn-lt"/>
            </a:rPr>
            <a:t>ACP (Réduction de Variables) hors CHN IND</a:t>
          </a:r>
        </a:p>
      </dsp:txBody>
      <dsp:txXfrm>
        <a:off x="9070666" y="91587"/>
        <a:ext cx="1881899" cy="663342"/>
      </dsp:txXfrm>
    </dsp:sp>
    <dsp:sp modelId="{D0CE4443-C628-49E5-8B07-03D1D2F09D0D}">
      <dsp:nvSpPr>
        <dsp:cNvPr id="0" name=""/>
        <dsp:cNvSpPr/>
      </dsp:nvSpPr>
      <dsp:spPr>
        <a:xfrm>
          <a:off x="9456115" y="754930"/>
          <a:ext cx="1881899" cy="1790442"/>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t" anchorCtr="0">
          <a:noAutofit/>
        </a:bodyPr>
        <a:lstStyle/>
        <a:p>
          <a:pPr marL="114300" lvl="1" indent="-114300" algn="l" defTabSz="577850">
            <a:lnSpc>
              <a:spcPct val="90000"/>
            </a:lnSpc>
            <a:spcBef>
              <a:spcPct val="0"/>
            </a:spcBef>
            <a:spcAft>
              <a:spcPct val="15000"/>
            </a:spcAft>
            <a:buFont typeface="Courier New" panose="02070309020205020404" pitchFamily="49" charset="0"/>
            <a:buChar char="o"/>
          </a:pPr>
          <a:r>
            <a:rPr lang="fr-FR" sz="1300" kern="1200" dirty="0">
              <a:latin typeface="+mn-lt"/>
            </a:rPr>
            <a:t>Standardisation</a:t>
          </a:r>
        </a:p>
        <a:p>
          <a:pPr marL="114300" lvl="1" indent="-114300" algn="l" defTabSz="577850">
            <a:lnSpc>
              <a:spcPct val="90000"/>
            </a:lnSpc>
            <a:spcBef>
              <a:spcPct val="0"/>
            </a:spcBef>
            <a:spcAft>
              <a:spcPct val="15000"/>
            </a:spcAft>
            <a:buFont typeface="Courier New" panose="02070309020205020404" pitchFamily="49" charset="0"/>
            <a:buChar char="o"/>
          </a:pPr>
          <a:r>
            <a:rPr lang="fr-FR" sz="1300" kern="1200" dirty="0">
              <a:latin typeface="+mn-lt"/>
            </a:rPr>
            <a:t>Evaluation des Composantes Principales</a:t>
          </a:r>
        </a:p>
        <a:p>
          <a:pPr marL="114300" lvl="1" indent="-114300" algn="l" defTabSz="577850">
            <a:lnSpc>
              <a:spcPct val="90000"/>
            </a:lnSpc>
            <a:spcBef>
              <a:spcPct val="0"/>
            </a:spcBef>
            <a:spcAft>
              <a:spcPct val="15000"/>
            </a:spcAft>
            <a:buFont typeface="Courier New" panose="02070309020205020404" pitchFamily="49" charset="0"/>
            <a:buChar char="o"/>
          </a:pPr>
          <a:r>
            <a:rPr lang="fr-FR" sz="1300" kern="1200" dirty="0">
              <a:latin typeface="+mn-lt"/>
            </a:rPr>
            <a:t>Visualisations</a:t>
          </a:r>
        </a:p>
        <a:p>
          <a:pPr marL="114300" lvl="1" indent="-114300" algn="l" defTabSz="577850">
            <a:lnSpc>
              <a:spcPct val="90000"/>
            </a:lnSpc>
            <a:spcBef>
              <a:spcPct val="0"/>
            </a:spcBef>
            <a:spcAft>
              <a:spcPct val="15000"/>
            </a:spcAft>
            <a:buFont typeface="Courier New" panose="02070309020205020404" pitchFamily="49" charset="0"/>
            <a:buChar char="o"/>
          </a:pPr>
          <a:r>
            <a:rPr lang="fr-FR" sz="1300" kern="1200" dirty="0" err="1">
              <a:latin typeface="+mn-lt"/>
            </a:rPr>
            <a:t>Outliers</a:t>
          </a:r>
          <a:endParaRPr lang="fr-FR" sz="1300" kern="1200" dirty="0">
            <a:latin typeface="+mn-lt"/>
          </a:endParaRPr>
        </a:p>
        <a:p>
          <a:pPr marL="114300" lvl="1" indent="-114300" algn="l" defTabSz="577850">
            <a:lnSpc>
              <a:spcPct val="90000"/>
            </a:lnSpc>
            <a:spcBef>
              <a:spcPct val="0"/>
            </a:spcBef>
            <a:spcAft>
              <a:spcPct val="15000"/>
            </a:spcAft>
            <a:buFont typeface="Courier New" panose="02070309020205020404" pitchFamily="49" charset="0"/>
            <a:buChar char="o"/>
          </a:pPr>
          <a:r>
            <a:rPr lang="fr-FR" sz="1300" b="1" kern="1200" dirty="0">
              <a:latin typeface="+mn-lt"/>
            </a:rPr>
            <a:t>Réduction aux Axes Principaux</a:t>
          </a:r>
        </a:p>
      </dsp:txBody>
      <dsp:txXfrm>
        <a:off x="9508555" y="807370"/>
        <a:ext cx="1777019" cy="16855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BF1E3A-2CCB-44D8-B33C-296FDFBF400F}">
      <dsp:nvSpPr>
        <dsp:cNvPr id="0" name=""/>
        <dsp:cNvSpPr/>
      </dsp:nvSpPr>
      <dsp:spPr>
        <a:xfrm>
          <a:off x="4189" y="507485"/>
          <a:ext cx="1904844" cy="964185"/>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fr-FR" sz="1700" kern="1200" dirty="0">
              <a:latin typeface="+mn-lt"/>
            </a:rPr>
            <a:t>Clustering -CAH</a:t>
          </a:r>
        </a:p>
      </dsp:txBody>
      <dsp:txXfrm>
        <a:off x="4189" y="507485"/>
        <a:ext cx="1904844" cy="642790"/>
      </dsp:txXfrm>
    </dsp:sp>
    <dsp:sp modelId="{60F2A6E5-2A8F-4226-A9A2-BFB662CD684D}">
      <dsp:nvSpPr>
        <dsp:cNvPr id="0" name=""/>
        <dsp:cNvSpPr/>
      </dsp:nvSpPr>
      <dsp:spPr>
        <a:xfrm>
          <a:off x="395176" y="1145829"/>
          <a:ext cx="1904844" cy="979200"/>
        </a:xfrm>
        <a:prstGeom prst="roundRect">
          <a:avLst>
            <a:gd name="adj" fmla="val 10000"/>
          </a:avLst>
        </a:prstGeom>
        <a:solidFill>
          <a:prstClr val="white">
            <a:alpha val="90000"/>
            <a:hueOff val="0"/>
            <a:satOff val="0"/>
            <a:lumOff val="0"/>
            <a:alphaOff val="0"/>
          </a:prstClr>
        </a:solidFill>
        <a:ln w="15875" cap="flat" cmpd="sng" algn="ctr">
          <a:solidFill>
            <a:srgbClr val="F0A22E">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Font typeface="Courier New" panose="02070309020205020404" pitchFamily="49" charset="0"/>
            <a:buChar char="o"/>
          </a:pPr>
          <a:r>
            <a:rPr lang="fr-FR" sz="1200" kern="1200" dirty="0">
              <a:solidFill>
                <a:prstClr val="black">
                  <a:hueOff val="0"/>
                  <a:satOff val="0"/>
                  <a:lumOff val="0"/>
                  <a:alphaOff val="0"/>
                </a:prstClr>
              </a:solidFill>
              <a:latin typeface="+mn-lt"/>
              <a:ea typeface="+mn-ea"/>
              <a:cs typeface="+mn-cs"/>
            </a:rPr>
            <a:t>Choix Nb clusters</a:t>
          </a:r>
        </a:p>
        <a:p>
          <a:pPr marL="114300" lvl="1" indent="-114300" algn="l" defTabSz="533400">
            <a:lnSpc>
              <a:spcPct val="90000"/>
            </a:lnSpc>
            <a:spcBef>
              <a:spcPct val="0"/>
            </a:spcBef>
            <a:spcAft>
              <a:spcPct val="15000"/>
            </a:spcAft>
            <a:buFont typeface="Courier New" panose="02070309020205020404" pitchFamily="49" charset="0"/>
            <a:buChar char="o"/>
          </a:pPr>
          <a:r>
            <a:rPr lang="fr-FR" sz="1200" kern="1200" dirty="0">
              <a:solidFill>
                <a:prstClr val="black">
                  <a:hueOff val="0"/>
                  <a:satOff val="0"/>
                  <a:lumOff val="0"/>
                  <a:alphaOff val="0"/>
                </a:prstClr>
              </a:solidFill>
              <a:latin typeface="+mn-lt"/>
              <a:ea typeface="+mn-ea"/>
              <a:cs typeface="+mn-cs"/>
            </a:rPr>
            <a:t>CAH</a:t>
          </a:r>
        </a:p>
        <a:p>
          <a:pPr marL="114300" lvl="1" indent="-114300" algn="l" defTabSz="533400">
            <a:lnSpc>
              <a:spcPct val="90000"/>
            </a:lnSpc>
            <a:spcBef>
              <a:spcPct val="0"/>
            </a:spcBef>
            <a:spcAft>
              <a:spcPct val="15000"/>
            </a:spcAft>
            <a:buFont typeface="Courier New" panose="02070309020205020404" pitchFamily="49" charset="0"/>
            <a:buChar char="o"/>
          </a:pPr>
          <a:r>
            <a:rPr lang="fr-FR" sz="1200" kern="1200" dirty="0">
              <a:solidFill>
                <a:prstClr val="black">
                  <a:hueOff val="0"/>
                  <a:satOff val="0"/>
                  <a:lumOff val="0"/>
                  <a:alphaOff val="0"/>
                </a:prstClr>
              </a:solidFill>
              <a:latin typeface="+mn-lt"/>
              <a:ea typeface="+mn-ea"/>
              <a:cs typeface="+mn-cs"/>
            </a:rPr>
            <a:t>Visualisations</a:t>
          </a:r>
        </a:p>
        <a:p>
          <a:pPr marL="114300" lvl="1" indent="-114300" algn="l" defTabSz="533400">
            <a:lnSpc>
              <a:spcPct val="90000"/>
            </a:lnSpc>
            <a:spcBef>
              <a:spcPct val="0"/>
            </a:spcBef>
            <a:spcAft>
              <a:spcPct val="15000"/>
            </a:spcAft>
            <a:buFont typeface="Courier New" panose="02070309020205020404" pitchFamily="49" charset="0"/>
            <a:buChar char="o"/>
          </a:pPr>
          <a:r>
            <a:rPr lang="fr-FR" sz="1200" kern="1200" dirty="0">
              <a:solidFill>
                <a:prstClr val="black">
                  <a:hueOff val="0"/>
                  <a:satOff val="0"/>
                  <a:lumOff val="0"/>
                  <a:alphaOff val="0"/>
                </a:prstClr>
              </a:solidFill>
              <a:latin typeface="+mn-lt"/>
              <a:ea typeface="+mn-ea"/>
              <a:cs typeface="+mn-cs"/>
            </a:rPr>
            <a:t>Analyse</a:t>
          </a:r>
        </a:p>
      </dsp:txBody>
      <dsp:txXfrm>
        <a:off x="423856" y="1174509"/>
        <a:ext cx="1847484" cy="921840"/>
      </dsp:txXfrm>
    </dsp:sp>
    <dsp:sp modelId="{40E813C7-FC76-4A03-A224-1DEC7E7FC0D8}">
      <dsp:nvSpPr>
        <dsp:cNvPr id="0" name=""/>
        <dsp:cNvSpPr/>
      </dsp:nvSpPr>
      <dsp:spPr>
        <a:xfrm>
          <a:off x="2197801" y="591754"/>
          <a:ext cx="612187" cy="4742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fr-FR" sz="1400" kern="1200"/>
        </a:p>
      </dsp:txBody>
      <dsp:txXfrm>
        <a:off x="2197801" y="686604"/>
        <a:ext cx="469912" cy="284551"/>
      </dsp:txXfrm>
    </dsp:sp>
    <dsp:sp modelId="{BF12E0DD-FCA5-47D1-8FB7-D18C04D032F1}">
      <dsp:nvSpPr>
        <dsp:cNvPr id="0" name=""/>
        <dsp:cNvSpPr/>
      </dsp:nvSpPr>
      <dsp:spPr>
        <a:xfrm>
          <a:off x="3064104" y="507485"/>
          <a:ext cx="1904844" cy="964185"/>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fr-FR" sz="1700" kern="1200" dirty="0">
              <a:latin typeface="+mn-lt"/>
            </a:rPr>
            <a:t>Clustering K-</a:t>
          </a:r>
          <a:r>
            <a:rPr lang="fr-FR" sz="1700" kern="1200" dirty="0" err="1">
              <a:latin typeface="+mn-lt"/>
            </a:rPr>
            <a:t>means</a:t>
          </a:r>
          <a:endParaRPr lang="fr-FR" sz="1700" kern="1200" dirty="0">
            <a:latin typeface="+mn-lt"/>
          </a:endParaRPr>
        </a:p>
      </dsp:txBody>
      <dsp:txXfrm>
        <a:off x="3064104" y="507485"/>
        <a:ext cx="1904844" cy="642790"/>
      </dsp:txXfrm>
    </dsp:sp>
    <dsp:sp modelId="{E33D8706-685F-4DFD-806B-F776C645B7C1}">
      <dsp:nvSpPr>
        <dsp:cNvPr id="0" name=""/>
        <dsp:cNvSpPr/>
      </dsp:nvSpPr>
      <dsp:spPr>
        <a:xfrm>
          <a:off x="3454253" y="1150275"/>
          <a:ext cx="1904844" cy="979200"/>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Font typeface="Courier New" panose="02070309020205020404" pitchFamily="49" charset="0"/>
            <a:buChar char="o"/>
          </a:pPr>
          <a:r>
            <a:rPr lang="fr-FR" sz="1200" kern="1200" dirty="0">
              <a:latin typeface="+mn-lt"/>
            </a:rPr>
            <a:t>Choix Nb clusters</a:t>
          </a:r>
        </a:p>
        <a:p>
          <a:pPr marL="114300" lvl="1" indent="-114300" algn="l" defTabSz="533400">
            <a:lnSpc>
              <a:spcPct val="90000"/>
            </a:lnSpc>
            <a:spcBef>
              <a:spcPct val="0"/>
            </a:spcBef>
            <a:spcAft>
              <a:spcPct val="15000"/>
            </a:spcAft>
            <a:buFont typeface="Courier New" panose="02070309020205020404" pitchFamily="49" charset="0"/>
            <a:buChar char="o"/>
          </a:pPr>
          <a:r>
            <a:rPr lang="fr-FR" sz="1200" kern="1200" dirty="0">
              <a:latin typeface="+mn-lt"/>
            </a:rPr>
            <a:t>K-</a:t>
          </a:r>
          <a:r>
            <a:rPr lang="fr-FR" sz="1200" kern="1200" dirty="0" err="1">
              <a:latin typeface="+mn-lt"/>
            </a:rPr>
            <a:t>means</a:t>
          </a:r>
          <a:endParaRPr lang="fr-FR" sz="1200" kern="1200" dirty="0">
            <a:latin typeface="+mn-lt"/>
          </a:endParaRPr>
        </a:p>
        <a:p>
          <a:pPr marL="114300" lvl="1" indent="-114300" algn="l" defTabSz="533400">
            <a:lnSpc>
              <a:spcPct val="90000"/>
            </a:lnSpc>
            <a:spcBef>
              <a:spcPct val="0"/>
            </a:spcBef>
            <a:spcAft>
              <a:spcPct val="15000"/>
            </a:spcAft>
            <a:buFont typeface="Courier New" panose="02070309020205020404" pitchFamily="49" charset="0"/>
            <a:buChar char="o"/>
          </a:pPr>
          <a:r>
            <a:rPr lang="fr-FR" sz="1200" kern="1200" dirty="0">
              <a:latin typeface="+mn-lt"/>
            </a:rPr>
            <a:t>Visualisation</a:t>
          </a:r>
        </a:p>
        <a:p>
          <a:pPr marL="114300" lvl="1" indent="-114300" algn="l" defTabSz="533400">
            <a:lnSpc>
              <a:spcPct val="90000"/>
            </a:lnSpc>
            <a:spcBef>
              <a:spcPct val="0"/>
            </a:spcBef>
            <a:spcAft>
              <a:spcPct val="15000"/>
            </a:spcAft>
            <a:buFont typeface="Courier New" panose="02070309020205020404" pitchFamily="49" charset="0"/>
            <a:buChar char="o"/>
          </a:pPr>
          <a:r>
            <a:rPr lang="fr-FR" sz="1200" kern="1200" dirty="0">
              <a:latin typeface="+mn-lt"/>
            </a:rPr>
            <a:t>Analyse</a:t>
          </a:r>
        </a:p>
      </dsp:txBody>
      <dsp:txXfrm>
        <a:off x="3482933" y="1178955"/>
        <a:ext cx="1847484" cy="921840"/>
      </dsp:txXfrm>
    </dsp:sp>
    <dsp:sp modelId="{FCA6316B-6945-4893-80F0-2C7753CA11E1}">
      <dsp:nvSpPr>
        <dsp:cNvPr id="0" name=""/>
        <dsp:cNvSpPr/>
      </dsp:nvSpPr>
      <dsp:spPr>
        <a:xfrm>
          <a:off x="5257716" y="591754"/>
          <a:ext cx="612187" cy="4742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fr-FR" sz="1400" kern="1200"/>
        </a:p>
      </dsp:txBody>
      <dsp:txXfrm>
        <a:off x="5257716" y="686604"/>
        <a:ext cx="469912" cy="284551"/>
      </dsp:txXfrm>
    </dsp:sp>
    <dsp:sp modelId="{F7129BFE-5B48-4B41-9DC9-D3F996F5C059}">
      <dsp:nvSpPr>
        <dsp:cNvPr id="0" name=""/>
        <dsp:cNvSpPr/>
      </dsp:nvSpPr>
      <dsp:spPr>
        <a:xfrm>
          <a:off x="6124019" y="507485"/>
          <a:ext cx="1904844" cy="964185"/>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fr-FR" sz="1700" kern="1200" dirty="0">
              <a:latin typeface="+mn-lt"/>
            </a:rPr>
            <a:t>Recommandations</a:t>
          </a:r>
        </a:p>
      </dsp:txBody>
      <dsp:txXfrm>
        <a:off x="6124019" y="507485"/>
        <a:ext cx="1904844" cy="642790"/>
      </dsp:txXfrm>
    </dsp:sp>
    <dsp:sp modelId="{3EA26292-5CFB-4E90-ABDE-1F779501EECE}">
      <dsp:nvSpPr>
        <dsp:cNvPr id="0" name=""/>
        <dsp:cNvSpPr/>
      </dsp:nvSpPr>
      <dsp:spPr>
        <a:xfrm>
          <a:off x="6514167" y="1150275"/>
          <a:ext cx="1904844" cy="979200"/>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Font typeface="Courier New" panose="02070309020205020404" pitchFamily="49" charset="0"/>
            <a:buChar char="o"/>
          </a:pPr>
          <a:r>
            <a:rPr lang="fr-FR" sz="1200" kern="1200" dirty="0">
              <a:latin typeface="+mn-lt"/>
            </a:rPr>
            <a:t>Synthèse</a:t>
          </a:r>
        </a:p>
        <a:p>
          <a:pPr marL="114300" lvl="1" indent="-114300" algn="l" defTabSz="533400">
            <a:lnSpc>
              <a:spcPct val="90000"/>
            </a:lnSpc>
            <a:spcBef>
              <a:spcPct val="0"/>
            </a:spcBef>
            <a:spcAft>
              <a:spcPct val="15000"/>
            </a:spcAft>
            <a:buFont typeface="Courier New" panose="02070309020205020404" pitchFamily="49" charset="0"/>
            <a:buChar char="o"/>
          </a:pPr>
          <a:r>
            <a:rPr lang="fr-FR" sz="1200" kern="1200" dirty="0">
              <a:latin typeface="+mn-lt"/>
            </a:rPr>
            <a:t>Pays recommandés</a:t>
          </a:r>
        </a:p>
      </dsp:txBody>
      <dsp:txXfrm>
        <a:off x="6542847" y="1178955"/>
        <a:ext cx="1847484" cy="9218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73032A-2EF5-451F-B9F6-517FA08F6071}">
      <dsp:nvSpPr>
        <dsp:cNvPr id="0" name=""/>
        <dsp:cNvSpPr/>
      </dsp:nvSpPr>
      <dsp:spPr>
        <a:xfrm>
          <a:off x="1805240" y="0"/>
          <a:ext cx="1210326" cy="726195"/>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kern="1200" dirty="0"/>
            <a:t>Proximité</a:t>
          </a:r>
        </a:p>
      </dsp:txBody>
      <dsp:txXfrm>
        <a:off x="1805240" y="0"/>
        <a:ext cx="1210326" cy="726195"/>
      </dsp:txXfrm>
    </dsp:sp>
    <dsp:sp modelId="{8B764949-D68E-43ED-80C3-C623D54277CE}">
      <dsp:nvSpPr>
        <dsp:cNvPr id="0" name=""/>
        <dsp:cNvSpPr/>
      </dsp:nvSpPr>
      <dsp:spPr>
        <a:xfrm>
          <a:off x="149053" y="0"/>
          <a:ext cx="1557762" cy="726195"/>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kern="1200" dirty="0"/>
            <a:t>Import </a:t>
          </a:r>
          <a:br>
            <a:rPr lang="fr-FR" sz="1600" kern="1200" dirty="0"/>
          </a:br>
          <a:r>
            <a:rPr lang="fr-FR" sz="1600" kern="1200" dirty="0"/>
            <a:t>Poulet Fr +++ </a:t>
          </a:r>
          <a:br>
            <a:rPr lang="fr-FR" sz="1600" kern="1200" dirty="0"/>
          </a:br>
          <a:r>
            <a:rPr lang="fr-FR" sz="800" kern="1200" dirty="0"/>
            <a:t>(Besoin et facilité </a:t>
          </a:r>
          <a:r>
            <a:rPr lang="fr-FR" sz="800" kern="1200" dirty="0" err="1"/>
            <a:t>comm</a:t>
          </a:r>
          <a:r>
            <a:rPr lang="fr-FR" sz="800" kern="1200" dirty="0"/>
            <a:t>)</a:t>
          </a:r>
        </a:p>
      </dsp:txBody>
      <dsp:txXfrm>
        <a:off x="149053" y="0"/>
        <a:ext cx="1557762" cy="726195"/>
      </dsp:txXfrm>
    </dsp:sp>
    <dsp:sp modelId="{A51FA3E2-EEE6-4369-B83F-0F3E622B7FA3}">
      <dsp:nvSpPr>
        <dsp:cNvPr id="0" name=""/>
        <dsp:cNvSpPr/>
      </dsp:nvSpPr>
      <dsp:spPr>
        <a:xfrm>
          <a:off x="3150409" y="80"/>
          <a:ext cx="1210326" cy="726195"/>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kern="1200" dirty="0"/>
            <a:t>Niveau de vie élevé</a:t>
          </a:r>
        </a:p>
      </dsp:txBody>
      <dsp:txXfrm>
        <a:off x="3150409" y="80"/>
        <a:ext cx="1210326" cy="726195"/>
      </dsp:txXfrm>
    </dsp:sp>
    <dsp:sp modelId="{8517E16D-F6D5-47D0-9796-F271A85AAEB5}">
      <dsp:nvSpPr>
        <dsp:cNvPr id="0" name=""/>
        <dsp:cNvSpPr/>
      </dsp:nvSpPr>
      <dsp:spPr>
        <a:xfrm>
          <a:off x="4481768" y="80"/>
          <a:ext cx="1210326" cy="726195"/>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kern="1200" dirty="0"/>
            <a:t>Alimentation saine</a:t>
          </a:r>
        </a:p>
      </dsp:txBody>
      <dsp:txXfrm>
        <a:off x="4481768" y="80"/>
        <a:ext cx="1210326" cy="7261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73032A-2EF5-451F-B9F6-517FA08F6071}">
      <dsp:nvSpPr>
        <dsp:cNvPr id="0" name=""/>
        <dsp:cNvSpPr/>
      </dsp:nvSpPr>
      <dsp:spPr>
        <a:xfrm>
          <a:off x="313972" y="80"/>
          <a:ext cx="1210326" cy="726195"/>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Bal </a:t>
          </a:r>
        </a:p>
        <a:p>
          <a:pPr marL="0" lvl="0" indent="0" algn="ctr" defTabSz="622300">
            <a:lnSpc>
              <a:spcPct val="90000"/>
            </a:lnSpc>
            <a:spcBef>
              <a:spcPct val="0"/>
            </a:spcBef>
            <a:spcAft>
              <a:spcPct val="35000"/>
            </a:spcAft>
            <a:buNone/>
          </a:pPr>
          <a:r>
            <a:rPr lang="fr-FR" sz="1400" kern="1200" dirty="0"/>
            <a:t>IMP &gt;&gt; EXP</a:t>
          </a:r>
        </a:p>
        <a:p>
          <a:pPr marL="0" lvl="0" indent="0" algn="ctr" defTabSz="622300">
            <a:lnSpc>
              <a:spcPct val="90000"/>
            </a:lnSpc>
            <a:spcBef>
              <a:spcPct val="0"/>
            </a:spcBef>
            <a:spcAft>
              <a:spcPct val="35000"/>
            </a:spcAft>
            <a:buNone/>
          </a:pPr>
          <a:r>
            <a:rPr lang="fr-FR" sz="1400" kern="1200" dirty="0"/>
            <a:t>Poulet +++</a:t>
          </a:r>
        </a:p>
      </dsp:txBody>
      <dsp:txXfrm>
        <a:off x="313972" y="80"/>
        <a:ext cx="1210326" cy="726195"/>
      </dsp:txXfrm>
    </dsp:sp>
    <dsp:sp modelId="{88676C93-98E9-47FF-9433-03956BA176A3}">
      <dsp:nvSpPr>
        <dsp:cNvPr id="0" name=""/>
        <dsp:cNvSpPr/>
      </dsp:nvSpPr>
      <dsp:spPr>
        <a:xfrm>
          <a:off x="1696274" y="0"/>
          <a:ext cx="1210326" cy="726195"/>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dirty="0"/>
            <a:t>Niveau de vie élevé</a:t>
          </a:r>
        </a:p>
      </dsp:txBody>
      <dsp:txXfrm>
        <a:off x="1696274" y="0"/>
        <a:ext cx="1210326" cy="726195"/>
      </dsp:txXfrm>
    </dsp:sp>
    <dsp:sp modelId="{8B764949-D68E-43ED-80C3-C623D54277CE}">
      <dsp:nvSpPr>
        <dsp:cNvPr id="0" name=""/>
        <dsp:cNvSpPr/>
      </dsp:nvSpPr>
      <dsp:spPr>
        <a:xfrm>
          <a:off x="4500480" y="159"/>
          <a:ext cx="1210326" cy="726195"/>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kern="1200" dirty="0"/>
            <a:t>Import Poulet Fr </a:t>
          </a:r>
          <a:r>
            <a:rPr lang="fr-FR" sz="800" kern="1200" dirty="0"/>
            <a:t>(Besoin et facilité </a:t>
          </a:r>
          <a:r>
            <a:rPr lang="fr-FR" sz="800" kern="1200" dirty="0" err="1"/>
            <a:t>comm</a:t>
          </a:r>
          <a:r>
            <a:rPr lang="fr-FR" sz="800" kern="1200" dirty="0"/>
            <a:t>)</a:t>
          </a:r>
        </a:p>
      </dsp:txBody>
      <dsp:txXfrm>
        <a:off x="4500480" y="159"/>
        <a:ext cx="1210326" cy="726195"/>
      </dsp:txXfrm>
    </dsp:sp>
    <dsp:sp modelId="{8517E16D-F6D5-47D0-9796-F271A85AAEB5}">
      <dsp:nvSpPr>
        <dsp:cNvPr id="0" name=""/>
        <dsp:cNvSpPr/>
      </dsp:nvSpPr>
      <dsp:spPr>
        <a:xfrm>
          <a:off x="3091006" y="160"/>
          <a:ext cx="1210326" cy="726195"/>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kern="1200" dirty="0"/>
            <a:t>Alimentation saine</a:t>
          </a:r>
        </a:p>
      </dsp:txBody>
      <dsp:txXfrm>
        <a:off x="3091006" y="160"/>
        <a:ext cx="1210326" cy="726195"/>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rtl="0"/>
            <a:fld id="{8A761C43-90B0-443C-86EC-3C0DD5DA01AA}" type="datetime1">
              <a:rPr lang="fr-FR" smtClean="0"/>
              <a:t>30/06/2025</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04360E59-1627-4404-ACC5-51C744AB0F27}" type="slidenum">
              <a:rPr lang="fr-FR" smtClean="0"/>
              <a:t>‹N°›</a:t>
            </a:fld>
            <a:endParaRPr lang="fr-FR"/>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solidFill>
              </a:defRPr>
            </a:lvl1pPr>
          </a:lstStyle>
          <a:p>
            <a:pPr rtl="0"/>
            <a:endParaRPr lang="fr-FR" noProof="0"/>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solidFill>
              </a:defRPr>
            </a:lvl1pPr>
          </a:lstStyle>
          <a:p>
            <a:pPr rtl="0"/>
            <a:fld id="{F69C82B5-293F-43D8-BDBA-2AB8C5A97E24}" type="datetime1">
              <a:rPr lang="fr-FR" noProof="0" smtClean="0"/>
              <a:t>30/06/2025</a:t>
            </a:fld>
            <a:endParaRPr lang="fr-FR" noProof="0"/>
          </a:p>
        </p:txBody>
      </p:sp>
      <p:sp>
        <p:nvSpPr>
          <p:cNvPr id="4" name="Espace réservé de l’image des diapositives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dirty="0"/>
              <a:t>Modifier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1"/>
                </a:solidFill>
              </a:defRPr>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1"/>
                </a:solidFill>
              </a:defRPr>
            </a:lvl1pPr>
          </a:lstStyle>
          <a:p>
            <a:pPr rtl="0"/>
            <a:fld id="{841221E5-7225-48EB-A4EE-420E7BFCF705}" type="slidenum">
              <a:rPr lang="fr-FR" noProof="0" smtClean="0"/>
              <a:pPr/>
              <a:t>‹N°›</a:t>
            </a:fld>
            <a:endParaRPr lang="fr-FR" noProof="0"/>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cnil.fr/fr/rgpd-exemples-de-mentions-dinformation"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032AB7-A5DB-0D59-2F66-DC4A277733C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CAA1966-C218-19AA-B45C-94DD6F32784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09BC9694-C5A1-2D35-A80E-029B067B6E21}"/>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9835DA6D-9DFB-7F80-61EB-C419043D847D}"/>
              </a:ext>
            </a:extLst>
          </p:cNvPr>
          <p:cNvSpPr>
            <a:spLocks noGrp="1"/>
          </p:cNvSpPr>
          <p:nvPr>
            <p:ph type="sldNum" sz="quarter" idx="5"/>
          </p:nvPr>
        </p:nvSpPr>
        <p:spPr/>
        <p:txBody>
          <a:bodyPr/>
          <a:lstStyle/>
          <a:p>
            <a:pPr rtl="0"/>
            <a:fld id="{841221E5-7225-48EB-A4EE-420E7BFCF705}" type="slidenum">
              <a:rPr lang="fr-FR" noProof="0" smtClean="0"/>
              <a:pPr rtl="0"/>
              <a:t>1</a:t>
            </a:fld>
            <a:endParaRPr lang="fr-FR" noProof="0"/>
          </a:p>
        </p:txBody>
      </p:sp>
    </p:spTree>
    <p:extLst>
      <p:ext uri="{BB962C8B-B14F-4D97-AF65-F5344CB8AC3E}">
        <p14:creationId xmlns:p14="http://schemas.microsoft.com/office/powerpoint/2010/main" val="4952555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2"/>
                </a:solidFill>
                <a:effectLst/>
                <a:latin typeface="+mn-lt"/>
                <a:ea typeface="+mn-ea"/>
                <a:cs typeface="+mn-cs"/>
              </a:rPr>
              <a:t>règlement général de protection des données (RGPD)</a:t>
            </a:r>
          </a:p>
          <a:p>
            <a:r>
              <a:rPr lang="fr-FR" sz="1200" b="0" i="0" kern="1200" dirty="0">
                <a:solidFill>
                  <a:schemeClr val="tx2"/>
                </a:solidFill>
                <a:effectLst/>
                <a:latin typeface="+mn-lt"/>
                <a:ea typeface="+mn-ea"/>
                <a:cs typeface="+mn-cs"/>
              </a:rPr>
              <a:t>Les 5 grands principes des règles de protection des données personnelles sont les suivants :</a:t>
            </a:r>
            <a:br>
              <a:rPr lang="fr-FR" sz="1200" b="0" i="0" kern="1200" dirty="0">
                <a:solidFill>
                  <a:schemeClr val="tx2"/>
                </a:solidFill>
                <a:effectLst/>
                <a:latin typeface="+mn-lt"/>
                <a:ea typeface="+mn-ea"/>
                <a:cs typeface="+mn-cs"/>
              </a:rPr>
            </a:br>
            <a:r>
              <a:rPr lang="fr-FR" sz="1200" b="1" i="0" kern="1200" dirty="0">
                <a:solidFill>
                  <a:schemeClr val="tx2"/>
                </a:solidFill>
                <a:effectLst/>
                <a:latin typeface="+mn-lt"/>
                <a:ea typeface="+mn-ea"/>
                <a:cs typeface="+mn-cs"/>
              </a:rPr>
              <a:t>Le principe de finalité </a:t>
            </a:r>
            <a:r>
              <a:rPr lang="fr-FR" sz="1200" b="0" i="0" kern="1200" dirty="0">
                <a:solidFill>
                  <a:schemeClr val="tx2"/>
                </a:solidFill>
                <a:effectLst/>
                <a:latin typeface="+mn-lt"/>
                <a:ea typeface="+mn-ea"/>
                <a:cs typeface="+mn-cs"/>
              </a:rPr>
              <a:t>: le responsable d'un fichier ne peut enregistrer et utiliser des informations sur des personnes physiques que dans un but bien précis, légal et légitime ;</a:t>
            </a:r>
          </a:p>
          <a:p>
            <a:r>
              <a:rPr lang="fr-FR" sz="1200" b="1" i="0" kern="1200" dirty="0">
                <a:solidFill>
                  <a:schemeClr val="tx2"/>
                </a:solidFill>
                <a:effectLst/>
                <a:latin typeface="+mn-lt"/>
                <a:ea typeface="+mn-ea"/>
                <a:cs typeface="+mn-cs"/>
              </a:rPr>
              <a:t>Le principe de proportionnalité et de pertinence </a:t>
            </a:r>
            <a:r>
              <a:rPr lang="fr-FR" sz="1200" b="0" i="0" kern="1200" dirty="0">
                <a:solidFill>
                  <a:schemeClr val="tx2"/>
                </a:solidFill>
                <a:effectLst/>
                <a:latin typeface="+mn-lt"/>
                <a:ea typeface="+mn-ea"/>
                <a:cs typeface="+mn-cs"/>
              </a:rPr>
              <a:t>: les informations enregistrées doivent être pertinentes et strictement nécessaires au regard de la finalité du fichier ;</a:t>
            </a:r>
          </a:p>
          <a:p>
            <a:r>
              <a:rPr lang="fr-FR" sz="1200" b="1" i="0" kern="1200" dirty="0">
                <a:solidFill>
                  <a:schemeClr val="tx2"/>
                </a:solidFill>
                <a:effectLst/>
                <a:latin typeface="+mn-lt"/>
                <a:ea typeface="+mn-ea"/>
                <a:cs typeface="+mn-cs"/>
              </a:rPr>
              <a:t>Le principe d'une durée de conservation limitée </a:t>
            </a:r>
            <a:r>
              <a:rPr lang="fr-FR" sz="1200" b="0" i="0" kern="1200" dirty="0">
                <a:solidFill>
                  <a:schemeClr val="tx2"/>
                </a:solidFill>
                <a:effectLst/>
                <a:latin typeface="+mn-lt"/>
                <a:ea typeface="+mn-ea"/>
                <a:cs typeface="+mn-cs"/>
              </a:rPr>
              <a:t>: il n'est pas possible de conserver des informations sur des personnes physiques dans un fichier pour une durée indéfinie. Une durée de conservation précise doit être fixée, en fonction du type d'information enregistrée et de la finalité du fichier ;</a:t>
            </a:r>
          </a:p>
          <a:p>
            <a:r>
              <a:rPr lang="fr-FR" sz="1200" b="1" i="0" kern="1200" dirty="0">
                <a:solidFill>
                  <a:schemeClr val="tx2"/>
                </a:solidFill>
                <a:effectLst/>
                <a:latin typeface="+mn-lt"/>
                <a:ea typeface="+mn-ea"/>
                <a:cs typeface="+mn-cs"/>
              </a:rPr>
              <a:t>Le principe de sécurité et de confidentialité </a:t>
            </a:r>
            <a:r>
              <a:rPr lang="fr-FR" sz="1200" b="0" i="0" kern="1200" dirty="0">
                <a:solidFill>
                  <a:schemeClr val="tx2"/>
                </a:solidFill>
                <a:effectLst/>
                <a:latin typeface="+mn-lt"/>
                <a:ea typeface="+mn-ea"/>
                <a:cs typeface="+mn-cs"/>
              </a:rPr>
              <a:t>: le responsable du fichier doit garantir la sécurité des informations qu'il détient. Il doit en particulier veiller à ce que seules les personnes autorisées aient accès à ces informations ;</a:t>
            </a:r>
          </a:p>
          <a:p>
            <a:r>
              <a:rPr lang="fr-FR" sz="1200" b="1" i="0" u="none" kern="1200" dirty="0">
                <a:solidFill>
                  <a:schemeClr val="tx2"/>
                </a:solidFill>
                <a:effectLst/>
                <a:latin typeface="+mn-lt"/>
                <a:ea typeface="+mn-ea"/>
                <a:cs typeface="+mn-cs"/>
                <a:hlinkClick r:id="rId3">
                  <a:extLst>
                    <a:ext uri="{A12FA001-AC4F-418D-AE19-62706E023703}">
                      <ahyp:hlinkClr xmlns:ahyp="http://schemas.microsoft.com/office/drawing/2018/hyperlinkcolor" val="tx"/>
                    </a:ext>
                  </a:extLst>
                </a:hlinkClick>
              </a:rPr>
              <a:t>Les droits des personnes</a:t>
            </a:r>
            <a:r>
              <a:rPr lang="fr-FR" sz="1200" b="1" i="0" u="none" kern="1200" dirty="0">
                <a:solidFill>
                  <a:schemeClr val="tx2"/>
                </a:solidFill>
                <a:effectLst/>
                <a:latin typeface="+mn-lt"/>
                <a:ea typeface="+mn-ea"/>
                <a:cs typeface="+mn-cs"/>
              </a:rPr>
              <a:t>.</a:t>
            </a:r>
            <a:br>
              <a:rPr lang="fr-FR" sz="1200" b="1" i="0" u="none" kern="1200" dirty="0">
                <a:solidFill>
                  <a:schemeClr val="tx2"/>
                </a:solidFill>
                <a:effectLst/>
                <a:latin typeface="+mn-lt"/>
                <a:ea typeface="+mn-ea"/>
                <a:cs typeface="+mn-cs"/>
              </a:rPr>
            </a:br>
            <a:r>
              <a:rPr lang="fr-FR" sz="1200" b="1" i="0" u="none" kern="1200" dirty="0">
                <a:solidFill>
                  <a:schemeClr val="tx2"/>
                </a:solidFill>
                <a:effectLst/>
                <a:latin typeface="+mn-lt"/>
                <a:ea typeface="+mn-ea"/>
                <a:cs typeface="+mn-cs"/>
              </a:rPr>
              <a:t>Lien : CNIL / RGPD : </a:t>
            </a:r>
          </a:p>
          <a:p>
            <a:r>
              <a:rPr lang="fr-FR" sz="1200" b="1" i="0" u="none" kern="1200" dirty="0">
                <a:solidFill>
                  <a:schemeClr val="tx2"/>
                </a:solidFill>
                <a:effectLst/>
                <a:latin typeface="+mn-lt"/>
                <a:ea typeface="+mn-ea"/>
                <a:cs typeface="+mn-cs"/>
              </a:rPr>
              <a:t>https://www.cnil.fr/fr/cnil-direct/question/quels-sont-les-grands-principes-des-regles-de-protection-des-donnees</a:t>
            </a:r>
          </a:p>
          <a:p>
            <a:endParaRPr lang="fr-FR" dirty="0"/>
          </a:p>
        </p:txBody>
      </p:sp>
      <p:sp>
        <p:nvSpPr>
          <p:cNvPr id="4" name="Espace réservé du numéro de diapositive 3"/>
          <p:cNvSpPr>
            <a:spLocks noGrp="1"/>
          </p:cNvSpPr>
          <p:nvPr>
            <p:ph type="sldNum" sz="quarter" idx="5"/>
          </p:nvPr>
        </p:nvSpPr>
        <p:spPr/>
        <p:txBody>
          <a:bodyPr/>
          <a:lstStyle/>
          <a:p>
            <a:pPr rtl="0"/>
            <a:fld id="{841221E5-7225-48EB-A4EE-420E7BFCF705}" type="slidenum">
              <a:rPr lang="fr-FR" noProof="0" smtClean="0"/>
              <a:pPr rtl="0"/>
              <a:t>27</a:t>
            </a:fld>
            <a:endParaRPr lang="fr-FR" noProof="0"/>
          </a:p>
        </p:txBody>
      </p:sp>
    </p:spTree>
    <p:extLst>
      <p:ext uri="{BB962C8B-B14F-4D97-AF65-F5344CB8AC3E}">
        <p14:creationId xmlns:p14="http://schemas.microsoft.com/office/powerpoint/2010/main" val="3591967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BCD10-695A-C3AA-94F5-332E5617208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4734F1A-C153-9127-45E7-3A0CCB1B71F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097CD8AD-E76D-8D3A-FE43-59715FE8E799}"/>
              </a:ext>
            </a:extLst>
          </p:cNvPr>
          <p:cNvSpPr>
            <a:spLocks noGrp="1"/>
          </p:cNvSpPr>
          <p:nvPr>
            <p:ph type="body" idx="1"/>
          </p:nvPr>
        </p:nvSpPr>
        <p:spPr/>
        <p:txBody>
          <a:bodyPr/>
          <a:lstStyle/>
          <a:p>
            <a:r>
              <a:rPr lang="fr-FR" sz="1200" b="1" kern="1200" dirty="0">
                <a:solidFill>
                  <a:schemeClr val="tx2"/>
                </a:solidFill>
                <a:effectLst/>
                <a:latin typeface="+mn-lt"/>
                <a:ea typeface="+mn-ea"/>
                <a:cs typeface="+mn-cs"/>
              </a:rPr>
              <a:t>1.</a:t>
            </a:r>
          </a:p>
          <a:p>
            <a:r>
              <a:rPr lang="fr-FR" sz="1200" b="1" kern="1200" dirty="0">
                <a:solidFill>
                  <a:schemeClr val="tx2"/>
                </a:solidFill>
                <a:effectLst/>
                <a:latin typeface="+mn-lt"/>
                <a:ea typeface="+mn-ea"/>
                <a:cs typeface="+mn-cs"/>
              </a:rPr>
              <a:t>Entreprise :</a:t>
            </a:r>
            <a:r>
              <a:rPr lang="fr-FR" sz="1200" kern="1200" dirty="0">
                <a:solidFill>
                  <a:schemeClr val="tx2"/>
                </a:solidFill>
                <a:effectLst/>
                <a:latin typeface="+mn-lt"/>
                <a:ea typeface="+mn-ea"/>
                <a:cs typeface="+mn-cs"/>
              </a:rPr>
              <a:t> </a:t>
            </a:r>
            <a:r>
              <a:rPr lang="fr-FR" sz="1200" i="1" kern="1200" dirty="0">
                <a:solidFill>
                  <a:schemeClr val="tx2"/>
                </a:solidFill>
                <a:effectLst/>
                <a:latin typeface="+mn-lt"/>
                <a:ea typeface="+mn-ea"/>
                <a:cs typeface="+mn-cs"/>
              </a:rPr>
              <a:t>La Poule qui chante</a:t>
            </a:r>
            <a:br>
              <a:rPr lang="fr-FR" sz="1200" kern="1200" dirty="0">
                <a:solidFill>
                  <a:schemeClr val="tx2"/>
                </a:solidFill>
                <a:effectLst/>
                <a:latin typeface="+mn-lt"/>
                <a:ea typeface="+mn-ea"/>
                <a:cs typeface="+mn-cs"/>
              </a:rPr>
            </a:br>
            <a:r>
              <a:rPr lang="fr-FR" sz="1200" b="1" kern="1200" dirty="0">
                <a:solidFill>
                  <a:schemeClr val="tx2"/>
                </a:solidFill>
                <a:effectLst/>
                <a:latin typeface="+mn-lt"/>
                <a:ea typeface="+mn-ea"/>
                <a:cs typeface="+mn-cs"/>
              </a:rPr>
              <a:t>Secteur :</a:t>
            </a:r>
            <a:r>
              <a:rPr lang="fr-FR" sz="1200" kern="1200" dirty="0">
                <a:solidFill>
                  <a:schemeClr val="tx2"/>
                </a:solidFill>
                <a:effectLst/>
                <a:latin typeface="+mn-lt"/>
                <a:ea typeface="+mn-ea"/>
                <a:cs typeface="+mn-cs"/>
              </a:rPr>
              <a:t> Agroalimentaire</a:t>
            </a:r>
          </a:p>
          <a:p>
            <a:r>
              <a:rPr lang="fr-FR" sz="1200" b="1" kern="1200" dirty="0">
                <a:solidFill>
                  <a:schemeClr val="tx2"/>
                </a:solidFill>
                <a:effectLst/>
                <a:latin typeface="+mn-lt"/>
                <a:ea typeface="+mn-ea"/>
                <a:cs typeface="+mn-cs"/>
              </a:rPr>
              <a:t>Activité :</a:t>
            </a:r>
            <a:r>
              <a:rPr lang="fr-FR" sz="1200" kern="1200" dirty="0">
                <a:solidFill>
                  <a:schemeClr val="tx2"/>
                </a:solidFill>
                <a:effectLst/>
                <a:latin typeface="+mn-lt"/>
                <a:ea typeface="+mn-ea"/>
                <a:cs typeface="+mn-cs"/>
              </a:rPr>
              <a:t> élevage et vente de poulets label bio</a:t>
            </a:r>
          </a:p>
          <a:p>
            <a:r>
              <a:rPr lang="fr-FR" sz="1200" b="1" kern="1200" dirty="0">
                <a:solidFill>
                  <a:schemeClr val="tx2"/>
                </a:solidFill>
                <a:effectLst/>
                <a:latin typeface="+mn-lt"/>
                <a:ea typeface="+mn-ea"/>
                <a:cs typeface="+mn-cs"/>
              </a:rPr>
              <a:t>Situation actuelle :</a:t>
            </a:r>
            <a:r>
              <a:rPr lang="fr-FR" sz="1200" kern="1200" dirty="0">
                <a:solidFill>
                  <a:schemeClr val="tx2"/>
                </a:solidFill>
                <a:effectLst/>
                <a:latin typeface="+mn-lt"/>
                <a:ea typeface="+mn-ea"/>
                <a:cs typeface="+mn-cs"/>
              </a:rPr>
              <a:t> Activité exclusivement en France</a:t>
            </a:r>
            <a:br>
              <a:rPr lang="fr-FR" sz="1200" kern="1200" dirty="0">
                <a:solidFill>
                  <a:schemeClr val="tx2"/>
                </a:solidFill>
                <a:effectLst/>
                <a:latin typeface="+mn-lt"/>
                <a:ea typeface="+mn-ea"/>
                <a:cs typeface="+mn-cs"/>
              </a:rPr>
            </a:br>
            <a:endParaRPr lang="fr-FR" dirty="0"/>
          </a:p>
          <a:p>
            <a:r>
              <a:rPr lang="fr-FR" dirty="0"/>
              <a:t>2.</a:t>
            </a:r>
          </a:p>
          <a:p>
            <a:r>
              <a:rPr lang="fr-FR" dirty="0"/>
              <a:t>Les Besoins  : </a:t>
            </a:r>
          </a:p>
          <a:p>
            <a:r>
              <a:rPr lang="fr-FR" sz="1200" kern="1200" dirty="0">
                <a:solidFill>
                  <a:schemeClr val="tx2"/>
                </a:solidFill>
                <a:effectLst/>
                <a:latin typeface="+mn-lt"/>
                <a:ea typeface="+mn-ea"/>
                <a:cs typeface="+mn-cs"/>
              </a:rPr>
              <a:t>Évaluer des opportunités de développement à l’international</a:t>
            </a:r>
          </a:p>
          <a:p>
            <a:endParaRPr lang="fr-FR" dirty="0"/>
          </a:p>
          <a:p>
            <a:r>
              <a:rPr lang="fr-FR" dirty="0"/>
              <a:t>3.</a:t>
            </a:r>
          </a:p>
          <a:p>
            <a:r>
              <a:rPr lang="fr-FR" dirty="0"/>
              <a:t>Les objectifs de l’Etude : </a:t>
            </a:r>
          </a:p>
          <a:p>
            <a:pPr marL="171450" indent="-171450">
              <a:buFontTx/>
              <a:buChar char="-"/>
            </a:pPr>
            <a:r>
              <a:rPr lang="fr-FR" sz="1200" kern="1200" dirty="0">
                <a:solidFill>
                  <a:schemeClr val="tx2"/>
                </a:solidFill>
                <a:effectLst/>
                <a:latin typeface="+mn-lt"/>
                <a:ea typeface="+mn-ea"/>
                <a:cs typeface="+mn-cs"/>
              </a:rPr>
              <a:t>Effectuer une </a:t>
            </a:r>
            <a:r>
              <a:rPr lang="fr-FR" sz="1200" b="1" kern="1200" dirty="0">
                <a:solidFill>
                  <a:schemeClr val="tx2"/>
                </a:solidFill>
                <a:effectLst/>
                <a:latin typeface="+mn-lt"/>
                <a:ea typeface="+mn-ea"/>
                <a:cs typeface="+mn-cs"/>
              </a:rPr>
              <a:t>étude de marché internationale</a:t>
            </a:r>
            <a:r>
              <a:rPr lang="fr-FR" sz="1200" kern="1200" dirty="0">
                <a:solidFill>
                  <a:schemeClr val="tx2"/>
                </a:solidFill>
                <a:effectLst/>
                <a:latin typeface="+mn-lt"/>
                <a:ea typeface="+mn-ea"/>
                <a:cs typeface="+mn-cs"/>
              </a:rPr>
              <a:t> à partir de données ouvertes, </a:t>
            </a:r>
          </a:p>
          <a:p>
            <a:pPr marL="171450" indent="-171450">
              <a:buFontTx/>
              <a:buChar char="-"/>
            </a:pPr>
            <a:r>
              <a:rPr lang="fr-FR" sz="1200" kern="1200" dirty="0">
                <a:solidFill>
                  <a:schemeClr val="tx2"/>
                </a:solidFill>
                <a:effectLst/>
                <a:latin typeface="+mn-lt"/>
                <a:ea typeface="+mn-ea"/>
                <a:cs typeface="+mn-cs"/>
              </a:rPr>
              <a:t>selon une analyse PESTEL</a:t>
            </a:r>
          </a:p>
          <a:p>
            <a:pPr marL="171450" indent="-171450">
              <a:buFontTx/>
              <a:buChar char="-"/>
            </a:pPr>
            <a:r>
              <a:rPr lang="fr-FR" sz="1200" kern="1200" dirty="0">
                <a:solidFill>
                  <a:schemeClr val="tx2"/>
                </a:solidFill>
                <a:effectLst/>
                <a:latin typeface="+mn-lt"/>
                <a:ea typeface="+mn-ea"/>
                <a:cs typeface="+mn-cs"/>
              </a:rPr>
              <a:t>Idéal : 100 pays (60% de la population mondiale)</a:t>
            </a:r>
          </a:p>
          <a:p>
            <a:pPr marL="171450" indent="-171450">
              <a:buFontTx/>
              <a:buChar char="-"/>
            </a:pPr>
            <a:r>
              <a:rPr lang="fr-FR" sz="1200" kern="1200" dirty="0">
                <a:solidFill>
                  <a:schemeClr val="tx2"/>
                </a:solidFill>
                <a:effectLst/>
                <a:latin typeface="+mn-lt"/>
                <a:ea typeface="+mn-ea"/>
                <a:cs typeface="+mn-cs"/>
              </a:rPr>
              <a:t>identifiant des </a:t>
            </a:r>
            <a:r>
              <a:rPr lang="fr-FR" sz="1200" b="1" kern="1200" dirty="0">
                <a:solidFill>
                  <a:schemeClr val="tx2"/>
                </a:solidFill>
                <a:effectLst/>
                <a:latin typeface="+mn-lt"/>
                <a:ea typeface="+mn-ea"/>
                <a:cs typeface="+mn-cs"/>
              </a:rPr>
              <a:t>groupements de pays cibles</a:t>
            </a:r>
            <a:r>
              <a:rPr lang="fr-FR" sz="1200" kern="1200" dirty="0">
                <a:solidFill>
                  <a:schemeClr val="tx2"/>
                </a:solidFill>
                <a:effectLst/>
                <a:latin typeface="+mn-lt"/>
                <a:ea typeface="+mn-ea"/>
                <a:cs typeface="+mn-cs"/>
              </a:rPr>
              <a:t> via une </a:t>
            </a:r>
            <a:r>
              <a:rPr lang="fr-FR" sz="1200" b="1" kern="1200" dirty="0">
                <a:solidFill>
                  <a:schemeClr val="tx2"/>
                </a:solidFill>
                <a:effectLst/>
                <a:latin typeface="+mn-lt"/>
                <a:ea typeface="+mn-ea"/>
                <a:cs typeface="+mn-cs"/>
              </a:rPr>
              <a:t>analyse multivariée et un clustering</a:t>
            </a:r>
          </a:p>
          <a:p>
            <a:pPr marL="171450" indent="-171450">
              <a:buFontTx/>
              <a:buChar char="-"/>
            </a:pPr>
            <a:endParaRPr lang="fr-FR" sz="1200" b="1" kern="1200" dirty="0">
              <a:solidFill>
                <a:schemeClr val="tx2"/>
              </a:solidFill>
              <a:effectLst/>
              <a:latin typeface="+mn-lt"/>
              <a:ea typeface="+mn-ea"/>
              <a:cs typeface="+mn-cs"/>
            </a:endParaRPr>
          </a:p>
          <a:p>
            <a:pPr marL="171450" indent="-171450">
              <a:buFontTx/>
              <a:buChar char="-"/>
            </a:pPr>
            <a:endParaRPr lang="fr-FR" dirty="0"/>
          </a:p>
        </p:txBody>
      </p:sp>
      <p:sp>
        <p:nvSpPr>
          <p:cNvPr id="4" name="Espace réservé du numéro de diapositive 3">
            <a:extLst>
              <a:ext uri="{FF2B5EF4-FFF2-40B4-BE49-F238E27FC236}">
                <a16:creationId xmlns:a16="http://schemas.microsoft.com/office/drawing/2014/main" id="{AF191312-DF35-D38F-A2E8-4DB252A78DDF}"/>
              </a:ext>
            </a:extLst>
          </p:cNvPr>
          <p:cNvSpPr>
            <a:spLocks noGrp="1"/>
          </p:cNvSpPr>
          <p:nvPr>
            <p:ph type="sldNum" sz="quarter" idx="5"/>
          </p:nvPr>
        </p:nvSpPr>
        <p:spPr/>
        <p:txBody>
          <a:bodyPr/>
          <a:lstStyle/>
          <a:p>
            <a:pPr rtl="0"/>
            <a:fld id="{841221E5-7225-48EB-A4EE-420E7BFCF705}" type="slidenum">
              <a:rPr lang="fr-FR" noProof="0" smtClean="0"/>
              <a:pPr rtl="0"/>
              <a:t>3</a:t>
            </a:fld>
            <a:endParaRPr lang="fr-FR" noProof="0"/>
          </a:p>
        </p:txBody>
      </p:sp>
    </p:spTree>
    <p:extLst>
      <p:ext uri="{BB962C8B-B14F-4D97-AF65-F5344CB8AC3E}">
        <p14:creationId xmlns:p14="http://schemas.microsoft.com/office/powerpoint/2010/main" val="1077769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841221E5-7225-48EB-A4EE-420E7BFCF705}" type="slidenum">
              <a:rPr lang="fr-FR" noProof="0" smtClean="0"/>
              <a:pPr rtl="0"/>
              <a:t>6</a:t>
            </a:fld>
            <a:endParaRPr lang="fr-FR" noProof="0"/>
          </a:p>
        </p:txBody>
      </p:sp>
    </p:spTree>
    <p:extLst>
      <p:ext uri="{BB962C8B-B14F-4D97-AF65-F5344CB8AC3E}">
        <p14:creationId xmlns:p14="http://schemas.microsoft.com/office/powerpoint/2010/main" val="3393806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Variable retirée faute de données suffisantes :</a:t>
            </a:r>
          </a:p>
          <a:p>
            <a:r>
              <a:rPr lang="fr-FR" dirty="0"/>
              <a:t>'Exportations Poulet Fr Prix (USD/kg)'] = 'Exportations Poulet Val (USD)’  /    'Exportations Poulet Fr Qté (kg)’</a:t>
            </a:r>
          </a:p>
          <a:p>
            <a:endParaRPr lang="fr-FR" dirty="0"/>
          </a:p>
          <a:p>
            <a:r>
              <a:rPr lang="fr-FR" dirty="0"/>
              <a:t>Suppression </a:t>
            </a:r>
            <a:r>
              <a:rPr lang="fr-FR" dirty="0" err="1"/>
              <a:t>delignes</a:t>
            </a:r>
            <a:r>
              <a:rPr lang="fr-FR" dirty="0"/>
              <a:t> : exemple la population 2021 2023 dans </a:t>
            </a:r>
            <a:r>
              <a:rPr lang="fr-FR"/>
              <a:t>le fichier de la FAO</a:t>
            </a:r>
            <a:endParaRPr lang="fr-FR" dirty="0"/>
          </a:p>
        </p:txBody>
      </p:sp>
      <p:sp>
        <p:nvSpPr>
          <p:cNvPr id="4" name="Espace réservé du numéro de diapositive 3"/>
          <p:cNvSpPr>
            <a:spLocks noGrp="1"/>
          </p:cNvSpPr>
          <p:nvPr>
            <p:ph type="sldNum" sz="quarter" idx="5"/>
          </p:nvPr>
        </p:nvSpPr>
        <p:spPr/>
        <p:txBody>
          <a:bodyPr/>
          <a:lstStyle/>
          <a:p>
            <a:pPr rtl="0"/>
            <a:fld id="{841221E5-7225-48EB-A4EE-420E7BFCF705}" type="slidenum">
              <a:rPr lang="fr-FR" noProof="0" smtClean="0"/>
              <a:pPr rtl="0"/>
              <a:t>7</a:t>
            </a:fld>
            <a:endParaRPr lang="fr-FR" noProof="0"/>
          </a:p>
        </p:txBody>
      </p:sp>
    </p:spTree>
    <p:extLst>
      <p:ext uri="{BB962C8B-B14F-4D97-AF65-F5344CB8AC3E}">
        <p14:creationId xmlns:p14="http://schemas.microsoft.com/office/powerpoint/2010/main" val="270310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FB180-99DE-E9AA-AD96-519364314A5C}"/>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3F3B0EE-1056-CE8E-0FA6-0496089C992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E6D70AD-6669-04B2-4FEB-2928AFAD6C28}"/>
              </a:ext>
            </a:extLst>
          </p:cNvPr>
          <p:cNvSpPr>
            <a:spLocks noGrp="1"/>
          </p:cNvSpPr>
          <p:nvPr>
            <p:ph type="body" idx="1"/>
          </p:nvPr>
        </p:nvSpPr>
        <p:spPr/>
        <p:txBody>
          <a:bodyPr/>
          <a:lstStyle/>
          <a:p>
            <a:r>
              <a:rPr lang="fr-FR" dirty="0"/>
              <a:t>Remarque :</a:t>
            </a:r>
          </a:p>
          <a:p>
            <a:r>
              <a:rPr lang="fr-FR" dirty="0"/>
              <a:t>Export Poulet Fr : 65 valeurs distinctes (64 valeurs#0+58 valeurs nulles (#nan))</a:t>
            </a:r>
          </a:p>
          <a:p>
            <a:r>
              <a:rPr lang="fr-FR" dirty="0"/>
              <a:t>J’aurais pu retirer cette variable discriminantes selon les pays. (nulle ou &gt;0)</a:t>
            </a:r>
          </a:p>
          <a:p>
            <a:r>
              <a:rPr lang="fr-FR" dirty="0"/>
              <a:t>Cependant les zéros portent une information, </a:t>
            </a:r>
          </a:p>
          <a:p>
            <a:r>
              <a:rPr lang="fr-FR" dirty="0"/>
              <a:t>De plus cette information du commerce déjà existant avec la France, me semble essentielle pour une entreprise qui souhaite démarrer le commerce internationale.</a:t>
            </a:r>
          </a:p>
          <a:p>
            <a:r>
              <a:rPr lang="fr-FR" dirty="0"/>
              <a:t>En effet de nombreux écueils (Politique, légaux, culturels) difficilement mesurables sur une première étude de marché (avant approfondissement) sont implicitement inclus dans cette variable. En effet si le commerce dans le secteur du poulet français est </a:t>
            </a:r>
            <a:r>
              <a:rPr lang="fr-FR" dirty="0" err="1"/>
              <a:t>developpé</a:t>
            </a:r>
            <a:r>
              <a:rPr lang="fr-FR" dirty="0"/>
              <a:t>, c’est qu’il n’y a pas de facteur externe bloquant. </a:t>
            </a:r>
          </a:p>
          <a:p>
            <a:r>
              <a:rPr lang="fr-FR" dirty="0"/>
              <a:t>A contrario, même si de nombreux facteurs sont au vert, mais que le commerce de Poulet Fr est nul vers ce pays, c’est qu’il y a très certainement un facteur bloquant (contraintes légales difficiles, voir insurmontables, politiques locales restreignant l’import extérieur dans ce domaine, transport impossible…)</a:t>
            </a:r>
          </a:p>
          <a:p>
            <a:r>
              <a:rPr lang="fr-FR" dirty="0"/>
              <a:t>Restreindre l’étude à cette variable serait très réducteur, cependant l’exclure pour cause de valeur nulle me semblerait une perte d’</a:t>
            </a:r>
            <a:r>
              <a:rPr lang="fr-FR" dirty="0" err="1"/>
              <a:t>inforamtion</a:t>
            </a:r>
            <a:r>
              <a:rPr lang="fr-FR" dirty="0"/>
              <a:t> précieuse.</a:t>
            </a:r>
          </a:p>
          <a:p>
            <a:r>
              <a:rPr lang="fr-FR" dirty="0"/>
              <a:t>Sa </a:t>
            </a:r>
            <a:r>
              <a:rPr lang="fr-FR" dirty="0" err="1"/>
              <a:t>discrimation</a:t>
            </a:r>
            <a:r>
              <a:rPr lang="fr-FR" dirty="0"/>
              <a:t> entre commerce existant et nul influencera le résultat.</a:t>
            </a:r>
          </a:p>
          <a:p>
            <a:r>
              <a:rPr lang="fr-FR" dirty="0"/>
              <a:t>Cependant ce ne sera qu’une variable sur 9, ce qui permettra de relativiser ce critère.</a:t>
            </a:r>
          </a:p>
          <a:p>
            <a:r>
              <a:rPr lang="fr-FR" dirty="0"/>
              <a:t>Notamment avec une variable du type Balance Import-</a:t>
            </a:r>
            <a:r>
              <a:rPr lang="fr-FR" dirty="0" err="1"/>
              <a:t>Exp</a:t>
            </a:r>
            <a:r>
              <a:rPr lang="fr-FR" dirty="0"/>
              <a:t> de Poulet International, et Part Volaille dans l’alimentation, qui étudie le marché de la volaille dans sa globalité.</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Variables liées au marché du Poulet bio :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 Bal </a:t>
            </a:r>
            <a:r>
              <a:rPr lang="fr-FR" sz="1200" dirty="0" err="1"/>
              <a:t>Imp-Exp</a:t>
            </a:r>
            <a:r>
              <a:rPr lang="fr-FR" sz="1200" dirty="0"/>
              <a:t> Poulet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 Part Volaille/Alim</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 </a:t>
            </a:r>
            <a:r>
              <a:rPr lang="fr-FR" sz="1200" dirty="0" err="1"/>
              <a:t>Acces</a:t>
            </a:r>
            <a:r>
              <a:rPr lang="fr-FR" sz="1200" dirty="0"/>
              <a:t> Alim Saine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dirty="0" err="1"/>
              <a:t>Exp</a:t>
            </a:r>
            <a:r>
              <a:rPr lang="fr-FR" sz="1200" dirty="0"/>
              <a:t> Poulet Fr</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Variables liées au marché en général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dirty="0"/>
              <a:t>Population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dirty="0"/>
              <a:t>PIB/</a:t>
            </a:r>
            <a:r>
              <a:rPr lang="fr-FR" sz="1200" dirty="0" err="1"/>
              <a:t>Hab</a:t>
            </a:r>
            <a:endParaRPr lang="fr-F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Variables liées au contexte du pays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dirty="0" err="1"/>
              <a:t>Dist</a:t>
            </a:r>
            <a:r>
              <a:rPr lang="fr-FR" sz="1200" dirty="0"/>
              <a:t> commerciale Fr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dirty="0"/>
              <a:t>Transport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dirty="0"/>
              <a:t>Stabilité Politique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dirty="0"/>
              <a:t>PIB/</a:t>
            </a:r>
            <a:r>
              <a:rPr lang="fr-FR" sz="1200" dirty="0" err="1"/>
              <a:t>Hab</a:t>
            </a:r>
            <a:endParaRPr lang="fr-FR" sz="12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Remarque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Par contre je n’ai pas pu inclure le prix/Kg car là je ne pouvais pas avoir de valeur pour les pays avec lesquels on ne commerce pas.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Ce point sera à étudier dans l’ étude de marché approfondie restreint aux pays sélectionnés.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On peut supposer que les pays pour lesquels il y a un commerce de poulet Fr ont des prix </a:t>
            </a:r>
            <a:r>
              <a:rPr lang="fr-FR" sz="1200" dirty="0" err="1"/>
              <a:t>raissonables</a:t>
            </a:r>
            <a:r>
              <a:rPr lang="fr-FR" sz="1200" dirty="0"/>
              <a:t> (sans connaitre celui du bio).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p>
        </p:txBody>
      </p:sp>
      <p:sp>
        <p:nvSpPr>
          <p:cNvPr id="4" name="Espace réservé du numéro de diapositive 3">
            <a:extLst>
              <a:ext uri="{FF2B5EF4-FFF2-40B4-BE49-F238E27FC236}">
                <a16:creationId xmlns:a16="http://schemas.microsoft.com/office/drawing/2014/main" id="{AAC4F5DB-F03A-B20F-9230-613EE0EBB9F8}"/>
              </a:ext>
            </a:extLst>
          </p:cNvPr>
          <p:cNvSpPr>
            <a:spLocks noGrp="1"/>
          </p:cNvSpPr>
          <p:nvPr>
            <p:ph type="sldNum" sz="quarter" idx="5"/>
          </p:nvPr>
        </p:nvSpPr>
        <p:spPr/>
        <p:txBody>
          <a:bodyPr/>
          <a:lstStyle/>
          <a:p>
            <a:pPr rtl="0"/>
            <a:fld id="{841221E5-7225-48EB-A4EE-420E7BFCF705}" type="slidenum">
              <a:rPr lang="fr-FR" noProof="0" smtClean="0"/>
              <a:pPr rtl="0"/>
              <a:t>9</a:t>
            </a:fld>
            <a:endParaRPr lang="fr-FR" noProof="0"/>
          </a:p>
        </p:txBody>
      </p:sp>
    </p:spTree>
    <p:extLst>
      <p:ext uri="{BB962C8B-B14F-4D97-AF65-F5344CB8AC3E}">
        <p14:creationId xmlns:p14="http://schemas.microsoft.com/office/powerpoint/2010/main" val="4001860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Table des corrélations :</a:t>
            </a:r>
          </a:p>
          <a:p>
            <a:r>
              <a:rPr lang="fr-FR" dirty="0"/>
              <a:t>Tourner la légende en bas pour gagner de la place</a:t>
            </a:r>
          </a:p>
          <a:p>
            <a:endParaRPr lang="fr-FR" dirty="0"/>
          </a:p>
        </p:txBody>
      </p:sp>
      <p:sp>
        <p:nvSpPr>
          <p:cNvPr id="4" name="Espace réservé du numéro de diapositive 3"/>
          <p:cNvSpPr>
            <a:spLocks noGrp="1"/>
          </p:cNvSpPr>
          <p:nvPr>
            <p:ph type="sldNum" sz="quarter" idx="5"/>
          </p:nvPr>
        </p:nvSpPr>
        <p:spPr/>
        <p:txBody>
          <a:bodyPr/>
          <a:lstStyle/>
          <a:p>
            <a:pPr rtl="0"/>
            <a:fld id="{841221E5-7225-48EB-A4EE-420E7BFCF705}" type="slidenum">
              <a:rPr lang="fr-FR" noProof="0" smtClean="0"/>
              <a:pPr rtl="0"/>
              <a:t>10</a:t>
            </a:fld>
            <a:endParaRPr lang="fr-FR" noProof="0"/>
          </a:p>
        </p:txBody>
      </p:sp>
    </p:spTree>
    <p:extLst>
      <p:ext uri="{BB962C8B-B14F-4D97-AF65-F5344CB8AC3E}">
        <p14:creationId xmlns:p14="http://schemas.microsoft.com/office/powerpoint/2010/main" val="3747130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5CBDF-848F-F8F0-877E-32A7BBDF847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112A60F-511B-73A2-0F08-8EF4C29753B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2027E7A-D014-E1AC-F342-80476C46A896}"/>
              </a:ext>
            </a:extLst>
          </p:cNvPr>
          <p:cNvSpPr>
            <a:spLocks noGrp="1"/>
          </p:cNvSpPr>
          <p:nvPr>
            <p:ph type="body" idx="1"/>
          </p:nvPr>
        </p:nvSpPr>
        <p:spPr/>
        <p:txBody>
          <a:bodyPr/>
          <a:lstStyle/>
          <a:p>
            <a:r>
              <a:rPr lang="fr-FR" dirty="0"/>
              <a:t>Regroupement de différentes composantes qui font le niveau de vie (légère corrélation)</a:t>
            </a:r>
          </a:p>
        </p:txBody>
      </p:sp>
      <p:sp>
        <p:nvSpPr>
          <p:cNvPr id="4" name="Espace réservé du numéro de diapositive 3">
            <a:extLst>
              <a:ext uri="{FF2B5EF4-FFF2-40B4-BE49-F238E27FC236}">
                <a16:creationId xmlns:a16="http://schemas.microsoft.com/office/drawing/2014/main" id="{CCD3068B-EA7D-8D58-DA32-7BA18A8D5810}"/>
              </a:ext>
            </a:extLst>
          </p:cNvPr>
          <p:cNvSpPr>
            <a:spLocks noGrp="1"/>
          </p:cNvSpPr>
          <p:nvPr>
            <p:ph type="sldNum" sz="quarter" idx="5"/>
          </p:nvPr>
        </p:nvSpPr>
        <p:spPr/>
        <p:txBody>
          <a:bodyPr/>
          <a:lstStyle/>
          <a:p>
            <a:pPr rtl="0"/>
            <a:fld id="{841221E5-7225-48EB-A4EE-420E7BFCF705}" type="slidenum">
              <a:rPr lang="fr-FR" noProof="0" smtClean="0"/>
              <a:pPr rtl="0"/>
              <a:t>14</a:t>
            </a:fld>
            <a:endParaRPr lang="fr-FR" noProof="0"/>
          </a:p>
        </p:txBody>
      </p:sp>
    </p:spTree>
    <p:extLst>
      <p:ext uri="{BB962C8B-B14F-4D97-AF65-F5344CB8AC3E}">
        <p14:creationId xmlns:p14="http://schemas.microsoft.com/office/powerpoint/2010/main" val="3900155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u="sng" dirty="0"/>
              <a:t>Adapté à de faibles quantité de données</a:t>
            </a:r>
          </a:p>
          <a:p>
            <a:endParaRPr lang="fr-FR" b="1" u="sng" dirty="0"/>
          </a:p>
          <a:p>
            <a:r>
              <a:rPr lang="fr-FR" b="1" u="sng" dirty="0"/>
              <a:t>1. Principe de l’CAH (Classification Ascendante Hiérarchique)</a:t>
            </a:r>
          </a:p>
          <a:p>
            <a:r>
              <a:rPr lang="fr-FR" dirty="0"/>
              <a:t>L’</a:t>
            </a:r>
            <a:r>
              <a:rPr lang="fr-FR" b="1" dirty="0"/>
              <a:t>CAH</a:t>
            </a:r>
            <a:r>
              <a:rPr lang="fr-FR" dirty="0"/>
              <a:t> est une méthode de regroupement (clustering) </a:t>
            </a:r>
            <a:r>
              <a:rPr lang="fr-FR" b="1" dirty="0"/>
              <a:t>hiérarchique agglomérative</a:t>
            </a:r>
            <a:r>
              <a:rPr lang="fr-FR" dirty="0"/>
              <a:t>. Cela signifie :</a:t>
            </a:r>
          </a:p>
          <a:p>
            <a:r>
              <a:rPr lang="fr-FR" b="1" dirty="0"/>
              <a:t>-Agglomérative</a:t>
            </a:r>
            <a:r>
              <a:rPr lang="fr-FR" dirty="0"/>
              <a:t> : on commence avec chaque individu dans son propre cluster.</a:t>
            </a:r>
          </a:p>
          <a:p>
            <a:r>
              <a:rPr lang="fr-FR" dirty="0"/>
              <a:t>-À chaque étape, </a:t>
            </a:r>
            <a:r>
              <a:rPr lang="fr-FR" b="1" dirty="0"/>
              <a:t>les deux clusters les plus proches sont fusionnés</a:t>
            </a:r>
            <a:r>
              <a:rPr lang="fr-FR" dirty="0"/>
              <a:t>, jusqu’à n’en former plus qu’un.</a:t>
            </a:r>
          </a:p>
          <a:p>
            <a:endParaRPr lang="fr-FR" dirty="0"/>
          </a:p>
          <a:p>
            <a:r>
              <a:rPr lang="fr-FR" dirty="0"/>
              <a:t>Le résultat est représenté par un </a:t>
            </a:r>
            <a:r>
              <a:rPr lang="fr-FR" b="1" dirty="0"/>
              <a:t>dendrogramme</a:t>
            </a:r>
            <a:r>
              <a:rPr lang="fr-FR" dirty="0"/>
              <a:t> (arbre hiérarchique), qu’on peut "couper" à un certain niveau pour définir un nombre de clusters.</a:t>
            </a:r>
          </a:p>
          <a:p>
            <a:endParaRPr lang="fr-FR" b="1" dirty="0"/>
          </a:p>
          <a:p>
            <a:r>
              <a:rPr lang="fr-FR" b="1" dirty="0"/>
              <a:t>Étapes générales :</a:t>
            </a:r>
            <a:endParaRPr lang="fr-FR" dirty="0"/>
          </a:p>
          <a:p>
            <a:r>
              <a:rPr lang="fr-FR" dirty="0"/>
              <a:t>-Calcul d’une </a:t>
            </a:r>
            <a:r>
              <a:rPr lang="fr-FR" b="1" dirty="0"/>
              <a:t>matrice de distance</a:t>
            </a:r>
            <a:r>
              <a:rPr lang="fr-FR" dirty="0"/>
              <a:t> entre tous les individus.</a:t>
            </a:r>
          </a:p>
          <a:p>
            <a:r>
              <a:rPr lang="fr-FR" dirty="0"/>
              <a:t>-Fusion des clusters les plus "proches" selon un </a:t>
            </a:r>
            <a:r>
              <a:rPr lang="fr-FR" b="1" dirty="0"/>
              <a:t>critère de liaison</a:t>
            </a:r>
            <a:r>
              <a:rPr lang="fr-FR" dirty="0"/>
              <a:t> (méthode de linkage).</a:t>
            </a:r>
          </a:p>
          <a:p>
            <a:r>
              <a:rPr lang="fr-FR" dirty="0"/>
              <a:t>-Construction de l’arbre hiérarchique.</a:t>
            </a:r>
          </a:p>
          <a:p>
            <a:r>
              <a:rPr lang="fr-FR" dirty="0"/>
              <a:t>-Détermination du nombre optimal de clusters (par coupe de l’arbre ou métriques comme le score silhouette).</a:t>
            </a:r>
          </a:p>
          <a:p>
            <a:endParaRPr lang="fr-FR" b="1" dirty="0"/>
          </a:p>
          <a:p>
            <a:r>
              <a:rPr lang="fr-FR" b="1" dirty="0"/>
              <a:t>2. La méthode de Ward (linkage='</a:t>
            </a:r>
            <a:r>
              <a:rPr lang="fr-FR" b="1" dirty="0" err="1"/>
              <a:t>ward</a:t>
            </a:r>
            <a:r>
              <a:rPr lang="fr-FR" b="1" dirty="0"/>
              <a:t>')</a:t>
            </a:r>
          </a:p>
          <a:p>
            <a:r>
              <a:rPr lang="fr-FR" dirty="0"/>
              <a:t>La </a:t>
            </a:r>
            <a:r>
              <a:rPr lang="fr-FR" b="1" dirty="0"/>
              <a:t>méthode de Ward</a:t>
            </a:r>
            <a:r>
              <a:rPr lang="fr-FR" dirty="0"/>
              <a:t> est un critère de liaison utilisé dans l’CAH.</a:t>
            </a:r>
          </a:p>
          <a:p>
            <a:r>
              <a:rPr lang="fr-FR" b="1" dirty="0"/>
              <a:t>🔹 Principe :</a:t>
            </a:r>
          </a:p>
          <a:p>
            <a:r>
              <a:rPr lang="fr-FR" dirty="0"/>
              <a:t>À chaque étape, elle fusionne les deux clusters </a:t>
            </a:r>
            <a:r>
              <a:rPr lang="fr-FR" b="1" dirty="0"/>
              <a:t>dont la fusion entraîne la plus faible augmentation de l’inertie intra-cluster</a:t>
            </a:r>
            <a:r>
              <a:rPr lang="fr-FR" dirty="0"/>
              <a:t> (ou variance intra-cluster).</a:t>
            </a:r>
          </a:p>
          <a:p>
            <a:r>
              <a:rPr lang="fr-FR" dirty="0"/>
              <a:t>Elle vise donc à </a:t>
            </a:r>
            <a:r>
              <a:rPr lang="fr-FR" b="1" dirty="0"/>
              <a:t>minimiser la perte d'information</a:t>
            </a:r>
            <a:r>
              <a:rPr lang="fr-FR" dirty="0"/>
              <a:t> à chaque regroupement.</a:t>
            </a:r>
          </a:p>
          <a:p>
            <a:r>
              <a:rPr lang="fr-FR" b="1" dirty="0"/>
              <a:t>🔹 Détails :</a:t>
            </a:r>
          </a:p>
          <a:p>
            <a:r>
              <a:rPr lang="fr-FR" dirty="0"/>
              <a:t>La distance entre deux clusters AAA et BBB est calculée en fonction de l’</a:t>
            </a:r>
            <a:r>
              <a:rPr lang="fr-FR" b="1" dirty="0"/>
              <a:t>augmentation de la somme des carrés intra-cluster</a:t>
            </a:r>
            <a:r>
              <a:rPr lang="fr-FR" dirty="0"/>
              <a:t> que provoquerait leur fusion.</a:t>
            </a:r>
          </a:p>
          <a:p>
            <a:r>
              <a:rPr lang="fr-FR" dirty="0"/>
              <a:t>Cela favorise la formation de </a:t>
            </a:r>
            <a:r>
              <a:rPr lang="fr-FR" b="1" dirty="0"/>
              <a:t>clusters compacts et de tailles similaires</a:t>
            </a:r>
            <a:r>
              <a:rPr lang="fr-FR" dirty="0"/>
              <a:t>, ce qui est souvent plus interprétable visuellement et analytiquement.</a:t>
            </a:r>
          </a:p>
          <a:p>
            <a:endParaRPr lang="fr-FR" u="sng" dirty="0"/>
          </a:p>
          <a:p>
            <a:endParaRPr lang="fr-FR" u="sng" dirty="0"/>
          </a:p>
          <a:p>
            <a:r>
              <a:rPr lang="fr-FR" u="sng" dirty="0"/>
              <a:t>Moyenne des scores de silhouette (</a:t>
            </a:r>
            <a:r>
              <a:rPr lang="fr-FR" u="sng" dirty="0" err="1"/>
              <a:t>silhouette_avg</a:t>
            </a:r>
            <a:r>
              <a:rPr lang="fr-FR" u="sng" dirty="0"/>
              <a:t>) :</a:t>
            </a:r>
          </a:p>
          <a:p>
            <a:r>
              <a:rPr lang="fr-FR" dirty="0"/>
              <a:t>Score moyen sur tous les points → une mesure globale de la cohérence des clusters.</a:t>
            </a:r>
          </a:p>
          <a:p>
            <a:r>
              <a:rPr lang="fr-FR" dirty="0"/>
              <a:t>▸ Interprétation :  Valeur	Qualité du clustering  </a:t>
            </a:r>
          </a:p>
          <a:p>
            <a:r>
              <a:rPr lang="fr-FR" dirty="0"/>
              <a:t>'&gt; 0.7	Très bon  </a:t>
            </a:r>
          </a:p>
          <a:p>
            <a:r>
              <a:rPr lang="fr-FR" dirty="0"/>
              <a:t>0.5 – 0.7	Correct  </a:t>
            </a:r>
          </a:p>
          <a:p>
            <a:r>
              <a:rPr lang="fr-FR" dirty="0"/>
              <a:t>0.25 – 0.5	Moyennement structuré  </a:t>
            </a:r>
          </a:p>
          <a:p>
            <a:r>
              <a:rPr lang="fr-FR" dirty="0"/>
              <a:t>&lt; 0.25	Faible ou non structuré  </a:t>
            </a:r>
          </a:p>
          <a:p>
            <a:r>
              <a:rPr lang="fr-FR" dirty="0"/>
              <a:t>=&gt;Plus le score moyen est élevé, meilleur est le regroupement.</a:t>
            </a:r>
          </a:p>
          <a:p>
            <a:endParaRPr lang="fr-FR" dirty="0"/>
          </a:p>
          <a:p>
            <a:r>
              <a:rPr lang="fr-FR" b="1" dirty="0"/>
              <a:t>Score de silhouette</a:t>
            </a:r>
          </a:p>
          <a:p>
            <a:r>
              <a:rPr lang="fr-FR" dirty="0"/>
              <a:t>Le </a:t>
            </a:r>
            <a:r>
              <a:rPr lang="fr-FR" b="1" dirty="0"/>
              <a:t>score de silhouette</a:t>
            </a:r>
            <a:r>
              <a:rPr lang="fr-FR" dirty="0"/>
              <a:t> est une </a:t>
            </a:r>
            <a:r>
              <a:rPr lang="fr-FR" b="1" dirty="0"/>
              <a:t>métrique d’évaluation de la qualité du clustering</a:t>
            </a:r>
            <a:r>
              <a:rPr lang="fr-FR" dirty="0"/>
              <a:t>.</a:t>
            </a:r>
          </a:p>
          <a:p>
            <a:r>
              <a:rPr lang="fr-FR" b="1" dirty="0"/>
              <a:t>🔹 Pour chaque individu iii :</a:t>
            </a:r>
          </a:p>
          <a:p>
            <a:r>
              <a:rPr lang="fr-FR" dirty="0"/>
              <a:t>a(i)a(i)a(i) : distance moyenne entre iii et les autres points de </a:t>
            </a:r>
            <a:r>
              <a:rPr lang="fr-FR" b="1" dirty="0"/>
              <a:t>son propre cluster</a:t>
            </a:r>
            <a:r>
              <a:rPr lang="fr-FR" dirty="0"/>
              <a:t>.</a:t>
            </a:r>
          </a:p>
          <a:p>
            <a:r>
              <a:rPr lang="fr-FR" dirty="0"/>
              <a:t>b(i)b(i)b(i) : distance moyenne entre iii et les points du </a:t>
            </a:r>
            <a:r>
              <a:rPr lang="fr-FR" b="1" dirty="0"/>
              <a:t>cluster le plus proche</a:t>
            </a:r>
            <a:r>
              <a:rPr lang="fr-FR" dirty="0"/>
              <a:t> (autre que le sien).</a:t>
            </a:r>
          </a:p>
          <a:p>
            <a:r>
              <a:rPr lang="fr-FR" b="1" dirty="0"/>
              <a:t>🔹 Formule du score de silhouette :</a:t>
            </a:r>
          </a:p>
          <a:p>
            <a:r>
              <a:rPr lang="fr-FR" dirty="0"/>
              <a:t>s(i)=b(i)−a(i)max⁡(a(i),b(i))s(i) = \frac{b(i) - a(i)}{\max(a(i), b(i))}s(i)=max(a(i),b(i))b(i)−a(i)​ </a:t>
            </a:r>
            <a:r>
              <a:rPr lang="fr-FR" b="1" dirty="0"/>
              <a:t>🔹 Interprétation :</a:t>
            </a:r>
          </a:p>
          <a:p>
            <a:r>
              <a:rPr lang="fr-FR" dirty="0"/>
              <a:t>s(i)≈1s(i) \approx 1s(i)≈1 : bien regroupé (loin des autres clusters).</a:t>
            </a:r>
          </a:p>
          <a:p>
            <a:r>
              <a:rPr lang="fr-FR" dirty="0"/>
              <a:t>s(i)≈0s(i) \approx 0s(i)≈0 : proche de la frontière entre deux clusters.</a:t>
            </a:r>
          </a:p>
          <a:p>
            <a:r>
              <a:rPr lang="fr-FR" dirty="0"/>
              <a:t>s(i)&lt;0s(i) &lt; 0s(i)&lt;0 : probablement mal classé (plus proche d’un autre cluster que du sien).</a:t>
            </a:r>
          </a:p>
          <a:p>
            <a:r>
              <a:rPr lang="fr-FR" b="1" dirty="0"/>
              <a:t>🔹 Score moyen :</a:t>
            </a:r>
          </a:p>
          <a:p>
            <a:r>
              <a:rPr lang="fr-FR" dirty="0"/>
              <a:t>Le </a:t>
            </a:r>
            <a:r>
              <a:rPr lang="fr-FR" b="1" dirty="0"/>
              <a:t>score de silhouette moyen</a:t>
            </a:r>
            <a:r>
              <a:rPr lang="fr-FR" dirty="0"/>
              <a:t> sur tous les individus donne une idée </a:t>
            </a:r>
            <a:r>
              <a:rPr lang="fr-FR" b="1" dirty="0"/>
              <a:t>globale</a:t>
            </a:r>
            <a:r>
              <a:rPr lang="fr-FR" dirty="0"/>
              <a:t> de la qualité du clustering (plus il est élevé, mieux c’est).</a:t>
            </a:r>
          </a:p>
          <a:p>
            <a:r>
              <a:rPr lang="fr-FR" dirty="0"/>
              <a:t>Typiquement, un bon clustering a un score moyen </a:t>
            </a:r>
            <a:r>
              <a:rPr lang="fr-FR" b="1" dirty="0"/>
              <a:t>&gt; 0.5</a:t>
            </a:r>
            <a:r>
              <a:rPr lang="fr-FR" dirty="0"/>
              <a:t>, mais cela dépend du contexte.</a:t>
            </a:r>
          </a:p>
          <a:p>
            <a:endParaRPr lang="fr-FR" dirty="0"/>
          </a:p>
        </p:txBody>
      </p:sp>
      <p:sp>
        <p:nvSpPr>
          <p:cNvPr id="4" name="Espace réservé du numéro de diapositive 3"/>
          <p:cNvSpPr>
            <a:spLocks noGrp="1"/>
          </p:cNvSpPr>
          <p:nvPr>
            <p:ph type="sldNum" sz="quarter" idx="5"/>
          </p:nvPr>
        </p:nvSpPr>
        <p:spPr/>
        <p:txBody>
          <a:bodyPr/>
          <a:lstStyle/>
          <a:p>
            <a:pPr rtl="0"/>
            <a:fld id="{841221E5-7225-48EB-A4EE-420E7BFCF705}" type="slidenum">
              <a:rPr lang="fr-FR" noProof="0" smtClean="0"/>
              <a:pPr rtl="0"/>
              <a:t>18</a:t>
            </a:fld>
            <a:endParaRPr lang="fr-FR" noProof="0"/>
          </a:p>
        </p:txBody>
      </p:sp>
    </p:spTree>
    <p:extLst>
      <p:ext uri="{BB962C8B-B14F-4D97-AF65-F5344CB8AC3E}">
        <p14:creationId xmlns:p14="http://schemas.microsoft.com/office/powerpoint/2010/main" val="1356722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None/>
            </a:pPr>
            <a:r>
              <a:rPr lang="fr-FR" dirty="0"/>
              <a:t>CHOIX : CAH à 6 clusters</a:t>
            </a:r>
          </a:p>
          <a:p>
            <a:r>
              <a:rPr lang="fr-FR" dirty="0"/>
              <a:t>Meilleur score de silhouette.</a:t>
            </a:r>
          </a:p>
          <a:p>
            <a:r>
              <a:rPr lang="fr-FR" dirty="0"/>
              <a:t>Stable (déterministe)</a:t>
            </a:r>
          </a:p>
          <a:p>
            <a:r>
              <a:rPr lang="fr-FR" dirty="0"/>
              <a:t>Résultat interprétable</a:t>
            </a:r>
          </a:p>
          <a:p>
            <a:r>
              <a:rPr lang="fr-FR" dirty="0"/>
              <a:t>Adapté à un nombre d’individus raisonnable</a:t>
            </a:r>
          </a:p>
          <a:p>
            <a:endParaRPr lang="fr-FR" dirty="0"/>
          </a:p>
        </p:txBody>
      </p:sp>
      <p:sp>
        <p:nvSpPr>
          <p:cNvPr id="4" name="Espace réservé du numéro de diapositive 3"/>
          <p:cNvSpPr>
            <a:spLocks noGrp="1"/>
          </p:cNvSpPr>
          <p:nvPr>
            <p:ph type="sldNum" sz="quarter" idx="5"/>
          </p:nvPr>
        </p:nvSpPr>
        <p:spPr/>
        <p:txBody>
          <a:bodyPr/>
          <a:lstStyle/>
          <a:p>
            <a:pPr rtl="0"/>
            <a:fld id="{841221E5-7225-48EB-A4EE-420E7BFCF705}" type="slidenum">
              <a:rPr lang="fr-FR" noProof="0" smtClean="0"/>
              <a:pPr rtl="0"/>
              <a:t>24</a:t>
            </a:fld>
            <a:endParaRPr lang="fr-FR" noProof="0"/>
          </a:p>
        </p:txBody>
      </p:sp>
    </p:spTree>
    <p:extLst>
      <p:ext uri="{BB962C8B-B14F-4D97-AF65-F5344CB8AC3E}">
        <p14:creationId xmlns:p14="http://schemas.microsoft.com/office/powerpoint/2010/main" val="29223758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compact">
    <p:spTree>
      <p:nvGrpSpPr>
        <p:cNvPr id="1" name=""/>
        <p:cNvGrpSpPr/>
        <p:nvPr/>
      </p:nvGrpSpPr>
      <p:grpSpPr>
        <a:xfrm>
          <a:off x="0" y="0"/>
          <a:ext cx="0" cy="0"/>
          <a:chOff x="0" y="0"/>
          <a:chExt cx="0" cy="0"/>
        </a:xfrm>
      </p:grpSpPr>
      <p:sp>
        <p:nvSpPr>
          <p:cNvPr id="2" name="Title 1"/>
          <p:cNvSpPr>
            <a:spLocks noGrp="1"/>
          </p:cNvSpPr>
          <p:nvPr>
            <p:ph type="title"/>
          </p:nvPr>
        </p:nvSpPr>
        <p:spPr>
          <a:xfrm>
            <a:off x="432000" y="288000"/>
            <a:ext cx="11340000" cy="720000"/>
          </a:xfrm>
        </p:spPr>
        <p:txBody>
          <a:bodyPr/>
          <a:lstStyle/>
          <a:p>
            <a:r>
              <a:rPr lang="fr-FR" dirty="0"/>
              <a:t>Modifiez le style du titre</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30/06/2025</a:t>
            </a:fld>
            <a:endParaRPr lang="fr-FR" noProof="0" dirty="0"/>
          </a:p>
        </p:txBody>
      </p:sp>
      <p:sp>
        <p:nvSpPr>
          <p:cNvPr id="6" name="Slide Number Placeholder 5"/>
          <p:cNvSpPr>
            <a:spLocks noGrp="1"/>
          </p:cNvSpPr>
          <p:nvPr>
            <p:ph type="sldNum" sz="quarter" idx="12"/>
          </p:nvPr>
        </p:nvSpPr>
        <p:spPr>
          <a:xfrm>
            <a:off x="10944000" y="6379079"/>
            <a:ext cx="810808" cy="406389"/>
          </a:xfrm>
        </p:spPr>
        <p:txBody>
          <a:bodyPr/>
          <a:lstStyle/>
          <a:p>
            <a:pPr rtl="0"/>
            <a:fld id="{7DC1BBB0-96F0-4077-A278-0F3FB5C104D3}" type="slidenum">
              <a:rPr lang="fr-FR" noProof="0" smtClean="0"/>
              <a:t>‹N°›</a:t>
            </a:fld>
            <a:endParaRPr lang="fr-FR" noProof="0" dirty="0"/>
          </a:p>
        </p:txBody>
      </p:sp>
      <p:cxnSp>
        <p:nvCxnSpPr>
          <p:cNvPr id="33" name="Straight Connector 32"/>
          <p:cNvCxnSpPr>
            <a:cxnSpLocks/>
          </p:cNvCxnSpPr>
          <p:nvPr/>
        </p:nvCxnSpPr>
        <p:spPr>
          <a:xfrm>
            <a:off x="432000" y="1188000"/>
            <a:ext cx="11340000" cy="0"/>
          </a:xfrm>
          <a:prstGeom prst="line">
            <a:avLst/>
          </a:prstGeom>
          <a:ln w="31750">
            <a:solidFill>
              <a:srgbClr val="603B1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6485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re_Comparaison_Sous_titre_HyperCompact_espace">
    <p:spTree>
      <p:nvGrpSpPr>
        <p:cNvPr id="1" name=""/>
        <p:cNvGrpSpPr/>
        <p:nvPr/>
      </p:nvGrpSpPr>
      <p:grpSpPr>
        <a:xfrm>
          <a:off x="0" y="0"/>
          <a:ext cx="0" cy="0"/>
          <a:chOff x="0" y="0"/>
          <a:chExt cx="0" cy="0"/>
        </a:xfrm>
      </p:grpSpPr>
      <p:sp>
        <p:nvSpPr>
          <p:cNvPr id="2" name="Title 1"/>
          <p:cNvSpPr>
            <a:spLocks noGrp="1"/>
          </p:cNvSpPr>
          <p:nvPr>
            <p:ph type="title"/>
          </p:nvPr>
        </p:nvSpPr>
        <p:spPr>
          <a:xfrm>
            <a:off x="432000" y="180000"/>
            <a:ext cx="11340000" cy="540000"/>
          </a:xfrm>
        </p:spPr>
        <p:txBody>
          <a:bodyPr/>
          <a:lstStyle/>
          <a:p>
            <a:r>
              <a:rPr lang="fr-FR" dirty="0"/>
              <a:t>Modifiez le style du titre</a:t>
            </a:r>
            <a:endParaRPr lang="en-US" dirty="0"/>
          </a:p>
        </p:txBody>
      </p:sp>
      <p:sp>
        <p:nvSpPr>
          <p:cNvPr id="3" name="Content Placeholder 2"/>
          <p:cNvSpPr>
            <a:spLocks noGrp="1"/>
          </p:cNvSpPr>
          <p:nvPr>
            <p:ph idx="1"/>
          </p:nvPr>
        </p:nvSpPr>
        <p:spPr>
          <a:xfrm>
            <a:off x="432000" y="1584000"/>
            <a:ext cx="5220000" cy="4500000"/>
          </a:xfrm>
        </p:spPr>
        <p:txBody>
          <a:bodyPr anchor="t"/>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30/06/2025</a:t>
            </a:fld>
            <a:endParaRPr lang="fr-FR" noProof="0"/>
          </a:p>
        </p:txBody>
      </p:sp>
      <p:sp>
        <p:nvSpPr>
          <p:cNvPr id="6" name="Slide Number Placeholder 5"/>
          <p:cNvSpPr>
            <a:spLocks noGrp="1"/>
          </p:cNvSpPr>
          <p:nvPr>
            <p:ph type="sldNum" sz="quarter" idx="12"/>
          </p:nvPr>
        </p:nvSpPr>
        <p:spPr>
          <a:xfrm>
            <a:off x="10944000" y="6379079"/>
            <a:ext cx="810808" cy="406389"/>
          </a:xfrm>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432000" y="864000"/>
            <a:ext cx="11340000" cy="0"/>
          </a:xfrm>
          <a:prstGeom prst="line">
            <a:avLst/>
          </a:prstGeom>
          <a:ln w="31750">
            <a:solidFill>
              <a:srgbClr val="603B14"/>
            </a:solidFill>
          </a:ln>
        </p:spPr>
        <p:style>
          <a:lnRef idx="3">
            <a:schemeClr val="accent1"/>
          </a:lnRef>
          <a:fillRef idx="0">
            <a:schemeClr val="accent1"/>
          </a:fillRef>
          <a:effectRef idx="2">
            <a:schemeClr val="accent1"/>
          </a:effectRef>
          <a:fontRef idx="minor">
            <a:schemeClr val="tx1"/>
          </a:fontRef>
        </p:style>
      </p:cxnSp>
      <p:sp>
        <p:nvSpPr>
          <p:cNvPr id="5" name="Content Placeholder 2">
            <a:extLst>
              <a:ext uri="{FF2B5EF4-FFF2-40B4-BE49-F238E27FC236}">
                <a16:creationId xmlns:a16="http://schemas.microsoft.com/office/drawing/2014/main" id="{E009F31D-9FAA-89B6-1D64-62CB40398F94}"/>
              </a:ext>
            </a:extLst>
          </p:cNvPr>
          <p:cNvSpPr>
            <a:spLocks noGrp="1"/>
          </p:cNvSpPr>
          <p:nvPr>
            <p:ph idx="13"/>
          </p:nvPr>
        </p:nvSpPr>
        <p:spPr>
          <a:xfrm>
            <a:off x="6552000" y="1584000"/>
            <a:ext cx="5220000" cy="4500000"/>
          </a:xfrm>
        </p:spPr>
        <p:txBody>
          <a:bodyPr anchor="t"/>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7" name="Text Placeholder 2">
            <a:extLst>
              <a:ext uri="{FF2B5EF4-FFF2-40B4-BE49-F238E27FC236}">
                <a16:creationId xmlns:a16="http://schemas.microsoft.com/office/drawing/2014/main" id="{C338D86E-95D4-4CA6-241B-F4C5E0AAAAA9}"/>
              </a:ext>
            </a:extLst>
          </p:cNvPr>
          <p:cNvSpPr>
            <a:spLocks noGrp="1"/>
          </p:cNvSpPr>
          <p:nvPr>
            <p:ph type="body" idx="14"/>
          </p:nvPr>
        </p:nvSpPr>
        <p:spPr>
          <a:xfrm>
            <a:off x="432000" y="1008000"/>
            <a:ext cx="5220000" cy="432000"/>
          </a:xfrm>
        </p:spPr>
        <p:txBody>
          <a:bodyPr anchor="b">
            <a:normAutofit/>
          </a:bodyPr>
          <a:lstStyle>
            <a:lvl1pPr marL="0" indent="0">
              <a:lnSpc>
                <a:spcPct val="100000"/>
              </a:lnSpc>
              <a:buNone/>
              <a:defRPr sz="2199" b="0" cap="all" baseline="0">
                <a:solidFill>
                  <a:schemeClr val="accent6">
                    <a:lumMod val="5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fr-FR" dirty="0"/>
              <a:t>Cliquez pour modifier les styles du texte du masque</a:t>
            </a:r>
          </a:p>
        </p:txBody>
      </p:sp>
      <p:sp>
        <p:nvSpPr>
          <p:cNvPr id="8" name="Text Placeholder 2">
            <a:extLst>
              <a:ext uri="{FF2B5EF4-FFF2-40B4-BE49-F238E27FC236}">
                <a16:creationId xmlns:a16="http://schemas.microsoft.com/office/drawing/2014/main" id="{1947FD88-0FD2-0376-0097-9ABD9DCC3F40}"/>
              </a:ext>
            </a:extLst>
          </p:cNvPr>
          <p:cNvSpPr>
            <a:spLocks noGrp="1"/>
          </p:cNvSpPr>
          <p:nvPr>
            <p:ph type="body" idx="15"/>
          </p:nvPr>
        </p:nvSpPr>
        <p:spPr>
          <a:xfrm>
            <a:off x="6552000" y="1008000"/>
            <a:ext cx="5220000" cy="432000"/>
          </a:xfrm>
        </p:spPr>
        <p:txBody>
          <a:bodyPr anchor="b">
            <a:normAutofit/>
          </a:bodyPr>
          <a:lstStyle>
            <a:lvl1pPr marL="0" indent="0">
              <a:lnSpc>
                <a:spcPct val="100000"/>
              </a:lnSpc>
              <a:buNone/>
              <a:defRPr sz="2199" b="0" cap="all" baseline="0">
                <a:solidFill>
                  <a:schemeClr val="accent6">
                    <a:lumMod val="5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fr-FR" dirty="0"/>
              <a:t>Cliquez pour modifier les styles du texte du masque</a:t>
            </a:r>
          </a:p>
        </p:txBody>
      </p:sp>
    </p:spTree>
    <p:extLst>
      <p:ext uri="{BB962C8B-B14F-4D97-AF65-F5344CB8AC3E}">
        <p14:creationId xmlns:p14="http://schemas.microsoft.com/office/powerpoint/2010/main" val="389395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re_Comparaison_Sous_titre_Compact_espace">
    <p:spTree>
      <p:nvGrpSpPr>
        <p:cNvPr id="1" name=""/>
        <p:cNvGrpSpPr/>
        <p:nvPr/>
      </p:nvGrpSpPr>
      <p:grpSpPr>
        <a:xfrm>
          <a:off x="0" y="0"/>
          <a:ext cx="0" cy="0"/>
          <a:chOff x="0" y="0"/>
          <a:chExt cx="0" cy="0"/>
        </a:xfrm>
      </p:grpSpPr>
      <p:sp>
        <p:nvSpPr>
          <p:cNvPr id="2" name="Title 1"/>
          <p:cNvSpPr>
            <a:spLocks noGrp="1"/>
          </p:cNvSpPr>
          <p:nvPr>
            <p:ph type="title"/>
          </p:nvPr>
        </p:nvSpPr>
        <p:spPr>
          <a:xfrm>
            <a:off x="432000" y="288000"/>
            <a:ext cx="11340000" cy="720000"/>
          </a:xfrm>
        </p:spPr>
        <p:txBody>
          <a:bodyPr/>
          <a:lstStyle/>
          <a:p>
            <a:r>
              <a:rPr lang="fr-FR" dirty="0"/>
              <a:t>Modifiez le style du titre</a:t>
            </a:r>
            <a:endParaRPr lang="en-US" dirty="0"/>
          </a:p>
        </p:txBody>
      </p:sp>
      <p:sp>
        <p:nvSpPr>
          <p:cNvPr id="3" name="Content Placeholder 2"/>
          <p:cNvSpPr>
            <a:spLocks noGrp="1"/>
          </p:cNvSpPr>
          <p:nvPr>
            <p:ph idx="1"/>
          </p:nvPr>
        </p:nvSpPr>
        <p:spPr>
          <a:xfrm>
            <a:off x="432000" y="2268000"/>
            <a:ext cx="5220000" cy="3816000"/>
          </a:xfrm>
        </p:spPr>
        <p:txBody>
          <a:bodyPr anchor="t"/>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30/06/2025</a:t>
            </a:fld>
            <a:endParaRPr lang="fr-FR" noProof="0"/>
          </a:p>
        </p:txBody>
      </p:sp>
      <p:sp>
        <p:nvSpPr>
          <p:cNvPr id="6" name="Slide Number Placeholder 5"/>
          <p:cNvSpPr>
            <a:spLocks noGrp="1"/>
          </p:cNvSpPr>
          <p:nvPr>
            <p:ph type="sldNum" sz="quarter" idx="12"/>
          </p:nvPr>
        </p:nvSpPr>
        <p:spPr>
          <a:xfrm>
            <a:off x="10944000" y="6379079"/>
            <a:ext cx="810808" cy="406389"/>
          </a:xfrm>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432000" y="1196752"/>
            <a:ext cx="11340000" cy="0"/>
          </a:xfrm>
          <a:prstGeom prst="line">
            <a:avLst/>
          </a:prstGeom>
          <a:ln w="31750">
            <a:solidFill>
              <a:srgbClr val="603B14"/>
            </a:solidFill>
          </a:ln>
        </p:spPr>
        <p:style>
          <a:lnRef idx="3">
            <a:schemeClr val="accent1"/>
          </a:lnRef>
          <a:fillRef idx="0">
            <a:schemeClr val="accent1"/>
          </a:fillRef>
          <a:effectRef idx="2">
            <a:schemeClr val="accent1"/>
          </a:effectRef>
          <a:fontRef idx="minor">
            <a:schemeClr val="tx1"/>
          </a:fontRef>
        </p:style>
      </p:cxnSp>
      <p:sp>
        <p:nvSpPr>
          <p:cNvPr id="5" name="Content Placeholder 2">
            <a:extLst>
              <a:ext uri="{FF2B5EF4-FFF2-40B4-BE49-F238E27FC236}">
                <a16:creationId xmlns:a16="http://schemas.microsoft.com/office/drawing/2014/main" id="{E009F31D-9FAA-89B6-1D64-62CB40398F94}"/>
              </a:ext>
            </a:extLst>
          </p:cNvPr>
          <p:cNvSpPr>
            <a:spLocks noGrp="1"/>
          </p:cNvSpPr>
          <p:nvPr>
            <p:ph idx="13"/>
          </p:nvPr>
        </p:nvSpPr>
        <p:spPr>
          <a:xfrm>
            <a:off x="6552000" y="2268000"/>
            <a:ext cx="5220000" cy="3816000"/>
          </a:xfrm>
        </p:spPr>
        <p:txBody>
          <a:bodyPr anchor="t"/>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7" name="Text Placeholder 2">
            <a:extLst>
              <a:ext uri="{FF2B5EF4-FFF2-40B4-BE49-F238E27FC236}">
                <a16:creationId xmlns:a16="http://schemas.microsoft.com/office/drawing/2014/main" id="{C338D86E-95D4-4CA6-241B-F4C5E0AAAAA9}"/>
              </a:ext>
            </a:extLst>
          </p:cNvPr>
          <p:cNvSpPr>
            <a:spLocks noGrp="1"/>
          </p:cNvSpPr>
          <p:nvPr>
            <p:ph type="body" idx="14"/>
          </p:nvPr>
        </p:nvSpPr>
        <p:spPr>
          <a:xfrm>
            <a:off x="432000" y="1368000"/>
            <a:ext cx="5220000" cy="720000"/>
          </a:xfrm>
        </p:spPr>
        <p:txBody>
          <a:bodyPr anchor="b">
            <a:normAutofit/>
          </a:bodyPr>
          <a:lstStyle>
            <a:lvl1pPr marL="0" indent="0">
              <a:lnSpc>
                <a:spcPct val="100000"/>
              </a:lnSpc>
              <a:buNone/>
              <a:defRPr sz="2199" b="0" cap="all" baseline="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fr-FR" dirty="0"/>
              <a:t>Cliquez pour modifier les styles du texte du masque</a:t>
            </a:r>
          </a:p>
        </p:txBody>
      </p:sp>
      <p:sp>
        <p:nvSpPr>
          <p:cNvPr id="8" name="Text Placeholder 2">
            <a:extLst>
              <a:ext uri="{FF2B5EF4-FFF2-40B4-BE49-F238E27FC236}">
                <a16:creationId xmlns:a16="http://schemas.microsoft.com/office/drawing/2014/main" id="{1947FD88-0FD2-0376-0097-9ABD9DCC3F40}"/>
              </a:ext>
            </a:extLst>
          </p:cNvPr>
          <p:cNvSpPr>
            <a:spLocks noGrp="1"/>
          </p:cNvSpPr>
          <p:nvPr>
            <p:ph type="body" idx="15"/>
          </p:nvPr>
        </p:nvSpPr>
        <p:spPr>
          <a:xfrm>
            <a:off x="6552000" y="1368000"/>
            <a:ext cx="5220000" cy="720000"/>
          </a:xfrm>
        </p:spPr>
        <p:txBody>
          <a:bodyPr anchor="b">
            <a:normAutofit/>
          </a:bodyPr>
          <a:lstStyle>
            <a:lvl1pPr marL="0" indent="0">
              <a:lnSpc>
                <a:spcPct val="100000"/>
              </a:lnSpc>
              <a:buNone/>
              <a:defRPr sz="2199" b="0" cap="all" baseline="0">
                <a:solidFill>
                  <a:srgbClr val="F2B85E"/>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fr-FR" dirty="0"/>
              <a:t>Cliquez pour modifier les styles du texte du masque</a:t>
            </a:r>
          </a:p>
        </p:txBody>
      </p:sp>
      <p:sp>
        <p:nvSpPr>
          <p:cNvPr id="9" name="Flèche : droite 8">
            <a:extLst>
              <a:ext uri="{FF2B5EF4-FFF2-40B4-BE49-F238E27FC236}">
                <a16:creationId xmlns:a16="http://schemas.microsoft.com/office/drawing/2014/main" id="{783840A4-6150-A6A4-76DC-3A7E091860C2}"/>
              </a:ext>
            </a:extLst>
          </p:cNvPr>
          <p:cNvSpPr/>
          <p:nvPr userDrawn="1"/>
        </p:nvSpPr>
        <p:spPr>
          <a:xfrm>
            <a:off x="5680412" y="3852000"/>
            <a:ext cx="828000" cy="648067"/>
          </a:xfrm>
          <a:prstGeom prst="rightArrow">
            <a:avLst/>
          </a:prstGeom>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81722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re_Comparaison_Sous_titre_Compact_espace">
    <p:spTree>
      <p:nvGrpSpPr>
        <p:cNvPr id="1" name=""/>
        <p:cNvGrpSpPr/>
        <p:nvPr/>
      </p:nvGrpSpPr>
      <p:grpSpPr>
        <a:xfrm>
          <a:off x="0" y="0"/>
          <a:ext cx="0" cy="0"/>
          <a:chOff x="0" y="0"/>
          <a:chExt cx="0" cy="0"/>
        </a:xfrm>
      </p:grpSpPr>
      <p:sp>
        <p:nvSpPr>
          <p:cNvPr id="2" name="Title 1"/>
          <p:cNvSpPr>
            <a:spLocks noGrp="1"/>
          </p:cNvSpPr>
          <p:nvPr>
            <p:ph type="title"/>
          </p:nvPr>
        </p:nvSpPr>
        <p:spPr>
          <a:xfrm>
            <a:off x="432000" y="288000"/>
            <a:ext cx="11340000" cy="720000"/>
          </a:xfrm>
        </p:spPr>
        <p:txBody>
          <a:bodyPr/>
          <a:lstStyle/>
          <a:p>
            <a:r>
              <a:rPr lang="fr-FR" dirty="0"/>
              <a:t>Modifiez le style du titre</a:t>
            </a:r>
            <a:endParaRPr lang="en-US" dirty="0"/>
          </a:p>
        </p:txBody>
      </p:sp>
      <p:sp>
        <p:nvSpPr>
          <p:cNvPr id="3" name="Content Placeholder 2"/>
          <p:cNvSpPr>
            <a:spLocks noGrp="1"/>
          </p:cNvSpPr>
          <p:nvPr>
            <p:ph idx="1"/>
          </p:nvPr>
        </p:nvSpPr>
        <p:spPr>
          <a:xfrm>
            <a:off x="432000" y="1908000"/>
            <a:ext cx="5220000" cy="4176000"/>
          </a:xfrm>
        </p:spPr>
        <p:txBody>
          <a:bodyPr anchor="t"/>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30/06/2025</a:t>
            </a:fld>
            <a:endParaRPr lang="fr-FR" noProof="0"/>
          </a:p>
        </p:txBody>
      </p:sp>
      <p:sp>
        <p:nvSpPr>
          <p:cNvPr id="6" name="Slide Number Placeholder 5"/>
          <p:cNvSpPr>
            <a:spLocks noGrp="1"/>
          </p:cNvSpPr>
          <p:nvPr>
            <p:ph type="sldNum" sz="quarter" idx="12"/>
          </p:nvPr>
        </p:nvSpPr>
        <p:spPr>
          <a:xfrm>
            <a:off x="10944000" y="6379079"/>
            <a:ext cx="810808" cy="406389"/>
          </a:xfrm>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432000" y="1188000"/>
            <a:ext cx="11340000" cy="0"/>
          </a:xfrm>
          <a:prstGeom prst="line">
            <a:avLst/>
          </a:prstGeom>
          <a:ln w="31750">
            <a:solidFill>
              <a:srgbClr val="603B14"/>
            </a:solidFill>
          </a:ln>
        </p:spPr>
        <p:style>
          <a:lnRef idx="3">
            <a:schemeClr val="accent1"/>
          </a:lnRef>
          <a:fillRef idx="0">
            <a:schemeClr val="accent1"/>
          </a:fillRef>
          <a:effectRef idx="2">
            <a:schemeClr val="accent1"/>
          </a:effectRef>
          <a:fontRef idx="minor">
            <a:schemeClr val="tx1"/>
          </a:fontRef>
        </p:style>
      </p:cxnSp>
      <p:sp>
        <p:nvSpPr>
          <p:cNvPr id="5" name="Content Placeholder 2">
            <a:extLst>
              <a:ext uri="{FF2B5EF4-FFF2-40B4-BE49-F238E27FC236}">
                <a16:creationId xmlns:a16="http://schemas.microsoft.com/office/drawing/2014/main" id="{E009F31D-9FAA-89B6-1D64-62CB40398F94}"/>
              </a:ext>
            </a:extLst>
          </p:cNvPr>
          <p:cNvSpPr>
            <a:spLocks noGrp="1"/>
          </p:cNvSpPr>
          <p:nvPr>
            <p:ph idx="13"/>
          </p:nvPr>
        </p:nvSpPr>
        <p:spPr>
          <a:xfrm>
            <a:off x="6552000" y="1908000"/>
            <a:ext cx="5220000" cy="4176000"/>
          </a:xfrm>
        </p:spPr>
        <p:txBody>
          <a:bodyPr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Text Placeholder 2">
            <a:extLst>
              <a:ext uri="{FF2B5EF4-FFF2-40B4-BE49-F238E27FC236}">
                <a16:creationId xmlns:a16="http://schemas.microsoft.com/office/drawing/2014/main" id="{C338D86E-95D4-4CA6-241B-F4C5E0AAAAA9}"/>
              </a:ext>
            </a:extLst>
          </p:cNvPr>
          <p:cNvSpPr>
            <a:spLocks noGrp="1"/>
          </p:cNvSpPr>
          <p:nvPr>
            <p:ph type="body" idx="14"/>
          </p:nvPr>
        </p:nvSpPr>
        <p:spPr>
          <a:xfrm>
            <a:off x="432000" y="1368000"/>
            <a:ext cx="5220000" cy="360000"/>
          </a:xfrm>
        </p:spPr>
        <p:txBody>
          <a:bodyPr anchor="b">
            <a:normAutofit/>
          </a:bodyPr>
          <a:lstStyle>
            <a:lvl1pPr marL="0" indent="0">
              <a:lnSpc>
                <a:spcPct val="100000"/>
              </a:lnSpc>
              <a:buNone/>
              <a:defRPr sz="2199" b="0" cap="all" baseline="0">
                <a:solidFill>
                  <a:srgbClr val="F2B85E"/>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fr-FR" dirty="0"/>
              <a:t>Cliquez pour modifier les styles du texte du masque</a:t>
            </a:r>
          </a:p>
        </p:txBody>
      </p:sp>
      <p:sp>
        <p:nvSpPr>
          <p:cNvPr id="8" name="Text Placeholder 2">
            <a:extLst>
              <a:ext uri="{FF2B5EF4-FFF2-40B4-BE49-F238E27FC236}">
                <a16:creationId xmlns:a16="http://schemas.microsoft.com/office/drawing/2014/main" id="{1947FD88-0FD2-0376-0097-9ABD9DCC3F40}"/>
              </a:ext>
            </a:extLst>
          </p:cNvPr>
          <p:cNvSpPr>
            <a:spLocks noGrp="1"/>
          </p:cNvSpPr>
          <p:nvPr>
            <p:ph type="body" idx="15"/>
          </p:nvPr>
        </p:nvSpPr>
        <p:spPr>
          <a:xfrm>
            <a:off x="6552000" y="1368000"/>
            <a:ext cx="5220000" cy="360000"/>
          </a:xfrm>
        </p:spPr>
        <p:txBody>
          <a:bodyPr anchor="b">
            <a:normAutofit/>
          </a:bodyPr>
          <a:lstStyle>
            <a:lvl1pPr marL="0" indent="0">
              <a:lnSpc>
                <a:spcPct val="100000"/>
              </a:lnSpc>
              <a:buNone/>
              <a:defRPr sz="2199" b="0" cap="all" baseline="0">
                <a:solidFill>
                  <a:srgbClr val="F2B85E"/>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fr-FR" dirty="0"/>
              <a:t>Cliquez pour modifier les styles du texte du masque</a:t>
            </a:r>
          </a:p>
        </p:txBody>
      </p:sp>
      <p:sp>
        <p:nvSpPr>
          <p:cNvPr id="9" name="Flèche : droite 8">
            <a:extLst>
              <a:ext uri="{FF2B5EF4-FFF2-40B4-BE49-F238E27FC236}">
                <a16:creationId xmlns:a16="http://schemas.microsoft.com/office/drawing/2014/main" id="{783840A4-6150-A6A4-76DC-3A7E091860C2}"/>
              </a:ext>
            </a:extLst>
          </p:cNvPr>
          <p:cNvSpPr/>
          <p:nvPr userDrawn="1"/>
        </p:nvSpPr>
        <p:spPr>
          <a:xfrm>
            <a:off x="5680412" y="3672000"/>
            <a:ext cx="828000" cy="648067"/>
          </a:xfrm>
          <a:prstGeom prst="rightArrow">
            <a:avLst/>
          </a:prstGeom>
          <a:solidFill>
            <a:schemeClr val="bg2">
              <a:lumMod val="75000"/>
            </a:schemeClr>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50855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re_Comparaison_Compact">
    <p:spTree>
      <p:nvGrpSpPr>
        <p:cNvPr id="1" name=""/>
        <p:cNvGrpSpPr/>
        <p:nvPr/>
      </p:nvGrpSpPr>
      <p:grpSpPr>
        <a:xfrm>
          <a:off x="0" y="0"/>
          <a:ext cx="0" cy="0"/>
          <a:chOff x="0" y="0"/>
          <a:chExt cx="0" cy="0"/>
        </a:xfrm>
      </p:grpSpPr>
      <p:sp>
        <p:nvSpPr>
          <p:cNvPr id="2" name="Title 1"/>
          <p:cNvSpPr>
            <a:spLocks noGrp="1"/>
          </p:cNvSpPr>
          <p:nvPr>
            <p:ph type="title"/>
          </p:nvPr>
        </p:nvSpPr>
        <p:spPr>
          <a:xfrm>
            <a:off x="432000" y="288000"/>
            <a:ext cx="11340000" cy="720000"/>
          </a:xfrm>
        </p:spPr>
        <p:txBody>
          <a:bodyPr/>
          <a:lstStyle/>
          <a:p>
            <a:r>
              <a:rPr lang="fr-FR" dirty="0"/>
              <a:t>Modifiez le style du titre</a:t>
            </a:r>
            <a:endParaRPr lang="en-US" dirty="0"/>
          </a:p>
        </p:txBody>
      </p:sp>
      <p:sp>
        <p:nvSpPr>
          <p:cNvPr id="3" name="Content Placeholder 2"/>
          <p:cNvSpPr>
            <a:spLocks noGrp="1"/>
          </p:cNvSpPr>
          <p:nvPr>
            <p:ph idx="1"/>
          </p:nvPr>
        </p:nvSpPr>
        <p:spPr>
          <a:xfrm>
            <a:off x="432000" y="1368000"/>
            <a:ext cx="11340000" cy="2268000"/>
          </a:xfrm>
        </p:spPr>
        <p:txBody>
          <a:bodyPr anchor="t"/>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30/06/2025</a:t>
            </a:fld>
            <a:endParaRPr lang="fr-FR" noProof="0"/>
          </a:p>
        </p:txBody>
      </p:sp>
      <p:sp>
        <p:nvSpPr>
          <p:cNvPr id="6" name="Slide Number Placeholder 5"/>
          <p:cNvSpPr>
            <a:spLocks noGrp="1"/>
          </p:cNvSpPr>
          <p:nvPr>
            <p:ph type="sldNum" sz="quarter" idx="12"/>
          </p:nvPr>
        </p:nvSpPr>
        <p:spPr>
          <a:xfrm>
            <a:off x="10944000" y="6379079"/>
            <a:ext cx="810808" cy="406389"/>
          </a:xfrm>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432000" y="1188000"/>
            <a:ext cx="11340000" cy="0"/>
          </a:xfrm>
          <a:prstGeom prst="line">
            <a:avLst/>
          </a:prstGeom>
          <a:ln w="31750">
            <a:solidFill>
              <a:srgbClr val="603B14"/>
            </a:solidFill>
          </a:ln>
        </p:spPr>
        <p:style>
          <a:lnRef idx="3">
            <a:schemeClr val="accent1"/>
          </a:lnRef>
          <a:fillRef idx="0">
            <a:schemeClr val="accent1"/>
          </a:fillRef>
          <a:effectRef idx="2">
            <a:schemeClr val="accent1"/>
          </a:effectRef>
          <a:fontRef idx="minor">
            <a:schemeClr val="tx1"/>
          </a:fontRef>
        </p:style>
      </p:cxnSp>
      <p:sp>
        <p:nvSpPr>
          <p:cNvPr id="5" name="Content Placeholder 2">
            <a:extLst>
              <a:ext uri="{FF2B5EF4-FFF2-40B4-BE49-F238E27FC236}">
                <a16:creationId xmlns:a16="http://schemas.microsoft.com/office/drawing/2014/main" id="{E009F31D-9FAA-89B6-1D64-62CB40398F94}"/>
              </a:ext>
            </a:extLst>
          </p:cNvPr>
          <p:cNvSpPr>
            <a:spLocks noGrp="1"/>
          </p:cNvSpPr>
          <p:nvPr>
            <p:ph idx="13"/>
          </p:nvPr>
        </p:nvSpPr>
        <p:spPr>
          <a:xfrm>
            <a:off x="432000" y="3816000"/>
            <a:ext cx="11340000" cy="2268000"/>
          </a:xfrm>
        </p:spPr>
        <p:txBody>
          <a:bodyPr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323439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re_Comparaison_Compact">
    <p:spTree>
      <p:nvGrpSpPr>
        <p:cNvPr id="1" name=""/>
        <p:cNvGrpSpPr/>
        <p:nvPr/>
      </p:nvGrpSpPr>
      <p:grpSpPr>
        <a:xfrm>
          <a:off x="0" y="0"/>
          <a:ext cx="0" cy="0"/>
          <a:chOff x="0" y="0"/>
          <a:chExt cx="0" cy="0"/>
        </a:xfrm>
      </p:grpSpPr>
      <p:sp>
        <p:nvSpPr>
          <p:cNvPr id="2" name="Title 1"/>
          <p:cNvSpPr>
            <a:spLocks noGrp="1"/>
          </p:cNvSpPr>
          <p:nvPr>
            <p:ph type="title"/>
          </p:nvPr>
        </p:nvSpPr>
        <p:spPr>
          <a:xfrm>
            <a:off x="432000" y="180000"/>
            <a:ext cx="11340000" cy="540000"/>
          </a:xfrm>
        </p:spPr>
        <p:txBody>
          <a:bodyPr/>
          <a:lstStyle/>
          <a:p>
            <a:r>
              <a:rPr lang="fr-FR" dirty="0"/>
              <a:t>Modifiez le style du titre</a:t>
            </a:r>
            <a:endParaRPr lang="en-US" dirty="0"/>
          </a:p>
        </p:txBody>
      </p:sp>
      <p:sp>
        <p:nvSpPr>
          <p:cNvPr id="3" name="Content Placeholder 2"/>
          <p:cNvSpPr>
            <a:spLocks noGrp="1"/>
          </p:cNvSpPr>
          <p:nvPr>
            <p:ph idx="1"/>
          </p:nvPr>
        </p:nvSpPr>
        <p:spPr>
          <a:xfrm>
            <a:off x="432000" y="1008000"/>
            <a:ext cx="11340000" cy="2448000"/>
          </a:xfrm>
        </p:spPr>
        <p:txBody>
          <a:bodyPr anchor="t"/>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30/06/2025</a:t>
            </a:fld>
            <a:endParaRPr lang="fr-FR" noProof="0"/>
          </a:p>
        </p:txBody>
      </p:sp>
      <p:sp>
        <p:nvSpPr>
          <p:cNvPr id="6" name="Slide Number Placeholder 5"/>
          <p:cNvSpPr>
            <a:spLocks noGrp="1"/>
          </p:cNvSpPr>
          <p:nvPr>
            <p:ph type="sldNum" sz="quarter" idx="12"/>
          </p:nvPr>
        </p:nvSpPr>
        <p:spPr>
          <a:xfrm>
            <a:off x="10944000" y="6379079"/>
            <a:ext cx="810808" cy="406389"/>
          </a:xfrm>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432000" y="864000"/>
            <a:ext cx="11340000" cy="0"/>
          </a:xfrm>
          <a:prstGeom prst="line">
            <a:avLst/>
          </a:prstGeom>
          <a:ln w="31750">
            <a:solidFill>
              <a:srgbClr val="603B14"/>
            </a:solidFill>
          </a:ln>
        </p:spPr>
        <p:style>
          <a:lnRef idx="3">
            <a:schemeClr val="accent1"/>
          </a:lnRef>
          <a:fillRef idx="0">
            <a:schemeClr val="accent1"/>
          </a:fillRef>
          <a:effectRef idx="2">
            <a:schemeClr val="accent1"/>
          </a:effectRef>
          <a:fontRef idx="minor">
            <a:schemeClr val="tx1"/>
          </a:fontRef>
        </p:style>
      </p:cxnSp>
      <p:sp>
        <p:nvSpPr>
          <p:cNvPr id="5" name="Content Placeholder 2">
            <a:extLst>
              <a:ext uri="{FF2B5EF4-FFF2-40B4-BE49-F238E27FC236}">
                <a16:creationId xmlns:a16="http://schemas.microsoft.com/office/drawing/2014/main" id="{E009F31D-9FAA-89B6-1D64-62CB40398F94}"/>
              </a:ext>
            </a:extLst>
          </p:cNvPr>
          <p:cNvSpPr>
            <a:spLocks noGrp="1"/>
          </p:cNvSpPr>
          <p:nvPr>
            <p:ph idx="13"/>
          </p:nvPr>
        </p:nvSpPr>
        <p:spPr>
          <a:xfrm>
            <a:off x="432000" y="3636000"/>
            <a:ext cx="11340000" cy="2412000"/>
          </a:xfrm>
        </p:spPr>
        <p:txBody>
          <a:bodyPr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3344539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re_Comparaison_Compact">
    <p:spTree>
      <p:nvGrpSpPr>
        <p:cNvPr id="1" name=""/>
        <p:cNvGrpSpPr/>
        <p:nvPr/>
      </p:nvGrpSpPr>
      <p:grpSpPr>
        <a:xfrm>
          <a:off x="0" y="0"/>
          <a:ext cx="0" cy="0"/>
          <a:chOff x="0" y="0"/>
          <a:chExt cx="0" cy="0"/>
        </a:xfrm>
      </p:grpSpPr>
      <p:sp>
        <p:nvSpPr>
          <p:cNvPr id="2" name="Title 1"/>
          <p:cNvSpPr>
            <a:spLocks noGrp="1"/>
          </p:cNvSpPr>
          <p:nvPr>
            <p:ph type="title"/>
          </p:nvPr>
        </p:nvSpPr>
        <p:spPr>
          <a:xfrm>
            <a:off x="432000" y="180000"/>
            <a:ext cx="11340000" cy="540000"/>
          </a:xfrm>
        </p:spPr>
        <p:txBody>
          <a:bodyPr/>
          <a:lstStyle/>
          <a:p>
            <a:r>
              <a:rPr lang="fr-FR" dirty="0"/>
              <a:t>Modifiez le style du titre</a:t>
            </a:r>
            <a:endParaRPr lang="en-US" dirty="0"/>
          </a:p>
        </p:txBody>
      </p:sp>
      <p:sp>
        <p:nvSpPr>
          <p:cNvPr id="3" name="Content Placeholder 2"/>
          <p:cNvSpPr>
            <a:spLocks noGrp="1"/>
          </p:cNvSpPr>
          <p:nvPr>
            <p:ph idx="1"/>
          </p:nvPr>
        </p:nvSpPr>
        <p:spPr>
          <a:xfrm>
            <a:off x="432000" y="1008000"/>
            <a:ext cx="11340000" cy="2268000"/>
          </a:xfrm>
        </p:spPr>
        <p:txBody>
          <a:bodyPr anchor="t"/>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30/06/2025</a:t>
            </a:fld>
            <a:endParaRPr lang="fr-FR" noProof="0"/>
          </a:p>
        </p:txBody>
      </p:sp>
      <p:sp>
        <p:nvSpPr>
          <p:cNvPr id="6" name="Slide Number Placeholder 5"/>
          <p:cNvSpPr>
            <a:spLocks noGrp="1"/>
          </p:cNvSpPr>
          <p:nvPr>
            <p:ph type="sldNum" sz="quarter" idx="12"/>
          </p:nvPr>
        </p:nvSpPr>
        <p:spPr>
          <a:xfrm>
            <a:off x="10944000" y="6379079"/>
            <a:ext cx="810808" cy="406389"/>
          </a:xfrm>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432000" y="864000"/>
            <a:ext cx="11340000" cy="0"/>
          </a:xfrm>
          <a:prstGeom prst="line">
            <a:avLst/>
          </a:prstGeom>
          <a:ln w="31750">
            <a:solidFill>
              <a:srgbClr val="603B14"/>
            </a:solidFill>
          </a:ln>
        </p:spPr>
        <p:style>
          <a:lnRef idx="3">
            <a:schemeClr val="accent1"/>
          </a:lnRef>
          <a:fillRef idx="0">
            <a:schemeClr val="accent1"/>
          </a:fillRef>
          <a:effectRef idx="2">
            <a:schemeClr val="accent1"/>
          </a:effectRef>
          <a:fontRef idx="minor">
            <a:schemeClr val="tx1"/>
          </a:fontRef>
        </p:style>
      </p:cxnSp>
      <p:sp>
        <p:nvSpPr>
          <p:cNvPr id="5" name="Content Placeholder 2">
            <a:extLst>
              <a:ext uri="{FF2B5EF4-FFF2-40B4-BE49-F238E27FC236}">
                <a16:creationId xmlns:a16="http://schemas.microsoft.com/office/drawing/2014/main" id="{E009F31D-9FAA-89B6-1D64-62CB40398F94}"/>
              </a:ext>
            </a:extLst>
          </p:cNvPr>
          <p:cNvSpPr>
            <a:spLocks noGrp="1"/>
          </p:cNvSpPr>
          <p:nvPr>
            <p:ph idx="13"/>
          </p:nvPr>
        </p:nvSpPr>
        <p:spPr>
          <a:xfrm>
            <a:off x="432000" y="3816000"/>
            <a:ext cx="11340000" cy="2232000"/>
          </a:xfrm>
        </p:spPr>
        <p:txBody>
          <a:bodyPr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8" name="Flèche : bas 7">
            <a:extLst>
              <a:ext uri="{FF2B5EF4-FFF2-40B4-BE49-F238E27FC236}">
                <a16:creationId xmlns:a16="http://schemas.microsoft.com/office/drawing/2014/main" id="{01C2BD24-D3F4-AD69-1D79-AE429431A269}"/>
              </a:ext>
            </a:extLst>
          </p:cNvPr>
          <p:cNvSpPr/>
          <p:nvPr userDrawn="1"/>
        </p:nvSpPr>
        <p:spPr>
          <a:xfrm>
            <a:off x="5741960" y="3276000"/>
            <a:ext cx="720080" cy="5400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33980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grpSp>
        <p:nvGrpSpPr>
          <p:cNvPr id="8" name="Group 7"/>
          <p:cNvGrpSpPr/>
          <p:nvPr/>
        </p:nvGrpSpPr>
        <p:grpSpPr>
          <a:xfrm>
            <a:off x="7475440" y="482171"/>
            <a:ext cx="4073472"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0828" y="1129513"/>
            <a:ext cx="5530887" cy="1830584"/>
          </a:xfrm>
        </p:spPr>
        <p:txBody>
          <a:bodyPr anchor="b">
            <a:normAutofit/>
          </a:bodyPr>
          <a:lstStyle>
            <a:lvl1pPr>
              <a:defRPr sz="3199"/>
            </a:lvl1pPr>
          </a:lstStyle>
          <a:p>
            <a:r>
              <a:rPr lang="fr-FR"/>
              <a:t>Modifiez le style du titre</a:t>
            </a:r>
            <a:endParaRPr lang="en-US" dirty="0"/>
          </a:p>
        </p:txBody>
      </p:sp>
      <p:sp>
        <p:nvSpPr>
          <p:cNvPr id="3" name="Picture Placeholder 2"/>
          <p:cNvSpPr>
            <a:spLocks noGrp="1" noChangeAspect="1"/>
          </p:cNvSpPr>
          <p:nvPr>
            <p:ph type="pic" idx="1"/>
          </p:nvPr>
        </p:nvSpPr>
        <p:spPr>
          <a:xfrm>
            <a:off x="8122274" y="1122543"/>
            <a:ext cx="2790444" cy="3866327"/>
          </a:xfrm>
          <a:solidFill>
            <a:schemeClr val="bg1">
              <a:lumMod val="85000"/>
            </a:schemeClr>
          </a:solidFill>
          <a:ln w="9525" cap="sq">
            <a:noFill/>
            <a:miter lim="800000"/>
          </a:ln>
          <a:effectLst/>
        </p:spPr>
        <p:txBody>
          <a:bodyPr anchor="t"/>
          <a:lstStyle>
            <a:lvl1pPr marL="0" indent="0" algn="ctr">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fr-FR"/>
              <a:t>Cliquez sur l'icône pour ajouter une image</a:t>
            </a:r>
            <a:endParaRPr lang="en-US" dirty="0"/>
          </a:p>
        </p:txBody>
      </p:sp>
      <p:sp>
        <p:nvSpPr>
          <p:cNvPr id="4" name="Text Placeholder 3"/>
          <p:cNvSpPr>
            <a:spLocks noGrp="1"/>
          </p:cNvSpPr>
          <p:nvPr>
            <p:ph type="body" sz="half" idx="2"/>
          </p:nvPr>
        </p:nvSpPr>
        <p:spPr>
          <a:xfrm>
            <a:off x="1449951" y="3145992"/>
            <a:ext cx="5522965" cy="2003742"/>
          </a:xfrm>
        </p:spPr>
        <p:txBody>
          <a:bodyPr>
            <a:normAutofit/>
          </a:bodyPr>
          <a:lstStyle>
            <a:lvl1pPr marL="0" indent="0" algn="l">
              <a:buNone/>
              <a:defRPr sz="17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1447005" y="5469857"/>
            <a:ext cx="5525912" cy="320123"/>
          </a:xfrm>
        </p:spPr>
        <p:txBody>
          <a:bodyPr/>
          <a:lstStyle>
            <a:lvl1pPr algn="l">
              <a:defRPr/>
            </a:lvl1pPr>
          </a:lstStyle>
          <a:p>
            <a:pPr rtl="0"/>
            <a:fld id="{88189E88-87B7-4FE2-99B4-12D0782FBA76}" type="datetime1">
              <a:rPr lang="fr-FR" noProof="0" smtClean="0"/>
              <a:t>30/06/2025</a:t>
            </a:fld>
            <a:endParaRPr lang="fr-FR" noProof="0"/>
          </a:p>
        </p:txBody>
      </p:sp>
      <p:sp>
        <p:nvSpPr>
          <p:cNvPr id="6" name="Footer Placeholder 5"/>
          <p:cNvSpPr>
            <a:spLocks noGrp="1"/>
          </p:cNvSpPr>
          <p:nvPr>
            <p:ph type="ftr" sz="quarter" idx="11"/>
          </p:nvPr>
        </p:nvSpPr>
        <p:spPr>
          <a:xfrm>
            <a:off x="1447005" y="318641"/>
            <a:ext cx="5539561" cy="320931"/>
          </a:xfrm>
          <a:prstGeom prst="rect">
            <a:avLst/>
          </a:prstGeom>
        </p:spPr>
        <p:txBody>
          <a:bodyPr/>
          <a:lstStyle/>
          <a:p>
            <a:pPr rtl="0"/>
            <a:r>
              <a:rPr lang="fr-FR" noProof="0"/>
              <a:t>Ajouter un pied de page</a:t>
            </a:r>
          </a:p>
        </p:txBody>
      </p:sp>
      <p:sp>
        <p:nvSpPr>
          <p:cNvPr id="7" name="Slide Number Placeholder 6"/>
          <p:cNvSpPr>
            <a:spLocks noGrp="1"/>
          </p:cNvSpPr>
          <p:nvPr>
            <p:ph type="sldNum" sz="quarter" idx="12"/>
          </p:nvPr>
        </p:nvSpPr>
        <p:spPr/>
        <p:txBody>
          <a:bodyPr/>
          <a:lstStyle/>
          <a:p>
            <a:pPr rtl="0"/>
            <a:fld id="{7DC1BBB0-96F0-4077-A278-0F3FB5C104D3}" type="slidenum">
              <a:rPr lang="fr-FR" noProof="0" smtClean="0"/>
              <a:pPr rtl="0"/>
              <a:t>‹N°›</a:t>
            </a:fld>
            <a:endParaRPr lang="fr-FR" noProof="0"/>
          </a:p>
        </p:txBody>
      </p:sp>
      <p:cxnSp>
        <p:nvCxnSpPr>
          <p:cNvPr id="31" name="Straight Connector 30"/>
          <p:cNvCxnSpPr/>
          <p:nvPr/>
        </p:nvCxnSpPr>
        <p:spPr>
          <a:xfrm>
            <a:off x="1447005" y="3143605"/>
            <a:ext cx="552591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1085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2417150" y="802299"/>
            <a:ext cx="8634824" cy="2541431"/>
          </a:xfrm>
        </p:spPr>
        <p:txBody>
          <a:bodyPr bIns="0" anchor="b">
            <a:normAutofit/>
          </a:bodyPr>
          <a:lstStyle>
            <a:lvl1pPr algn="l">
              <a:defRPr sz="6598"/>
            </a:lvl1pPr>
          </a:lstStyle>
          <a:p>
            <a:r>
              <a:rPr lang="fr-FR"/>
              <a:t>Modifiez le style du titre</a:t>
            </a:r>
            <a:endParaRPr lang="en-US" dirty="0"/>
          </a:p>
        </p:txBody>
      </p:sp>
      <p:sp>
        <p:nvSpPr>
          <p:cNvPr id="3" name="Subtitle 2"/>
          <p:cNvSpPr>
            <a:spLocks noGrp="1"/>
          </p:cNvSpPr>
          <p:nvPr>
            <p:ph type="subTitle" idx="1"/>
          </p:nvPr>
        </p:nvSpPr>
        <p:spPr>
          <a:xfrm>
            <a:off x="2417150" y="3531205"/>
            <a:ext cx="8634823" cy="977621"/>
          </a:xfrm>
        </p:spPr>
        <p:txBody>
          <a:bodyPr tIns="91440" bIns="91440">
            <a:normAutofit/>
          </a:bodyPr>
          <a:lstStyle>
            <a:lvl1pPr marL="0" indent="0" algn="l">
              <a:buNone/>
              <a:defRPr sz="1799" b="0" cap="all" baseline="0">
                <a:solidFill>
                  <a:schemeClr val="tx1"/>
                </a:solidFill>
              </a:defRPr>
            </a:lvl1pPr>
            <a:lvl2pPr marL="457063" indent="0" algn="ctr">
              <a:buNone/>
              <a:defRPr sz="17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pPr rtl="0"/>
            <a:fld id="{8B4D22CB-5CE4-49F2-BC70-F2C776A203BD}" type="datetime1">
              <a:rPr lang="fr-FR" noProof="0" smtClean="0"/>
              <a:t>30/06/2025</a:t>
            </a:fld>
            <a:endParaRPr lang="fr-FR" noProof="0" dirty="0"/>
          </a:p>
        </p:txBody>
      </p:sp>
      <p:sp>
        <p:nvSpPr>
          <p:cNvPr id="5" name="Footer Placeholder 4"/>
          <p:cNvSpPr>
            <a:spLocks noGrp="1"/>
          </p:cNvSpPr>
          <p:nvPr>
            <p:ph type="ftr" sz="quarter" idx="11"/>
          </p:nvPr>
        </p:nvSpPr>
        <p:spPr>
          <a:xfrm>
            <a:off x="2415871" y="329308"/>
            <a:ext cx="4972620" cy="309201"/>
          </a:xfrm>
          <a:prstGeom prst="rect">
            <a:avLst/>
          </a:prstGeom>
        </p:spPr>
        <p:txBody>
          <a:bodyPr/>
          <a:lstStyle/>
          <a:p>
            <a:pPr rtl="0"/>
            <a:r>
              <a:rPr lang="fr-FR" noProof="0"/>
              <a:t>Ajouter un pied de page</a:t>
            </a:r>
          </a:p>
        </p:txBody>
      </p:sp>
      <p:sp>
        <p:nvSpPr>
          <p:cNvPr id="6" name="Slide Number Placeholder 5"/>
          <p:cNvSpPr>
            <a:spLocks noGrp="1"/>
          </p:cNvSpPr>
          <p:nvPr>
            <p:ph type="sldNum" sz="quarter" idx="12"/>
          </p:nvPr>
        </p:nvSpPr>
        <p:spPr>
          <a:xfrm>
            <a:off x="10702924" y="6281891"/>
            <a:ext cx="810808" cy="503578"/>
          </a:xfrm>
        </p:spPr>
        <p:txBody>
          <a:bodyPr/>
          <a:lstStyle/>
          <a:p>
            <a:pPr rtl="0"/>
            <a:fld id="{7DC1BBB0-96F0-4077-A278-0F3FB5C104D3}" type="slidenum">
              <a:rPr lang="fr-FR" noProof="0" smtClean="0"/>
              <a:pPr rtl="0"/>
              <a:t>‹N°›</a:t>
            </a:fld>
            <a:endParaRPr lang="fr-FR" noProof="0" dirty="0"/>
          </a:p>
        </p:txBody>
      </p:sp>
      <p:cxnSp>
        <p:nvCxnSpPr>
          <p:cNvPr id="15" name="Straight Connector 14"/>
          <p:cNvCxnSpPr/>
          <p:nvPr/>
        </p:nvCxnSpPr>
        <p:spPr>
          <a:xfrm>
            <a:off x="2417150" y="3528542"/>
            <a:ext cx="8634823" cy="0"/>
          </a:xfrm>
          <a:prstGeom prst="line">
            <a:avLst/>
          </a:prstGeom>
          <a:ln w="31750">
            <a:solidFill>
              <a:srgbClr val="603B1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91857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3_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Modifiez le style du titre</a:t>
            </a:r>
            <a:endParaRPr lang="en-US" dirty="0"/>
          </a:p>
        </p:txBody>
      </p:sp>
      <p:sp>
        <p:nvSpPr>
          <p:cNvPr id="3" name="Content Placeholder 2"/>
          <p:cNvSpPr>
            <a:spLocks noGrp="1"/>
          </p:cNvSpPr>
          <p:nvPr>
            <p:ph idx="1"/>
          </p:nvPr>
        </p:nvSpPr>
        <p:spPr/>
        <p:txBody>
          <a:bodyPr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30/06/2025</a:t>
            </a:fld>
            <a:endParaRPr lang="fr-FR" noProof="0"/>
          </a:p>
        </p:txBody>
      </p:sp>
      <p:sp>
        <p:nvSpPr>
          <p:cNvPr id="5" name="Footer Placeholder 4"/>
          <p:cNvSpPr>
            <a:spLocks noGrp="1"/>
          </p:cNvSpPr>
          <p:nvPr>
            <p:ph type="ftr" sz="quarter" idx="11"/>
          </p:nvPr>
        </p:nvSpPr>
        <p:spPr>
          <a:xfrm>
            <a:off x="2349996" y="6237312"/>
            <a:ext cx="5937289" cy="548155"/>
          </a:xfrm>
          <a:prstGeom prst="rect">
            <a:avLst/>
          </a:prstGeom>
        </p:spPr>
        <p:txBody>
          <a:bodyPr/>
          <a:lstStyle/>
          <a:p>
            <a:pPr rtl="0"/>
            <a:r>
              <a:rPr lang="fr-FR" noProof="0"/>
              <a:t>Ajouter un pied de page</a:t>
            </a:r>
          </a:p>
        </p:txBody>
      </p:sp>
      <p:sp>
        <p:nvSpPr>
          <p:cNvPr id="6" name="Slide Number Placeholder 5"/>
          <p:cNvSpPr>
            <a:spLocks noGrp="1"/>
          </p:cNvSpPr>
          <p:nvPr>
            <p:ph type="sldNum" sz="quarter" idx="12"/>
          </p:nvPr>
        </p:nvSpPr>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621804" y="1484784"/>
            <a:ext cx="10945216" cy="0"/>
          </a:xfrm>
          <a:prstGeom prst="line">
            <a:avLst/>
          </a:prstGeom>
          <a:ln w="31750">
            <a:solidFill>
              <a:srgbClr val="603B1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3107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30/06/2025</a:t>
            </a:fld>
            <a:endParaRPr lang="fr-FR" noProof="0"/>
          </a:p>
        </p:txBody>
      </p:sp>
      <p:sp>
        <p:nvSpPr>
          <p:cNvPr id="6" name="Slide Number Placeholder 5"/>
          <p:cNvSpPr>
            <a:spLocks noGrp="1"/>
          </p:cNvSpPr>
          <p:nvPr>
            <p:ph type="sldNum" sz="quarter" idx="12"/>
          </p:nvPr>
        </p:nvSpPr>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621804" y="1484784"/>
            <a:ext cx="1094521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70748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_Hypercompact">
    <p:spTree>
      <p:nvGrpSpPr>
        <p:cNvPr id="1" name=""/>
        <p:cNvGrpSpPr/>
        <p:nvPr/>
      </p:nvGrpSpPr>
      <p:grpSpPr>
        <a:xfrm>
          <a:off x="0" y="0"/>
          <a:ext cx="0" cy="0"/>
          <a:chOff x="0" y="0"/>
          <a:chExt cx="0" cy="0"/>
        </a:xfrm>
      </p:grpSpPr>
      <p:sp>
        <p:nvSpPr>
          <p:cNvPr id="2" name="Title 1"/>
          <p:cNvSpPr>
            <a:spLocks noGrp="1"/>
          </p:cNvSpPr>
          <p:nvPr>
            <p:ph type="title"/>
          </p:nvPr>
        </p:nvSpPr>
        <p:spPr>
          <a:xfrm>
            <a:off x="432000" y="180000"/>
            <a:ext cx="11340000" cy="540000"/>
          </a:xfrm>
        </p:spPr>
        <p:txBody>
          <a:bodyPr/>
          <a:lstStyle/>
          <a:p>
            <a:r>
              <a:rPr lang="fr-FR" dirty="0"/>
              <a:t>Modifiez le style du titre</a:t>
            </a:r>
            <a:endParaRPr lang="en-US" dirty="0"/>
          </a:p>
        </p:txBody>
      </p:sp>
      <p:sp>
        <p:nvSpPr>
          <p:cNvPr id="4" name="Date Placeholder 3"/>
          <p:cNvSpPr>
            <a:spLocks noGrp="1"/>
          </p:cNvSpPr>
          <p:nvPr>
            <p:ph type="dt" sz="half" idx="10"/>
          </p:nvPr>
        </p:nvSpPr>
        <p:spPr/>
        <p:txBody>
          <a:bodyPr/>
          <a:lstStyle>
            <a:lvl1pPr>
              <a:defRPr>
                <a:solidFill>
                  <a:srgbClr val="1DA0A3"/>
                </a:solidFill>
              </a:defRPr>
            </a:lvl1pPr>
          </a:lstStyle>
          <a:p>
            <a:fld id="{FBE1D793-CA62-4A72-8E8B-A1140AD91434}" type="datetime1">
              <a:rPr lang="fr-FR" smtClean="0"/>
              <a:pPr/>
              <a:t>30/06/2025</a:t>
            </a:fld>
            <a:endParaRPr lang="fr-FR" dirty="0"/>
          </a:p>
        </p:txBody>
      </p:sp>
      <p:sp>
        <p:nvSpPr>
          <p:cNvPr id="6" name="Slide Number Placeholder 5"/>
          <p:cNvSpPr>
            <a:spLocks noGrp="1"/>
          </p:cNvSpPr>
          <p:nvPr>
            <p:ph type="sldNum" sz="quarter" idx="12"/>
          </p:nvPr>
        </p:nvSpPr>
        <p:spPr>
          <a:xfrm>
            <a:off x="10944000" y="6379079"/>
            <a:ext cx="810808" cy="406389"/>
          </a:xfrm>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432000" y="864000"/>
            <a:ext cx="11340000" cy="0"/>
          </a:xfrm>
          <a:prstGeom prst="line">
            <a:avLst/>
          </a:prstGeom>
          <a:ln w="31750">
            <a:solidFill>
              <a:srgbClr val="603B1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60672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a:xfrm>
            <a:off x="621804" y="1599996"/>
            <a:ext cx="5184576" cy="4277751"/>
          </a:xfrm>
        </p:spPr>
        <p:txBody>
          <a:bodyPr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30/06/2025</a:t>
            </a:fld>
            <a:endParaRPr lang="fr-FR" noProof="0"/>
          </a:p>
        </p:txBody>
      </p:sp>
      <p:sp>
        <p:nvSpPr>
          <p:cNvPr id="6" name="Slide Number Placeholder 5"/>
          <p:cNvSpPr>
            <a:spLocks noGrp="1"/>
          </p:cNvSpPr>
          <p:nvPr>
            <p:ph type="sldNum" sz="quarter" idx="12"/>
          </p:nvPr>
        </p:nvSpPr>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621804" y="1484784"/>
            <a:ext cx="10945216"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Content Placeholder 2">
            <a:extLst>
              <a:ext uri="{FF2B5EF4-FFF2-40B4-BE49-F238E27FC236}">
                <a16:creationId xmlns:a16="http://schemas.microsoft.com/office/drawing/2014/main" id="{0EBD7781-6049-AFEC-89EF-D96ED1F80B1E}"/>
              </a:ext>
            </a:extLst>
          </p:cNvPr>
          <p:cNvSpPr>
            <a:spLocks noGrp="1"/>
          </p:cNvSpPr>
          <p:nvPr>
            <p:ph idx="13"/>
          </p:nvPr>
        </p:nvSpPr>
        <p:spPr>
          <a:xfrm>
            <a:off x="6370435" y="1599995"/>
            <a:ext cx="5184576" cy="4277751"/>
          </a:xfrm>
        </p:spPr>
        <p:txBody>
          <a:bodyPr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2491279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453860" y="1756130"/>
            <a:ext cx="8640903" cy="1887950"/>
          </a:xfrm>
        </p:spPr>
        <p:txBody>
          <a:bodyPr anchor="b">
            <a:normAutofit/>
          </a:bodyPr>
          <a:lstStyle>
            <a:lvl1pPr algn="l">
              <a:defRPr sz="3599"/>
            </a:lvl1pPr>
          </a:lstStyle>
          <a:p>
            <a:r>
              <a:rPr lang="fr-FR"/>
              <a:t>Modifiez le style du titre</a:t>
            </a:r>
            <a:endParaRPr lang="en-US" dirty="0"/>
          </a:p>
        </p:txBody>
      </p:sp>
      <p:sp>
        <p:nvSpPr>
          <p:cNvPr id="3" name="Text Placeholder 2"/>
          <p:cNvSpPr>
            <a:spLocks noGrp="1"/>
          </p:cNvSpPr>
          <p:nvPr>
            <p:ph type="body" idx="1"/>
          </p:nvPr>
        </p:nvSpPr>
        <p:spPr>
          <a:xfrm>
            <a:off x="1453861" y="3806196"/>
            <a:ext cx="8628198" cy="1012929"/>
          </a:xfrm>
        </p:spPr>
        <p:txBody>
          <a:bodyPr tIns="91440">
            <a:normAutofit/>
          </a:bodyPr>
          <a:lstStyle>
            <a:lvl1pPr marL="0" indent="0" algn="l">
              <a:buNone/>
              <a:defRPr sz="1799">
                <a:solidFill>
                  <a:schemeClr val="tx1"/>
                </a:solidFill>
              </a:defRPr>
            </a:lvl1pPr>
            <a:lvl2pPr marL="457063" indent="0">
              <a:buNone/>
              <a:defRPr sz="17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pPr rtl="0"/>
            <a:fld id="{EAA9EE15-4C8F-4529-8089-D8BD6F7D601B}" type="datetime1">
              <a:rPr lang="fr-FR" noProof="0" smtClean="0"/>
              <a:t>30/06/2025</a:t>
            </a:fld>
            <a:endParaRPr lang="fr-FR" noProof="0"/>
          </a:p>
        </p:txBody>
      </p:sp>
      <p:sp>
        <p:nvSpPr>
          <p:cNvPr id="6" name="Slide Number Placeholder 5"/>
          <p:cNvSpPr>
            <a:spLocks noGrp="1"/>
          </p:cNvSpPr>
          <p:nvPr>
            <p:ph type="sldNum" sz="quarter" idx="12"/>
          </p:nvPr>
        </p:nvSpPr>
        <p:spPr/>
        <p:txBody>
          <a:bodyPr/>
          <a:lstStyle/>
          <a:p>
            <a:pPr rtl="0"/>
            <a:fld id="{7DC1BBB0-96F0-4077-A278-0F3FB5C104D3}" type="slidenum">
              <a:rPr lang="fr-FR" noProof="0" smtClean="0"/>
              <a:pPr/>
              <a:t>‹N°›</a:t>
            </a:fld>
            <a:endParaRPr lang="fr-FR" noProof="0"/>
          </a:p>
        </p:txBody>
      </p:sp>
      <p:cxnSp>
        <p:nvCxnSpPr>
          <p:cNvPr id="15" name="Straight Connector 14"/>
          <p:cNvCxnSpPr/>
          <p:nvPr/>
        </p:nvCxnSpPr>
        <p:spPr>
          <a:xfrm>
            <a:off x="1453861" y="3804985"/>
            <a:ext cx="862819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093500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1448840" y="804890"/>
            <a:ext cx="9603134" cy="1059305"/>
          </a:xfrm>
        </p:spPr>
        <p:txBody>
          <a:bodyPr/>
          <a:lstStyle/>
          <a:p>
            <a:r>
              <a:rPr lang="fr-FR" dirty="0"/>
              <a:t>Modifiez le style du titre</a:t>
            </a:r>
            <a:endParaRPr lang="en-US" dirty="0"/>
          </a:p>
        </p:txBody>
      </p:sp>
      <p:sp>
        <p:nvSpPr>
          <p:cNvPr id="3" name="Content Placeholder 2"/>
          <p:cNvSpPr>
            <a:spLocks noGrp="1"/>
          </p:cNvSpPr>
          <p:nvPr>
            <p:ph sz="half" idx="1"/>
          </p:nvPr>
        </p:nvSpPr>
        <p:spPr>
          <a:xfrm>
            <a:off x="1446954" y="2010879"/>
            <a:ext cx="4643942" cy="344859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412101" y="2017343"/>
            <a:ext cx="4643942" cy="344152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pPr rtl="0"/>
            <a:fld id="{6BB6E7CA-C97F-47E8-9811-801E2B51C372}" type="datetime1">
              <a:rPr lang="fr-FR" noProof="0" smtClean="0"/>
              <a:t>30/06/2025</a:t>
            </a:fld>
            <a:endParaRPr lang="fr-FR" noProof="0"/>
          </a:p>
        </p:txBody>
      </p:sp>
      <p:sp>
        <p:nvSpPr>
          <p:cNvPr id="7" name="Slide Number Placeholder 6"/>
          <p:cNvSpPr>
            <a:spLocks noGrp="1"/>
          </p:cNvSpPr>
          <p:nvPr>
            <p:ph type="sldNum" sz="quarter" idx="12"/>
          </p:nvPr>
        </p:nvSpPr>
        <p:spPr/>
        <p:txBody>
          <a:bodyPr/>
          <a:lstStyle/>
          <a:p>
            <a:pPr rtl="0"/>
            <a:fld id="{7DC1BBB0-96F0-4077-A278-0F3FB5C104D3}" type="slidenum">
              <a:rPr lang="fr-FR" noProof="0" smtClean="0"/>
              <a:t>‹N°›</a:t>
            </a:fld>
            <a:endParaRPr lang="fr-FR" noProof="0"/>
          </a:p>
        </p:txBody>
      </p:sp>
      <p:cxnSp>
        <p:nvCxnSpPr>
          <p:cNvPr id="35" name="Straight Connector 34"/>
          <p:cNvCxnSpPr/>
          <p:nvPr/>
        </p:nvCxnSpPr>
        <p:spPr>
          <a:xfrm>
            <a:off x="1453517" y="1847088"/>
            <a:ext cx="960502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24263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621804" y="277537"/>
            <a:ext cx="10945216" cy="1056319"/>
          </a:xfrm>
        </p:spPr>
        <p:txBody>
          <a:bodyPr/>
          <a:lstStyle/>
          <a:p>
            <a:r>
              <a:rPr lang="fr-FR"/>
              <a:t>Modifiez le style du titre</a:t>
            </a:r>
            <a:endParaRPr lang="en-US" dirty="0"/>
          </a:p>
        </p:txBody>
      </p:sp>
      <p:sp>
        <p:nvSpPr>
          <p:cNvPr id="3" name="Text Placeholder 2"/>
          <p:cNvSpPr>
            <a:spLocks noGrp="1"/>
          </p:cNvSpPr>
          <p:nvPr>
            <p:ph type="body" idx="1"/>
          </p:nvPr>
        </p:nvSpPr>
        <p:spPr>
          <a:xfrm>
            <a:off x="621804" y="1711334"/>
            <a:ext cx="5493364" cy="801943"/>
          </a:xfrm>
        </p:spPr>
        <p:txBody>
          <a:bodyPr anchor="b">
            <a:normAutofit/>
          </a:bodyPr>
          <a:lstStyle>
            <a:lvl1pPr marL="0" indent="0">
              <a:lnSpc>
                <a:spcPct val="100000"/>
              </a:lnSpc>
              <a:buNone/>
              <a:defRPr sz="2199" b="0" cap="all" baseline="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fr-FR" dirty="0"/>
              <a:t>Cliquez pour modifier les styles du texte du masque</a:t>
            </a:r>
          </a:p>
        </p:txBody>
      </p:sp>
      <p:sp>
        <p:nvSpPr>
          <p:cNvPr id="4" name="Content Placeholder 3"/>
          <p:cNvSpPr>
            <a:spLocks noGrp="1"/>
          </p:cNvSpPr>
          <p:nvPr>
            <p:ph sz="half" idx="2"/>
          </p:nvPr>
        </p:nvSpPr>
        <p:spPr>
          <a:xfrm>
            <a:off x="621804" y="2667818"/>
            <a:ext cx="5468952" cy="3209453"/>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5" name="Text Placeholder 4"/>
          <p:cNvSpPr>
            <a:spLocks noGrp="1"/>
          </p:cNvSpPr>
          <p:nvPr>
            <p:ph type="body" sz="quarter" idx="3"/>
          </p:nvPr>
        </p:nvSpPr>
        <p:spPr>
          <a:xfrm>
            <a:off x="6410692" y="1711334"/>
            <a:ext cx="5156328" cy="802237"/>
          </a:xfrm>
        </p:spPr>
        <p:txBody>
          <a:bodyPr anchor="b">
            <a:normAutofit/>
          </a:bodyPr>
          <a:lstStyle>
            <a:lvl1pPr marL="0" indent="0">
              <a:lnSpc>
                <a:spcPct val="100000"/>
              </a:lnSpc>
              <a:buNone/>
              <a:defRPr sz="2199" b="0" cap="all" baseline="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410692" y="2667818"/>
            <a:ext cx="5156328" cy="3209453"/>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7" name="Date Placeholder 6"/>
          <p:cNvSpPr>
            <a:spLocks noGrp="1"/>
          </p:cNvSpPr>
          <p:nvPr>
            <p:ph type="dt" sz="half" idx="10"/>
          </p:nvPr>
        </p:nvSpPr>
        <p:spPr/>
        <p:txBody>
          <a:bodyPr/>
          <a:lstStyle/>
          <a:p>
            <a:pPr rtl="0"/>
            <a:fld id="{D58CB542-E4FE-4FF1-AFB9-E2E1EF21DB7D}" type="datetime1">
              <a:rPr lang="fr-FR" noProof="0" smtClean="0"/>
              <a:t>30/06/2025</a:t>
            </a:fld>
            <a:endParaRPr lang="fr-FR" noProof="0"/>
          </a:p>
        </p:txBody>
      </p:sp>
      <p:sp>
        <p:nvSpPr>
          <p:cNvPr id="9" name="Slide Number Placeholder 8"/>
          <p:cNvSpPr>
            <a:spLocks noGrp="1"/>
          </p:cNvSpPr>
          <p:nvPr>
            <p:ph type="sldNum" sz="quarter" idx="12"/>
          </p:nvPr>
        </p:nvSpPr>
        <p:spPr/>
        <p:txBody>
          <a:bodyPr/>
          <a:lstStyle/>
          <a:p>
            <a:pPr rtl="0"/>
            <a:fld id="{7DC1BBB0-96F0-4077-A278-0F3FB5C104D3}" type="slidenum">
              <a:rPr lang="fr-FR" noProof="0" smtClean="0"/>
              <a:t>‹N°›</a:t>
            </a:fld>
            <a:endParaRPr lang="fr-FR" noProof="0"/>
          </a:p>
        </p:txBody>
      </p:sp>
      <p:cxnSp>
        <p:nvCxnSpPr>
          <p:cNvPr id="29" name="Straight Connector 28"/>
          <p:cNvCxnSpPr>
            <a:cxnSpLocks/>
          </p:cNvCxnSpPr>
          <p:nvPr/>
        </p:nvCxnSpPr>
        <p:spPr>
          <a:xfrm>
            <a:off x="621804" y="1556792"/>
            <a:ext cx="1094521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6313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fr-FR" dirty="0"/>
              <a:t>Modifiez le style du titre</a:t>
            </a:r>
            <a:endParaRPr lang="en-US" dirty="0"/>
          </a:p>
        </p:txBody>
      </p:sp>
      <p:sp>
        <p:nvSpPr>
          <p:cNvPr id="3" name="Date Placeholder 2"/>
          <p:cNvSpPr>
            <a:spLocks noGrp="1"/>
          </p:cNvSpPr>
          <p:nvPr>
            <p:ph type="dt" sz="half" idx="10"/>
          </p:nvPr>
        </p:nvSpPr>
        <p:spPr/>
        <p:txBody>
          <a:bodyPr/>
          <a:lstStyle/>
          <a:p>
            <a:pPr rtl="0"/>
            <a:fld id="{163EE9B7-5CC3-4433-BF13-176389D7BAE7}" type="datetime1">
              <a:rPr lang="fr-FR" noProof="0" smtClean="0"/>
              <a:t>30/06/2025</a:t>
            </a:fld>
            <a:endParaRPr lang="fr-FR" noProof="0"/>
          </a:p>
        </p:txBody>
      </p:sp>
      <p:sp>
        <p:nvSpPr>
          <p:cNvPr id="5" name="Slide Number Placeholder 4"/>
          <p:cNvSpPr>
            <a:spLocks noGrp="1"/>
          </p:cNvSpPr>
          <p:nvPr>
            <p:ph type="sldNum" sz="quarter" idx="12"/>
          </p:nvPr>
        </p:nvSpPr>
        <p:spPr/>
        <p:txBody>
          <a:bodyPr/>
          <a:lstStyle/>
          <a:p>
            <a:pPr rtl="0"/>
            <a:fld id="{7DC1BBB0-96F0-4077-A278-0F3FB5C104D3}" type="slidenum">
              <a:rPr lang="fr-FR" noProof="0" smtClean="0"/>
              <a:pPr/>
              <a:t>‹N°›</a:t>
            </a:fld>
            <a:endParaRPr lang="fr-FR" noProof="0"/>
          </a:p>
        </p:txBody>
      </p:sp>
      <p:cxnSp>
        <p:nvCxnSpPr>
          <p:cNvPr id="25" name="Straight Connector 24"/>
          <p:cNvCxnSpPr>
            <a:cxnSpLocks/>
          </p:cNvCxnSpPr>
          <p:nvPr/>
        </p:nvCxnSpPr>
        <p:spPr>
          <a:xfrm>
            <a:off x="621804" y="1556792"/>
            <a:ext cx="1094521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781899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1_Titre seul">
    <p:spTree>
      <p:nvGrpSpPr>
        <p:cNvPr id="1" name=""/>
        <p:cNvGrpSpPr/>
        <p:nvPr/>
      </p:nvGrpSpPr>
      <p:grpSpPr>
        <a:xfrm>
          <a:off x="0" y="0"/>
          <a:ext cx="0" cy="0"/>
          <a:chOff x="0" y="0"/>
          <a:chExt cx="0" cy="0"/>
        </a:xfrm>
      </p:grpSpPr>
      <p:sp>
        <p:nvSpPr>
          <p:cNvPr id="2" name="Title 1"/>
          <p:cNvSpPr>
            <a:spLocks noGrp="1"/>
          </p:cNvSpPr>
          <p:nvPr>
            <p:ph type="title"/>
          </p:nvPr>
        </p:nvSpPr>
        <p:spPr>
          <a:xfrm>
            <a:off x="621804" y="300097"/>
            <a:ext cx="10945216" cy="608624"/>
          </a:xfrm>
        </p:spPr>
        <p:txBody>
          <a:bodyPr anchor="ctr" anchorCtr="0"/>
          <a:lstStyle/>
          <a:p>
            <a:r>
              <a:rPr lang="fr-FR" dirty="0"/>
              <a:t>Modifiez le style du titre</a:t>
            </a:r>
            <a:endParaRPr lang="en-US" dirty="0"/>
          </a:p>
        </p:txBody>
      </p:sp>
      <p:sp>
        <p:nvSpPr>
          <p:cNvPr id="3" name="Date Placeholder 2"/>
          <p:cNvSpPr>
            <a:spLocks noGrp="1"/>
          </p:cNvSpPr>
          <p:nvPr>
            <p:ph type="dt" sz="half" idx="10"/>
          </p:nvPr>
        </p:nvSpPr>
        <p:spPr/>
        <p:txBody>
          <a:bodyPr/>
          <a:lstStyle/>
          <a:p>
            <a:pPr rtl="0"/>
            <a:fld id="{163EE9B7-5CC3-4433-BF13-176389D7BAE7}" type="datetime1">
              <a:rPr lang="fr-FR" noProof="0" smtClean="0"/>
              <a:t>30/06/2025</a:t>
            </a:fld>
            <a:endParaRPr lang="fr-FR" noProof="0"/>
          </a:p>
        </p:txBody>
      </p:sp>
      <p:sp>
        <p:nvSpPr>
          <p:cNvPr id="5" name="Slide Number Placeholder 4"/>
          <p:cNvSpPr>
            <a:spLocks noGrp="1"/>
          </p:cNvSpPr>
          <p:nvPr>
            <p:ph type="sldNum" sz="quarter" idx="12"/>
          </p:nvPr>
        </p:nvSpPr>
        <p:spPr/>
        <p:txBody>
          <a:bodyPr/>
          <a:lstStyle/>
          <a:p>
            <a:pPr rtl="0"/>
            <a:fld id="{7DC1BBB0-96F0-4077-A278-0F3FB5C104D3}" type="slidenum">
              <a:rPr lang="fr-FR" noProof="0" smtClean="0"/>
              <a:pPr/>
              <a:t>‹N°›</a:t>
            </a:fld>
            <a:endParaRPr lang="fr-FR" noProof="0"/>
          </a:p>
        </p:txBody>
      </p:sp>
      <p:cxnSp>
        <p:nvCxnSpPr>
          <p:cNvPr id="25" name="Straight Connector 24"/>
          <p:cNvCxnSpPr>
            <a:cxnSpLocks/>
          </p:cNvCxnSpPr>
          <p:nvPr/>
        </p:nvCxnSpPr>
        <p:spPr>
          <a:xfrm>
            <a:off x="621804" y="980728"/>
            <a:ext cx="1094521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859075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fld id="{2804A039-92C5-451E-98F4-F62ED1612E7A}" type="datetime1">
              <a:rPr lang="fr-FR" noProof="0" smtClean="0"/>
              <a:t>30/06/2025</a:t>
            </a:fld>
            <a:endParaRPr lang="fr-FR" noProof="0"/>
          </a:p>
        </p:txBody>
      </p:sp>
      <p:sp>
        <p:nvSpPr>
          <p:cNvPr id="4" name="Slide Number Placeholder 3"/>
          <p:cNvSpPr>
            <a:spLocks noGrp="1"/>
          </p:cNvSpPr>
          <p:nvPr>
            <p:ph type="sldNum" sz="quarter" idx="12"/>
          </p:nvPr>
        </p:nvSpPr>
        <p:spPr/>
        <p:txBody>
          <a:bodyPr/>
          <a:lstStyle/>
          <a:p>
            <a:pPr rtl="0"/>
            <a:fld id="{7DC1BBB0-96F0-4077-A278-0F3FB5C104D3}" type="slidenum">
              <a:rPr lang="fr-FR" noProof="0" smtClean="0"/>
              <a:pPr/>
              <a:t>‹N°›</a:t>
            </a:fld>
            <a:endParaRPr lang="fr-FR" noProof="0"/>
          </a:p>
        </p:txBody>
      </p:sp>
    </p:spTree>
    <p:extLst>
      <p:ext uri="{BB962C8B-B14F-4D97-AF65-F5344CB8AC3E}">
        <p14:creationId xmlns:p14="http://schemas.microsoft.com/office/powerpoint/2010/main" val="1581147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4295" y="798973"/>
            <a:ext cx="3272247" cy="2247117"/>
          </a:xfrm>
        </p:spPr>
        <p:txBody>
          <a:bodyPr anchor="b">
            <a:normAutofit/>
          </a:bodyPr>
          <a:lstStyle>
            <a:lvl1pPr algn="l">
              <a:defRPr sz="2399"/>
            </a:lvl1pPr>
          </a:lstStyle>
          <a:p>
            <a:r>
              <a:rPr lang="fr-FR"/>
              <a:t>Modifiez le style du titre</a:t>
            </a:r>
            <a:endParaRPr lang="en-US" dirty="0"/>
          </a:p>
        </p:txBody>
      </p:sp>
      <p:sp>
        <p:nvSpPr>
          <p:cNvPr id="3" name="Content Placeholder 2"/>
          <p:cNvSpPr>
            <a:spLocks noGrp="1"/>
          </p:cNvSpPr>
          <p:nvPr>
            <p:ph idx="1"/>
          </p:nvPr>
        </p:nvSpPr>
        <p:spPr>
          <a:xfrm>
            <a:off x="5042401" y="798974"/>
            <a:ext cx="6010904" cy="4658826"/>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444295" y="3205492"/>
            <a:ext cx="3274160" cy="2248181"/>
          </a:xfrm>
        </p:spPr>
        <p:txBody>
          <a:bodyPr/>
          <a:lstStyle>
            <a:lvl1pPr marL="0" indent="0" algn="l">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pPr rtl="0"/>
            <a:fld id="{7C877503-8FE3-4BFB-95D7-84B6A36DB389}" type="datetime1">
              <a:rPr lang="fr-FR" noProof="0" smtClean="0"/>
              <a:t>30/06/2025</a:t>
            </a:fld>
            <a:endParaRPr lang="fr-FR" noProof="0"/>
          </a:p>
        </p:txBody>
      </p:sp>
      <p:sp>
        <p:nvSpPr>
          <p:cNvPr id="7" name="Slide Number Placeholder 6"/>
          <p:cNvSpPr>
            <a:spLocks noGrp="1"/>
          </p:cNvSpPr>
          <p:nvPr>
            <p:ph type="sldNum" sz="quarter" idx="12"/>
          </p:nvPr>
        </p:nvSpPr>
        <p:spPr/>
        <p:txBody>
          <a:bodyPr/>
          <a:lstStyle/>
          <a:p>
            <a:pPr rtl="0"/>
            <a:fld id="{7DC1BBB0-96F0-4077-A278-0F3FB5C104D3}" type="slidenum">
              <a:rPr lang="fr-FR" noProof="0" smtClean="0"/>
              <a:t>‹N°›</a:t>
            </a:fld>
            <a:endParaRPr lang="fr-FR" noProof="0"/>
          </a:p>
        </p:txBody>
      </p:sp>
      <p:cxnSp>
        <p:nvCxnSpPr>
          <p:cNvPr id="17" name="Straight Connector 16"/>
          <p:cNvCxnSpPr/>
          <p:nvPr/>
        </p:nvCxnSpPr>
        <p:spPr>
          <a:xfrm>
            <a:off x="1447903" y="3205491"/>
            <a:ext cx="3268639"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72042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grpSp>
        <p:nvGrpSpPr>
          <p:cNvPr id="8" name="Group 7"/>
          <p:cNvGrpSpPr/>
          <p:nvPr/>
        </p:nvGrpSpPr>
        <p:grpSpPr>
          <a:xfrm>
            <a:off x="7475440" y="482171"/>
            <a:ext cx="4073472"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0828" y="1129513"/>
            <a:ext cx="5530887" cy="1830584"/>
          </a:xfrm>
        </p:spPr>
        <p:txBody>
          <a:bodyPr anchor="b">
            <a:normAutofit/>
          </a:bodyPr>
          <a:lstStyle>
            <a:lvl1pPr>
              <a:defRPr sz="3199"/>
            </a:lvl1pPr>
          </a:lstStyle>
          <a:p>
            <a:r>
              <a:rPr lang="fr-FR"/>
              <a:t>Modifiez le style du titre</a:t>
            </a:r>
            <a:endParaRPr lang="en-US" dirty="0"/>
          </a:p>
        </p:txBody>
      </p:sp>
      <p:sp>
        <p:nvSpPr>
          <p:cNvPr id="3" name="Picture Placeholder 2"/>
          <p:cNvSpPr>
            <a:spLocks noGrp="1" noChangeAspect="1"/>
          </p:cNvSpPr>
          <p:nvPr>
            <p:ph type="pic" idx="1"/>
          </p:nvPr>
        </p:nvSpPr>
        <p:spPr>
          <a:xfrm>
            <a:off x="8122274" y="1122543"/>
            <a:ext cx="2790444" cy="3866327"/>
          </a:xfrm>
          <a:solidFill>
            <a:schemeClr val="bg1">
              <a:lumMod val="85000"/>
            </a:schemeClr>
          </a:solidFill>
          <a:ln w="9525" cap="sq">
            <a:noFill/>
            <a:miter lim="800000"/>
          </a:ln>
          <a:effectLst/>
        </p:spPr>
        <p:txBody>
          <a:bodyPr anchor="t"/>
          <a:lstStyle>
            <a:lvl1pPr marL="0" indent="0" algn="ctr">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fr-FR"/>
              <a:t>Cliquez sur l'icône pour ajouter une image</a:t>
            </a:r>
            <a:endParaRPr lang="en-US" dirty="0"/>
          </a:p>
        </p:txBody>
      </p:sp>
      <p:sp>
        <p:nvSpPr>
          <p:cNvPr id="4" name="Text Placeholder 3"/>
          <p:cNvSpPr>
            <a:spLocks noGrp="1"/>
          </p:cNvSpPr>
          <p:nvPr>
            <p:ph type="body" sz="half" idx="2"/>
          </p:nvPr>
        </p:nvSpPr>
        <p:spPr>
          <a:xfrm>
            <a:off x="1449951" y="3145992"/>
            <a:ext cx="5522965" cy="2003742"/>
          </a:xfrm>
        </p:spPr>
        <p:txBody>
          <a:bodyPr>
            <a:normAutofit/>
          </a:bodyPr>
          <a:lstStyle>
            <a:lvl1pPr marL="0" indent="0" algn="l">
              <a:buNone/>
              <a:defRPr sz="17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1447005" y="5469857"/>
            <a:ext cx="5525912" cy="320123"/>
          </a:xfrm>
        </p:spPr>
        <p:txBody>
          <a:bodyPr/>
          <a:lstStyle>
            <a:lvl1pPr algn="l">
              <a:defRPr/>
            </a:lvl1pPr>
          </a:lstStyle>
          <a:p>
            <a:pPr rtl="0"/>
            <a:fld id="{88189E88-87B7-4FE2-99B4-12D0782FBA76}" type="datetime1">
              <a:rPr lang="fr-FR" noProof="0" smtClean="0"/>
              <a:t>30/06/2025</a:t>
            </a:fld>
            <a:endParaRPr lang="fr-FR" noProof="0"/>
          </a:p>
        </p:txBody>
      </p:sp>
      <p:sp>
        <p:nvSpPr>
          <p:cNvPr id="6" name="Footer Placeholder 5"/>
          <p:cNvSpPr>
            <a:spLocks noGrp="1"/>
          </p:cNvSpPr>
          <p:nvPr>
            <p:ph type="ftr" sz="quarter" idx="11"/>
          </p:nvPr>
        </p:nvSpPr>
        <p:spPr>
          <a:xfrm>
            <a:off x="1447005" y="318641"/>
            <a:ext cx="5539561" cy="320931"/>
          </a:xfrm>
          <a:prstGeom prst="rect">
            <a:avLst/>
          </a:prstGeom>
        </p:spPr>
        <p:txBody>
          <a:bodyPr/>
          <a:lstStyle/>
          <a:p>
            <a:pPr rtl="0"/>
            <a:r>
              <a:rPr lang="fr-FR" noProof="0"/>
              <a:t>Ajouter un pied de page</a:t>
            </a:r>
          </a:p>
        </p:txBody>
      </p:sp>
      <p:sp>
        <p:nvSpPr>
          <p:cNvPr id="7" name="Slide Number Placeholder 6"/>
          <p:cNvSpPr>
            <a:spLocks noGrp="1"/>
          </p:cNvSpPr>
          <p:nvPr>
            <p:ph type="sldNum" sz="quarter" idx="12"/>
          </p:nvPr>
        </p:nvSpPr>
        <p:spPr/>
        <p:txBody>
          <a:bodyPr/>
          <a:lstStyle/>
          <a:p>
            <a:pPr rtl="0"/>
            <a:fld id="{7DC1BBB0-96F0-4077-A278-0F3FB5C104D3}" type="slidenum">
              <a:rPr lang="fr-FR" noProof="0" smtClean="0"/>
              <a:pPr rtl="0"/>
              <a:t>‹N°›</a:t>
            </a:fld>
            <a:endParaRPr lang="fr-FR" noProof="0"/>
          </a:p>
        </p:txBody>
      </p:sp>
      <p:cxnSp>
        <p:nvCxnSpPr>
          <p:cNvPr id="31" name="Straight Connector 30"/>
          <p:cNvCxnSpPr/>
          <p:nvPr/>
        </p:nvCxnSpPr>
        <p:spPr>
          <a:xfrm>
            <a:off x="1447005" y="3143605"/>
            <a:ext cx="552591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39613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2_Image avec légende">
    <p:spTree>
      <p:nvGrpSpPr>
        <p:cNvPr id="1" name=""/>
        <p:cNvGrpSpPr/>
        <p:nvPr/>
      </p:nvGrpSpPr>
      <p:grpSpPr>
        <a:xfrm>
          <a:off x="0" y="0"/>
          <a:ext cx="0" cy="0"/>
          <a:chOff x="0" y="0"/>
          <a:chExt cx="0" cy="0"/>
        </a:xfrm>
      </p:grpSpPr>
      <p:grpSp>
        <p:nvGrpSpPr>
          <p:cNvPr id="8" name="Group 7"/>
          <p:cNvGrpSpPr/>
          <p:nvPr/>
        </p:nvGrpSpPr>
        <p:grpSpPr>
          <a:xfrm>
            <a:off x="7475440" y="482171"/>
            <a:ext cx="4073472"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0828" y="1129513"/>
            <a:ext cx="5530887" cy="1830584"/>
          </a:xfrm>
        </p:spPr>
        <p:txBody>
          <a:bodyPr anchor="b">
            <a:normAutofit/>
          </a:bodyPr>
          <a:lstStyle>
            <a:lvl1pPr>
              <a:defRPr sz="3199"/>
            </a:lvl1pPr>
          </a:lstStyle>
          <a:p>
            <a:r>
              <a:rPr lang="fr-FR" dirty="0"/>
              <a:t>Modifiez le style du titre</a:t>
            </a:r>
            <a:endParaRPr lang="en-US" dirty="0"/>
          </a:p>
        </p:txBody>
      </p:sp>
      <p:sp>
        <p:nvSpPr>
          <p:cNvPr id="3" name="Picture Placeholder 2"/>
          <p:cNvSpPr>
            <a:spLocks noGrp="1" noChangeAspect="1"/>
          </p:cNvSpPr>
          <p:nvPr>
            <p:ph type="pic" idx="1"/>
          </p:nvPr>
        </p:nvSpPr>
        <p:spPr>
          <a:xfrm>
            <a:off x="8122274" y="1122543"/>
            <a:ext cx="2790444" cy="3866327"/>
          </a:xfrm>
          <a:solidFill>
            <a:schemeClr val="bg1">
              <a:lumMod val="85000"/>
            </a:schemeClr>
          </a:solidFill>
          <a:ln w="9525" cap="sq">
            <a:noFill/>
            <a:miter lim="800000"/>
          </a:ln>
          <a:effectLst/>
        </p:spPr>
        <p:txBody>
          <a:bodyPr anchor="t"/>
          <a:lstStyle>
            <a:lvl1pPr marL="0" indent="0" algn="ctr">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fr-FR"/>
              <a:t>Cliquez sur l'icône pour ajouter une image</a:t>
            </a:r>
            <a:endParaRPr lang="en-US" dirty="0"/>
          </a:p>
        </p:txBody>
      </p:sp>
      <p:sp>
        <p:nvSpPr>
          <p:cNvPr id="4" name="Text Placeholder 3"/>
          <p:cNvSpPr>
            <a:spLocks noGrp="1"/>
          </p:cNvSpPr>
          <p:nvPr>
            <p:ph type="body" sz="half" idx="2"/>
          </p:nvPr>
        </p:nvSpPr>
        <p:spPr>
          <a:xfrm>
            <a:off x="1449951" y="3145992"/>
            <a:ext cx="5522965" cy="2003742"/>
          </a:xfrm>
        </p:spPr>
        <p:txBody>
          <a:bodyPr>
            <a:normAutofit/>
          </a:bodyPr>
          <a:lstStyle>
            <a:lvl1pPr marL="0" indent="0" algn="l">
              <a:buNone/>
              <a:defRPr sz="17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1447005" y="5469857"/>
            <a:ext cx="5525912" cy="320123"/>
          </a:xfrm>
        </p:spPr>
        <p:txBody>
          <a:bodyPr/>
          <a:lstStyle>
            <a:lvl1pPr algn="l">
              <a:defRPr/>
            </a:lvl1pPr>
          </a:lstStyle>
          <a:p>
            <a:pPr rtl="0"/>
            <a:fld id="{88189E88-87B7-4FE2-99B4-12D0782FBA76}" type="datetime1">
              <a:rPr lang="fr-FR" noProof="0" smtClean="0"/>
              <a:t>30/06/2025</a:t>
            </a:fld>
            <a:endParaRPr lang="fr-FR" noProof="0"/>
          </a:p>
        </p:txBody>
      </p:sp>
      <p:sp>
        <p:nvSpPr>
          <p:cNvPr id="6" name="Footer Placeholder 5"/>
          <p:cNvSpPr>
            <a:spLocks noGrp="1"/>
          </p:cNvSpPr>
          <p:nvPr>
            <p:ph type="ftr" sz="quarter" idx="11"/>
          </p:nvPr>
        </p:nvSpPr>
        <p:spPr>
          <a:xfrm>
            <a:off x="1447005" y="318641"/>
            <a:ext cx="5539561" cy="320931"/>
          </a:xfrm>
          <a:prstGeom prst="rect">
            <a:avLst/>
          </a:prstGeom>
        </p:spPr>
        <p:txBody>
          <a:bodyPr/>
          <a:lstStyle/>
          <a:p>
            <a:pPr rtl="0"/>
            <a:r>
              <a:rPr lang="fr-FR" noProof="0"/>
              <a:t>Ajouter un pied de page</a:t>
            </a:r>
          </a:p>
        </p:txBody>
      </p:sp>
      <p:sp>
        <p:nvSpPr>
          <p:cNvPr id="7" name="Slide Number Placeholder 6"/>
          <p:cNvSpPr>
            <a:spLocks noGrp="1"/>
          </p:cNvSpPr>
          <p:nvPr>
            <p:ph type="sldNum" sz="quarter" idx="12"/>
          </p:nvPr>
        </p:nvSpPr>
        <p:spPr/>
        <p:txBody>
          <a:bodyPr/>
          <a:lstStyle/>
          <a:p>
            <a:pPr rtl="0"/>
            <a:fld id="{7DC1BBB0-96F0-4077-A278-0F3FB5C104D3}" type="slidenum">
              <a:rPr lang="fr-FR" noProof="0" smtClean="0"/>
              <a:pPr rtl="0"/>
              <a:t>‹N°›</a:t>
            </a:fld>
            <a:endParaRPr lang="fr-FR" noProof="0"/>
          </a:p>
        </p:txBody>
      </p:sp>
      <p:cxnSp>
        <p:nvCxnSpPr>
          <p:cNvPr id="31" name="Straight Connector 30"/>
          <p:cNvCxnSpPr/>
          <p:nvPr/>
        </p:nvCxnSpPr>
        <p:spPr>
          <a:xfrm>
            <a:off x="1447005" y="3143605"/>
            <a:ext cx="552591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15387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i-Titre_Hypercompact">
    <p:spTree>
      <p:nvGrpSpPr>
        <p:cNvPr id="1" name=""/>
        <p:cNvGrpSpPr/>
        <p:nvPr/>
      </p:nvGrpSpPr>
      <p:grpSpPr>
        <a:xfrm>
          <a:off x="0" y="0"/>
          <a:ext cx="0" cy="0"/>
          <a:chOff x="0" y="0"/>
          <a:chExt cx="0" cy="0"/>
        </a:xfrm>
      </p:grpSpPr>
      <p:sp>
        <p:nvSpPr>
          <p:cNvPr id="2" name="Title 1"/>
          <p:cNvSpPr>
            <a:spLocks noGrp="1"/>
          </p:cNvSpPr>
          <p:nvPr>
            <p:ph type="title"/>
          </p:nvPr>
        </p:nvSpPr>
        <p:spPr>
          <a:xfrm>
            <a:off x="432000" y="90000"/>
            <a:ext cx="5662412" cy="540000"/>
          </a:xfrm>
        </p:spPr>
        <p:txBody>
          <a:bodyPr/>
          <a:lstStyle/>
          <a:p>
            <a:r>
              <a:rPr lang="fr-FR" dirty="0"/>
              <a:t>Modifiez le style du titre</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30/06/2025</a:t>
            </a:fld>
            <a:endParaRPr lang="fr-FR" noProof="0"/>
          </a:p>
        </p:txBody>
      </p:sp>
      <p:sp>
        <p:nvSpPr>
          <p:cNvPr id="6" name="Slide Number Placeholder 5"/>
          <p:cNvSpPr>
            <a:spLocks noGrp="1"/>
          </p:cNvSpPr>
          <p:nvPr>
            <p:ph type="sldNum" sz="quarter" idx="12"/>
          </p:nvPr>
        </p:nvSpPr>
        <p:spPr>
          <a:xfrm>
            <a:off x="10944000" y="6379079"/>
            <a:ext cx="810808" cy="406389"/>
          </a:xfrm>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432000" y="630000"/>
            <a:ext cx="5662412" cy="0"/>
          </a:xfrm>
          <a:prstGeom prst="line">
            <a:avLst/>
          </a:prstGeom>
          <a:ln w="31750">
            <a:solidFill>
              <a:srgbClr val="603B1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70438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pPr rtl="0"/>
            <a:fld id="{DDCDBCCC-879C-455E-80FF-E4289787D5D8}" type="datetime1">
              <a:rPr lang="fr-FR" noProof="0" smtClean="0"/>
              <a:t>30/06/2025</a:t>
            </a:fld>
            <a:endParaRPr lang="fr-FR" noProof="0"/>
          </a:p>
        </p:txBody>
      </p:sp>
      <p:sp>
        <p:nvSpPr>
          <p:cNvPr id="6" name="Slide Number Placeholder 5"/>
          <p:cNvSpPr>
            <a:spLocks noGrp="1"/>
          </p:cNvSpPr>
          <p:nvPr>
            <p:ph type="sldNum" sz="quarter" idx="12"/>
          </p:nvPr>
        </p:nvSpPr>
        <p:spPr/>
        <p:txBody>
          <a:bodyPr/>
          <a:lstStyle/>
          <a:p>
            <a:pPr rtl="0"/>
            <a:fld id="{7DC1BBB0-96F0-4077-A278-0F3FB5C104D3}" type="slidenum">
              <a:rPr lang="fr-FR" noProof="0" smtClean="0"/>
              <a:t>‹N°›</a:t>
            </a:fld>
            <a:endParaRPr lang="fr-FR" noProof="0"/>
          </a:p>
        </p:txBody>
      </p:sp>
      <p:cxnSp>
        <p:nvCxnSpPr>
          <p:cNvPr id="26" name="Straight Connector 25"/>
          <p:cNvCxnSpPr/>
          <p:nvPr/>
        </p:nvCxnSpPr>
        <p:spPr>
          <a:xfrm>
            <a:off x="1453517" y="1847088"/>
            <a:ext cx="960502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10499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6653" y="798974"/>
            <a:ext cx="1615321" cy="4659889"/>
          </a:xfrm>
        </p:spPr>
        <p:txBody>
          <a:bodyPr vert="eaVert"/>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a:xfrm>
            <a:off x="1444296" y="798974"/>
            <a:ext cx="7826791" cy="4659889"/>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pPr rtl="0"/>
            <a:fld id="{ECDDB32A-C55B-476B-9949-B2DF7943B190}" type="datetime1">
              <a:rPr lang="fr-FR" noProof="0" smtClean="0"/>
              <a:t>30/06/2025</a:t>
            </a:fld>
            <a:endParaRPr lang="fr-FR" noProof="0"/>
          </a:p>
        </p:txBody>
      </p:sp>
      <p:sp>
        <p:nvSpPr>
          <p:cNvPr id="6" name="Slide Number Placeholder 5"/>
          <p:cNvSpPr>
            <a:spLocks noGrp="1"/>
          </p:cNvSpPr>
          <p:nvPr>
            <p:ph type="sldNum" sz="quarter" idx="12"/>
          </p:nvPr>
        </p:nvSpPr>
        <p:spPr/>
        <p:txBody>
          <a:bodyPr/>
          <a:lstStyle/>
          <a:p>
            <a:pPr rtl="0"/>
            <a:fld id="{7DC1BBB0-96F0-4077-A278-0F3FB5C104D3}" type="slidenum">
              <a:rPr lang="fr-FR" noProof="0" smtClean="0"/>
              <a:t>‹N°›</a:t>
            </a:fld>
            <a:endParaRPr lang="fr-FR" noProof="0"/>
          </a:p>
        </p:txBody>
      </p:sp>
      <p:cxnSp>
        <p:nvCxnSpPr>
          <p:cNvPr id="15" name="Straight Connector 14"/>
          <p:cNvCxnSpPr/>
          <p:nvPr/>
        </p:nvCxnSpPr>
        <p:spPr>
          <a:xfrm>
            <a:off x="9436653" y="798974"/>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8206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8538" y="609600"/>
            <a:ext cx="8913077" cy="3117040"/>
          </a:xfrm>
        </p:spPr>
        <p:txBody>
          <a:bodyPr anchor="ctr">
            <a:normAutofit/>
          </a:bodyPr>
          <a:lstStyle>
            <a:lvl1pPr algn="l">
              <a:defRPr sz="4799" b="0" cap="none"/>
            </a:lvl1pPr>
          </a:lstStyle>
          <a:p>
            <a:r>
              <a:rPr lang="fr-FR"/>
              <a:t>Modifiez le style du titre</a:t>
            </a:r>
            <a:endParaRPr lang="en-US" dirty="0"/>
          </a:p>
        </p:txBody>
      </p:sp>
      <p:sp>
        <p:nvSpPr>
          <p:cNvPr id="3" name="Text Placeholder 2"/>
          <p:cNvSpPr>
            <a:spLocks noGrp="1"/>
          </p:cNvSpPr>
          <p:nvPr>
            <p:ph type="body" idx="1"/>
          </p:nvPr>
        </p:nvSpPr>
        <p:spPr>
          <a:xfrm>
            <a:off x="2588538" y="4354046"/>
            <a:ext cx="8913077" cy="1555864"/>
          </a:xfrm>
        </p:spPr>
        <p:txBody>
          <a:bodyPr anchor="ctr">
            <a:normAutofit/>
          </a:bodyPr>
          <a:lstStyle>
            <a:lvl1pPr marL="0" indent="0" algn="l">
              <a:buNone/>
              <a:defRPr sz="1799">
                <a:solidFill>
                  <a:schemeClr val="tx1">
                    <a:lumMod val="65000"/>
                    <a:lumOff val="35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1AEFF869-E145-4F14-AC9F-075644D490C3}" type="datetimeFigureOut">
              <a:rPr lang="fr-FR" smtClean="0"/>
              <a:t>30/06/2025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531674" y="3244140"/>
            <a:ext cx="779564" cy="365125"/>
          </a:xfrm>
        </p:spPr>
        <p:txBody>
          <a:bodyPr/>
          <a:lstStyle/>
          <a:p>
            <a:fld id="{2B37E0CB-3C35-4D88-8ABB-629F4251A257}" type="slidenum">
              <a:rPr lang="fr-FR" smtClean="0"/>
              <a:t>‹N°›</a:t>
            </a:fld>
            <a:endParaRPr lang="fr-FR"/>
          </a:p>
        </p:txBody>
      </p:sp>
    </p:spTree>
    <p:extLst>
      <p:ext uri="{BB962C8B-B14F-4D97-AF65-F5344CB8AC3E}">
        <p14:creationId xmlns:p14="http://schemas.microsoft.com/office/powerpoint/2010/main" val="19242361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8986D2-BEF2-D24E-0E89-6418291D509B}"/>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791CFD7A-10E4-ED70-B616-22BA9FB9191F}"/>
              </a:ext>
            </a:extLst>
          </p:cNvPr>
          <p:cNvSpPr>
            <a:spLocks noGrp="1"/>
          </p:cNvSpPr>
          <p:nvPr>
            <p:ph type="dt" sz="half" idx="10"/>
          </p:nvPr>
        </p:nvSpPr>
        <p:spPr/>
        <p:txBody>
          <a:bodyPr/>
          <a:lstStyle/>
          <a:p>
            <a:pPr rtl="0"/>
            <a:fld id="{08431968-8F37-4418-BAF3-E7378CA550C9}" type="datetime1">
              <a:rPr lang="fr-FR" noProof="0" smtClean="0"/>
              <a:t>30/06/2025</a:t>
            </a:fld>
            <a:endParaRPr lang="fr-FR" noProof="0" dirty="0"/>
          </a:p>
        </p:txBody>
      </p:sp>
      <p:sp>
        <p:nvSpPr>
          <p:cNvPr id="4" name="Espace réservé du numéro de diapositive 3">
            <a:extLst>
              <a:ext uri="{FF2B5EF4-FFF2-40B4-BE49-F238E27FC236}">
                <a16:creationId xmlns:a16="http://schemas.microsoft.com/office/drawing/2014/main" id="{7E61159F-F80B-2080-1865-64B692AB5007}"/>
              </a:ext>
            </a:extLst>
          </p:cNvPr>
          <p:cNvSpPr>
            <a:spLocks noGrp="1"/>
          </p:cNvSpPr>
          <p:nvPr>
            <p:ph type="sldNum" sz="quarter" idx="11"/>
          </p:nvPr>
        </p:nvSpPr>
        <p:spPr/>
        <p:txBody>
          <a:bodyPr/>
          <a:lstStyle/>
          <a:p>
            <a:endParaRPr lang="fr-FR" dirty="0"/>
          </a:p>
        </p:txBody>
      </p:sp>
    </p:spTree>
    <p:extLst>
      <p:ext uri="{BB962C8B-B14F-4D97-AF65-F5344CB8AC3E}">
        <p14:creationId xmlns:p14="http://schemas.microsoft.com/office/powerpoint/2010/main" val="3011876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re_contenu_Compact">
    <p:spTree>
      <p:nvGrpSpPr>
        <p:cNvPr id="1" name=""/>
        <p:cNvGrpSpPr/>
        <p:nvPr/>
      </p:nvGrpSpPr>
      <p:grpSpPr>
        <a:xfrm>
          <a:off x="0" y="0"/>
          <a:ext cx="0" cy="0"/>
          <a:chOff x="0" y="0"/>
          <a:chExt cx="0" cy="0"/>
        </a:xfrm>
      </p:grpSpPr>
      <p:sp>
        <p:nvSpPr>
          <p:cNvPr id="2" name="Title 1"/>
          <p:cNvSpPr>
            <a:spLocks noGrp="1"/>
          </p:cNvSpPr>
          <p:nvPr>
            <p:ph type="title"/>
          </p:nvPr>
        </p:nvSpPr>
        <p:spPr>
          <a:xfrm>
            <a:off x="432000" y="288000"/>
            <a:ext cx="11340000" cy="720000"/>
          </a:xfrm>
        </p:spPr>
        <p:txBody>
          <a:bodyPr/>
          <a:lstStyle/>
          <a:p>
            <a:r>
              <a:rPr lang="fr-FR" dirty="0"/>
              <a:t>Modifiez le style du titre</a:t>
            </a:r>
            <a:endParaRPr lang="en-US" dirty="0"/>
          </a:p>
        </p:txBody>
      </p:sp>
      <p:sp>
        <p:nvSpPr>
          <p:cNvPr id="3" name="Content Placeholder 2"/>
          <p:cNvSpPr>
            <a:spLocks noGrp="1"/>
          </p:cNvSpPr>
          <p:nvPr>
            <p:ph idx="1"/>
          </p:nvPr>
        </p:nvSpPr>
        <p:spPr>
          <a:xfrm>
            <a:off x="432000" y="1368000"/>
            <a:ext cx="11340000" cy="4716000"/>
          </a:xfrm>
        </p:spPr>
        <p:txBody>
          <a:bodyPr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30/06/2025</a:t>
            </a:fld>
            <a:endParaRPr lang="fr-FR" noProof="0"/>
          </a:p>
        </p:txBody>
      </p:sp>
      <p:sp>
        <p:nvSpPr>
          <p:cNvPr id="6" name="Slide Number Placeholder 5"/>
          <p:cNvSpPr>
            <a:spLocks noGrp="1"/>
          </p:cNvSpPr>
          <p:nvPr>
            <p:ph type="sldNum" sz="quarter" idx="12"/>
          </p:nvPr>
        </p:nvSpPr>
        <p:spPr>
          <a:xfrm>
            <a:off x="10944000" y="6379079"/>
            <a:ext cx="810808" cy="406389"/>
          </a:xfrm>
        </p:spPr>
        <p:txBody>
          <a:bodyPr/>
          <a:lstStyle/>
          <a:p>
            <a:pPr rtl="0"/>
            <a:fld id="{7DC1BBB0-96F0-4077-A278-0F3FB5C104D3}" type="slidenum">
              <a:rPr lang="fr-FR" noProof="0" smtClean="0"/>
              <a:t>‹N°›</a:t>
            </a:fld>
            <a:endParaRPr lang="fr-FR" noProof="0" dirty="0"/>
          </a:p>
        </p:txBody>
      </p:sp>
      <p:cxnSp>
        <p:nvCxnSpPr>
          <p:cNvPr id="33" name="Straight Connector 32"/>
          <p:cNvCxnSpPr>
            <a:cxnSpLocks/>
          </p:cNvCxnSpPr>
          <p:nvPr/>
        </p:nvCxnSpPr>
        <p:spPr>
          <a:xfrm>
            <a:off x="432000" y="1188000"/>
            <a:ext cx="11340000" cy="0"/>
          </a:xfrm>
          <a:prstGeom prst="line">
            <a:avLst/>
          </a:prstGeom>
          <a:ln w="31750">
            <a:solidFill>
              <a:srgbClr val="603B1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5021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_contenu_HyperCompact">
    <p:spTree>
      <p:nvGrpSpPr>
        <p:cNvPr id="1" name=""/>
        <p:cNvGrpSpPr/>
        <p:nvPr/>
      </p:nvGrpSpPr>
      <p:grpSpPr>
        <a:xfrm>
          <a:off x="0" y="0"/>
          <a:ext cx="0" cy="0"/>
          <a:chOff x="0" y="0"/>
          <a:chExt cx="0" cy="0"/>
        </a:xfrm>
      </p:grpSpPr>
      <p:sp>
        <p:nvSpPr>
          <p:cNvPr id="2" name="Title 1"/>
          <p:cNvSpPr>
            <a:spLocks noGrp="1"/>
          </p:cNvSpPr>
          <p:nvPr>
            <p:ph type="title"/>
          </p:nvPr>
        </p:nvSpPr>
        <p:spPr>
          <a:xfrm>
            <a:off x="432000" y="180000"/>
            <a:ext cx="11340000" cy="540000"/>
          </a:xfrm>
        </p:spPr>
        <p:txBody>
          <a:bodyPr/>
          <a:lstStyle/>
          <a:p>
            <a:r>
              <a:rPr lang="fr-FR" dirty="0"/>
              <a:t>Modifiez le style du titre</a:t>
            </a:r>
            <a:endParaRPr lang="en-US" dirty="0"/>
          </a:p>
        </p:txBody>
      </p:sp>
      <p:sp>
        <p:nvSpPr>
          <p:cNvPr id="3" name="Content Placeholder 2"/>
          <p:cNvSpPr>
            <a:spLocks noGrp="1"/>
          </p:cNvSpPr>
          <p:nvPr>
            <p:ph idx="1"/>
          </p:nvPr>
        </p:nvSpPr>
        <p:spPr>
          <a:xfrm>
            <a:off x="432000" y="1008000"/>
            <a:ext cx="11340000" cy="5076000"/>
          </a:xfrm>
        </p:spPr>
        <p:txBody>
          <a:bodyPr anchor="t"/>
          <a:lstStyle>
            <a:lvl1pPr>
              <a:buClr>
                <a:schemeClr val="accent1">
                  <a:lumMod val="75000"/>
                </a:schemeClr>
              </a:buClr>
              <a:defRPr/>
            </a:lvl1pPr>
            <a:lvl2pPr>
              <a:buClr>
                <a:schemeClr val="accent1">
                  <a:lumMod val="75000"/>
                </a:schemeClr>
              </a:buClr>
              <a:defRPr/>
            </a:lvl2pPr>
            <a:lvl3pPr>
              <a:buClr>
                <a:schemeClr val="accent1">
                  <a:lumMod val="75000"/>
                </a:schemeClr>
              </a:buClr>
              <a:defRPr/>
            </a:lvl3pPr>
            <a:lvl4pPr>
              <a:buClr>
                <a:schemeClr val="accent1">
                  <a:lumMod val="75000"/>
                </a:schemeClr>
              </a:buClr>
              <a:defRPr/>
            </a:lvl4pPr>
            <a:lvl5pPr>
              <a:buClr>
                <a:schemeClr val="accent1">
                  <a:lumMod val="75000"/>
                </a:schemeClr>
              </a:buClr>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30/06/2025</a:t>
            </a:fld>
            <a:endParaRPr lang="fr-FR" noProof="0"/>
          </a:p>
        </p:txBody>
      </p:sp>
      <p:sp>
        <p:nvSpPr>
          <p:cNvPr id="6" name="Slide Number Placeholder 5"/>
          <p:cNvSpPr>
            <a:spLocks noGrp="1"/>
          </p:cNvSpPr>
          <p:nvPr>
            <p:ph type="sldNum" sz="quarter" idx="12"/>
          </p:nvPr>
        </p:nvSpPr>
        <p:spPr>
          <a:xfrm>
            <a:off x="10944000" y="6379079"/>
            <a:ext cx="810808" cy="406389"/>
          </a:xfrm>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414808" y="802950"/>
            <a:ext cx="11340000" cy="0"/>
          </a:xfrm>
          <a:prstGeom prst="line">
            <a:avLst/>
          </a:prstGeom>
          <a:ln w="31750">
            <a:solidFill>
              <a:srgbClr val="603B1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2981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_Comparaison_Compact">
    <p:spTree>
      <p:nvGrpSpPr>
        <p:cNvPr id="1" name=""/>
        <p:cNvGrpSpPr/>
        <p:nvPr/>
      </p:nvGrpSpPr>
      <p:grpSpPr>
        <a:xfrm>
          <a:off x="0" y="0"/>
          <a:ext cx="0" cy="0"/>
          <a:chOff x="0" y="0"/>
          <a:chExt cx="0" cy="0"/>
        </a:xfrm>
      </p:grpSpPr>
      <p:sp>
        <p:nvSpPr>
          <p:cNvPr id="2" name="Title 1"/>
          <p:cNvSpPr>
            <a:spLocks noGrp="1"/>
          </p:cNvSpPr>
          <p:nvPr>
            <p:ph type="title"/>
          </p:nvPr>
        </p:nvSpPr>
        <p:spPr>
          <a:xfrm>
            <a:off x="432000" y="288000"/>
            <a:ext cx="11340000" cy="720000"/>
          </a:xfrm>
        </p:spPr>
        <p:txBody>
          <a:bodyPr/>
          <a:lstStyle/>
          <a:p>
            <a:r>
              <a:rPr lang="fr-FR" dirty="0"/>
              <a:t>Modifiez le style du titre</a:t>
            </a:r>
            <a:endParaRPr lang="en-US" dirty="0"/>
          </a:p>
        </p:txBody>
      </p:sp>
      <p:sp>
        <p:nvSpPr>
          <p:cNvPr id="3" name="Content Placeholder 2"/>
          <p:cNvSpPr>
            <a:spLocks noGrp="1"/>
          </p:cNvSpPr>
          <p:nvPr>
            <p:ph idx="1"/>
          </p:nvPr>
        </p:nvSpPr>
        <p:spPr>
          <a:xfrm>
            <a:off x="432000" y="1368000"/>
            <a:ext cx="5580000" cy="4716000"/>
          </a:xfrm>
        </p:spPr>
        <p:txBody>
          <a:bodyPr anchor="t"/>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30/06/2025</a:t>
            </a:fld>
            <a:endParaRPr lang="fr-FR" noProof="0"/>
          </a:p>
        </p:txBody>
      </p:sp>
      <p:sp>
        <p:nvSpPr>
          <p:cNvPr id="6" name="Slide Number Placeholder 5"/>
          <p:cNvSpPr>
            <a:spLocks noGrp="1"/>
          </p:cNvSpPr>
          <p:nvPr>
            <p:ph type="sldNum" sz="quarter" idx="12"/>
          </p:nvPr>
        </p:nvSpPr>
        <p:spPr>
          <a:xfrm>
            <a:off x="10944000" y="6379079"/>
            <a:ext cx="810808" cy="406389"/>
          </a:xfrm>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432000" y="1188000"/>
            <a:ext cx="11340000" cy="0"/>
          </a:xfrm>
          <a:prstGeom prst="line">
            <a:avLst/>
          </a:prstGeom>
          <a:ln w="31750">
            <a:solidFill>
              <a:srgbClr val="603B14"/>
            </a:solidFill>
          </a:ln>
        </p:spPr>
        <p:style>
          <a:lnRef idx="3">
            <a:schemeClr val="accent1"/>
          </a:lnRef>
          <a:fillRef idx="0">
            <a:schemeClr val="accent1"/>
          </a:fillRef>
          <a:effectRef idx="2">
            <a:schemeClr val="accent1"/>
          </a:effectRef>
          <a:fontRef idx="minor">
            <a:schemeClr val="tx1"/>
          </a:fontRef>
        </p:style>
      </p:cxnSp>
      <p:sp>
        <p:nvSpPr>
          <p:cNvPr id="5" name="Content Placeholder 2">
            <a:extLst>
              <a:ext uri="{FF2B5EF4-FFF2-40B4-BE49-F238E27FC236}">
                <a16:creationId xmlns:a16="http://schemas.microsoft.com/office/drawing/2014/main" id="{E009F31D-9FAA-89B6-1D64-62CB40398F94}"/>
              </a:ext>
            </a:extLst>
          </p:cNvPr>
          <p:cNvSpPr>
            <a:spLocks noGrp="1"/>
          </p:cNvSpPr>
          <p:nvPr>
            <p:ph idx="13"/>
          </p:nvPr>
        </p:nvSpPr>
        <p:spPr>
          <a:xfrm>
            <a:off x="6193479" y="1368000"/>
            <a:ext cx="5580000" cy="4716000"/>
          </a:xfrm>
        </p:spPr>
        <p:txBody>
          <a:bodyPr anchor="t"/>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Tree>
    <p:extLst>
      <p:ext uri="{BB962C8B-B14F-4D97-AF65-F5344CB8AC3E}">
        <p14:creationId xmlns:p14="http://schemas.microsoft.com/office/powerpoint/2010/main" val="3204724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_Comparaison_HyperCompact">
    <p:spTree>
      <p:nvGrpSpPr>
        <p:cNvPr id="1" name=""/>
        <p:cNvGrpSpPr/>
        <p:nvPr/>
      </p:nvGrpSpPr>
      <p:grpSpPr>
        <a:xfrm>
          <a:off x="0" y="0"/>
          <a:ext cx="0" cy="0"/>
          <a:chOff x="0" y="0"/>
          <a:chExt cx="0" cy="0"/>
        </a:xfrm>
      </p:grpSpPr>
      <p:sp>
        <p:nvSpPr>
          <p:cNvPr id="2" name="Title 1"/>
          <p:cNvSpPr>
            <a:spLocks noGrp="1"/>
          </p:cNvSpPr>
          <p:nvPr>
            <p:ph type="title"/>
          </p:nvPr>
        </p:nvSpPr>
        <p:spPr>
          <a:xfrm>
            <a:off x="432000" y="180000"/>
            <a:ext cx="11340000" cy="540000"/>
          </a:xfrm>
        </p:spPr>
        <p:txBody>
          <a:bodyPr/>
          <a:lstStyle/>
          <a:p>
            <a:r>
              <a:rPr lang="fr-FR" dirty="0"/>
              <a:t>Modifiez le style du titre</a:t>
            </a:r>
            <a:endParaRPr lang="en-US" dirty="0"/>
          </a:p>
        </p:txBody>
      </p:sp>
      <p:sp>
        <p:nvSpPr>
          <p:cNvPr id="3" name="Content Placeholder 2"/>
          <p:cNvSpPr>
            <a:spLocks noGrp="1"/>
          </p:cNvSpPr>
          <p:nvPr>
            <p:ph idx="1"/>
          </p:nvPr>
        </p:nvSpPr>
        <p:spPr>
          <a:xfrm>
            <a:off x="432000" y="1008000"/>
            <a:ext cx="5580000" cy="5076000"/>
          </a:xfrm>
        </p:spPr>
        <p:txBody>
          <a:bodyPr anchor="t"/>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30/06/2025</a:t>
            </a:fld>
            <a:endParaRPr lang="fr-FR" noProof="0"/>
          </a:p>
        </p:txBody>
      </p:sp>
      <p:sp>
        <p:nvSpPr>
          <p:cNvPr id="6" name="Slide Number Placeholder 5"/>
          <p:cNvSpPr>
            <a:spLocks noGrp="1"/>
          </p:cNvSpPr>
          <p:nvPr>
            <p:ph type="sldNum" sz="quarter" idx="12"/>
          </p:nvPr>
        </p:nvSpPr>
        <p:spPr>
          <a:xfrm>
            <a:off x="10944000" y="6379079"/>
            <a:ext cx="810808" cy="406389"/>
          </a:xfrm>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432000" y="864000"/>
            <a:ext cx="11340000" cy="0"/>
          </a:xfrm>
          <a:prstGeom prst="line">
            <a:avLst/>
          </a:prstGeom>
          <a:ln w="31750">
            <a:solidFill>
              <a:srgbClr val="603B14"/>
            </a:solidFill>
          </a:ln>
        </p:spPr>
        <p:style>
          <a:lnRef idx="3">
            <a:schemeClr val="accent1"/>
          </a:lnRef>
          <a:fillRef idx="0">
            <a:schemeClr val="accent1"/>
          </a:fillRef>
          <a:effectRef idx="2">
            <a:schemeClr val="accent1"/>
          </a:effectRef>
          <a:fontRef idx="minor">
            <a:schemeClr val="tx1"/>
          </a:fontRef>
        </p:style>
      </p:cxnSp>
      <p:sp>
        <p:nvSpPr>
          <p:cNvPr id="5" name="Content Placeholder 2">
            <a:extLst>
              <a:ext uri="{FF2B5EF4-FFF2-40B4-BE49-F238E27FC236}">
                <a16:creationId xmlns:a16="http://schemas.microsoft.com/office/drawing/2014/main" id="{E009F31D-9FAA-89B6-1D64-62CB40398F94}"/>
              </a:ext>
            </a:extLst>
          </p:cNvPr>
          <p:cNvSpPr>
            <a:spLocks noGrp="1"/>
          </p:cNvSpPr>
          <p:nvPr>
            <p:ph idx="13"/>
          </p:nvPr>
        </p:nvSpPr>
        <p:spPr>
          <a:xfrm>
            <a:off x="6193479" y="1008000"/>
            <a:ext cx="5580000" cy="5076000"/>
          </a:xfrm>
        </p:spPr>
        <p:txBody>
          <a:bodyPr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1161802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_Comparaison_Sous_titre_Compact">
    <p:spTree>
      <p:nvGrpSpPr>
        <p:cNvPr id="1" name=""/>
        <p:cNvGrpSpPr/>
        <p:nvPr/>
      </p:nvGrpSpPr>
      <p:grpSpPr>
        <a:xfrm>
          <a:off x="0" y="0"/>
          <a:ext cx="0" cy="0"/>
          <a:chOff x="0" y="0"/>
          <a:chExt cx="0" cy="0"/>
        </a:xfrm>
      </p:grpSpPr>
      <p:sp>
        <p:nvSpPr>
          <p:cNvPr id="2" name="Title 1"/>
          <p:cNvSpPr>
            <a:spLocks noGrp="1"/>
          </p:cNvSpPr>
          <p:nvPr>
            <p:ph type="title"/>
          </p:nvPr>
        </p:nvSpPr>
        <p:spPr>
          <a:xfrm>
            <a:off x="432000" y="288000"/>
            <a:ext cx="11340000" cy="720000"/>
          </a:xfrm>
        </p:spPr>
        <p:txBody>
          <a:bodyPr/>
          <a:lstStyle/>
          <a:p>
            <a:r>
              <a:rPr lang="fr-FR" dirty="0"/>
              <a:t>Modifiez le style du titre</a:t>
            </a:r>
            <a:endParaRPr lang="en-US" dirty="0"/>
          </a:p>
        </p:txBody>
      </p:sp>
      <p:sp>
        <p:nvSpPr>
          <p:cNvPr id="3" name="Content Placeholder 2"/>
          <p:cNvSpPr>
            <a:spLocks noGrp="1"/>
          </p:cNvSpPr>
          <p:nvPr>
            <p:ph idx="1"/>
          </p:nvPr>
        </p:nvSpPr>
        <p:spPr>
          <a:xfrm>
            <a:off x="432000" y="2268000"/>
            <a:ext cx="5580000" cy="3816000"/>
          </a:xfrm>
        </p:spPr>
        <p:txBody>
          <a:bodyPr anchor="t"/>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30/06/2025</a:t>
            </a:fld>
            <a:endParaRPr lang="fr-FR" noProof="0"/>
          </a:p>
        </p:txBody>
      </p:sp>
      <p:sp>
        <p:nvSpPr>
          <p:cNvPr id="6" name="Slide Number Placeholder 5"/>
          <p:cNvSpPr>
            <a:spLocks noGrp="1"/>
          </p:cNvSpPr>
          <p:nvPr>
            <p:ph type="sldNum" sz="quarter" idx="12"/>
          </p:nvPr>
        </p:nvSpPr>
        <p:spPr>
          <a:xfrm>
            <a:off x="10944000" y="6379079"/>
            <a:ext cx="810808" cy="406389"/>
          </a:xfrm>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432000" y="1188000"/>
            <a:ext cx="11340000" cy="0"/>
          </a:xfrm>
          <a:prstGeom prst="line">
            <a:avLst/>
          </a:prstGeom>
          <a:ln w="31750">
            <a:solidFill>
              <a:srgbClr val="603B14"/>
            </a:solidFill>
          </a:ln>
        </p:spPr>
        <p:style>
          <a:lnRef idx="3">
            <a:schemeClr val="accent1"/>
          </a:lnRef>
          <a:fillRef idx="0">
            <a:schemeClr val="accent1"/>
          </a:fillRef>
          <a:effectRef idx="2">
            <a:schemeClr val="accent1"/>
          </a:effectRef>
          <a:fontRef idx="minor">
            <a:schemeClr val="tx1"/>
          </a:fontRef>
        </p:style>
      </p:cxnSp>
      <p:sp>
        <p:nvSpPr>
          <p:cNvPr id="5" name="Content Placeholder 2">
            <a:extLst>
              <a:ext uri="{FF2B5EF4-FFF2-40B4-BE49-F238E27FC236}">
                <a16:creationId xmlns:a16="http://schemas.microsoft.com/office/drawing/2014/main" id="{E009F31D-9FAA-89B6-1D64-62CB40398F94}"/>
              </a:ext>
            </a:extLst>
          </p:cNvPr>
          <p:cNvSpPr>
            <a:spLocks noGrp="1"/>
          </p:cNvSpPr>
          <p:nvPr>
            <p:ph idx="13"/>
          </p:nvPr>
        </p:nvSpPr>
        <p:spPr>
          <a:xfrm>
            <a:off x="6193479" y="2268000"/>
            <a:ext cx="5580000" cy="3816000"/>
          </a:xfrm>
        </p:spPr>
        <p:txBody>
          <a:bodyPr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Text Placeholder 2">
            <a:extLst>
              <a:ext uri="{FF2B5EF4-FFF2-40B4-BE49-F238E27FC236}">
                <a16:creationId xmlns:a16="http://schemas.microsoft.com/office/drawing/2014/main" id="{C338D86E-95D4-4CA6-241B-F4C5E0AAAAA9}"/>
              </a:ext>
            </a:extLst>
          </p:cNvPr>
          <p:cNvSpPr>
            <a:spLocks noGrp="1"/>
          </p:cNvSpPr>
          <p:nvPr>
            <p:ph type="body" idx="14"/>
          </p:nvPr>
        </p:nvSpPr>
        <p:spPr>
          <a:xfrm>
            <a:off x="432000" y="1368000"/>
            <a:ext cx="5580000" cy="720000"/>
          </a:xfrm>
        </p:spPr>
        <p:txBody>
          <a:bodyPr anchor="b">
            <a:normAutofit/>
          </a:bodyPr>
          <a:lstStyle>
            <a:lvl1pPr marL="0" indent="0">
              <a:lnSpc>
                <a:spcPct val="100000"/>
              </a:lnSpc>
              <a:buNone/>
              <a:defRPr sz="2199" b="0" cap="all" baseline="0">
                <a:solidFill>
                  <a:schemeClr val="accent6">
                    <a:lumMod val="5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fr-FR" dirty="0"/>
              <a:t>Cliquez pour modifier les styles du texte du masque</a:t>
            </a:r>
          </a:p>
        </p:txBody>
      </p:sp>
      <p:sp>
        <p:nvSpPr>
          <p:cNvPr id="8" name="Text Placeholder 2">
            <a:extLst>
              <a:ext uri="{FF2B5EF4-FFF2-40B4-BE49-F238E27FC236}">
                <a16:creationId xmlns:a16="http://schemas.microsoft.com/office/drawing/2014/main" id="{1947FD88-0FD2-0376-0097-9ABD9DCC3F40}"/>
              </a:ext>
            </a:extLst>
          </p:cNvPr>
          <p:cNvSpPr>
            <a:spLocks noGrp="1"/>
          </p:cNvSpPr>
          <p:nvPr>
            <p:ph type="body" idx="15"/>
          </p:nvPr>
        </p:nvSpPr>
        <p:spPr>
          <a:xfrm>
            <a:off x="6192000" y="1368000"/>
            <a:ext cx="5580000" cy="720000"/>
          </a:xfrm>
        </p:spPr>
        <p:txBody>
          <a:bodyPr anchor="b">
            <a:normAutofit/>
          </a:bodyPr>
          <a:lstStyle>
            <a:lvl1pPr marL="0" indent="0">
              <a:lnSpc>
                <a:spcPct val="100000"/>
              </a:lnSpc>
              <a:buNone/>
              <a:defRPr sz="2199" b="0" cap="all" baseline="0">
                <a:solidFill>
                  <a:schemeClr val="accent6">
                    <a:lumMod val="5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fr-FR" dirty="0"/>
              <a:t>Cliquez pour modifier les styles du texte du masque</a:t>
            </a:r>
          </a:p>
        </p:txBody>
      </p:sp>
    </p:spTree>
    <p:extLst>
      <p:ext uri="{BB962C8B-B14F-4D97-AF65-F5344CB8AC3E}">
        <p14:creationId xmlns:p14="http://schemas.microsoft.com/office/powerpoint/2010/main" val="69184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re_Comparaison_Compact">
    <p:spTree>
      <p:nvGrpSpPr>
        <p:cNvPr id="1" name=""/>
        <p:cNvGrpSpPr/>
        <p:nvPr/>
      </p:nvGrpSpPr>
      <p:grpSpPr>
        <a:xfrm>
          <a:off x="0" y="0"/>
          <a:ext cx="0" cy="0"/>
          <a:chOff x="0" y="0"/>
          <a:chExt cx="0" cy="0"/>
        </a:xfrm>
      </p:grpSpPr>
      <p:sp>
        <p:nvSpPr>
          <p:cNvPr id="2" name="Title 1"/>
          <p:cNvSpPr>
            <a:spLocks noGrp="1"/>
          </p:cNvSpPr>
          <p:nvPr>
            <p:ph type="title"/>
          </p:nvPr>
        </p:nvSpPr>
        <p:spPr>
          <a:xfrm>
            <a:off x="432000" y="180000"/>
            <a:ext cx="11340000" cy="540000"/>
          </a:xfrm>
        </p:spPr>
        <p:txBody>
          <a:bodyPr/>
          <a:lstStyle/>
          <a:p>
            <a:r>
              <a:rPr lang="fr-FR" dirty="0"/>
              <a:t>Modifiez le style du titre</a:t>
            </a:r>
            <a:endParaRPr lang="en-US" dirty="0"/>
          </a:p>
        </p:txBody>
      </p:sp>
      <p:sp>
        <p:nvSpPr>
          <p:cNvPr id="3" name="Content Placeholder 2"/>
          <p:cNvSpPr>
            <a:spLocks noGrp="1"/>
          </p:cNvSpPr>
          <p:nvPr>
            <p:ph idx="1"/>
          </p:nvPr>
        </p:nvSpPr>
        <p:spPr>
          <a:xfrm>
            <a:off x="432000" y="1008000"/>
            <a:ext cx="11340000" cy="2268000"/>
          </a:xfrm>
        </p:spPr>
        <p:txBody>
          <a:bodyPr anchor="t"/>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30/06/2025</a:t>
            </a:fld>
            <a:endParaRPr lang="fr-FR" noProof="0"/>
          </a:p>
        </p:txBody>
      </p:sp>
      <p:sp>
        <p:nvSpPr>
          <p:cNvPr id="6" name="Slide Number Placeholder 5"/>
          <p:cNvSpPr>
            <a:spLocks noGrp="1"/>
          </p:cNvSpPr>
          <p:nvPr>
            <p:ph type="sldNum" sz="quarter" idx="12"/>
          </p:nvPr>
        </p:nvSpPr>
        <p:spPr>
          <a:xfrm>
            <a:off x="10944000" y="6379079"/>
            <a:ext cx="810808" cy="406389"/>
          </a:xfrm>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432000" y="864000"/>
            <a:ext cx="11340000" cy="0"/>
          </a:xfrm>
          <a:prstGeom prst="line">
            <a:avLst/>
          </a:prstGeom>
          <a:ln w="31750">
            <a:solidFill>
              <a:srgbClr val="603B14"/>
            </a:solidFill>
          </a:ln>
        </p:spPr>
        <p:style>
          <a:lnRef idx="3">
            <a:schemeClr val="accent1"/>
          </a:lnRef>
          <a:fillRef idx="0">
            <a:schemeClr val="accent1"/>
          </a:fillRef>
          <a:effectRef idx="2">
            <a:schemeClr val="accent1"/>
          </a:effectRef>
          <a:fontRef idx="minor">
            <a:schemeClr val="tx1"/>
          </a:fontRef>
        </p:style>
      </p:cxnSp>
      <p:sp>
        <p:nvSpPr>
          <p:cNvPr id="5" name="Content Placeholder 2">
            <a:extLst>
              <a:ext uri="{FF2B5EF4-FFF2-40B4-BE49-F238E27FC236}">
                <a16:creationId xmlns:a16="http://schemas.microsoft.com/office/drawing/2014/main" id="{E009F31D-9FAA-89B6-1D64-62CB40398F94}"/>
              </a:ext>
            </a:extLst>
          </p:cNvPr>
          <p:cNvSpPr>
            <a:spLocks noGrp="1"/>
          </p:cNvSpPr>
          <p:nvPr>
            <p:ph idx="13"/>
          </p:nvPr>
        </p:nvSpPr>
        <p:spPr>
          <a:xfrm>
            <a:off x="432000" y="3816000"/>
            <a:ext cx="11340000" cy="2232000"/>
          </a:xfrm>
        </p:spPr>
        <p:txBody>
          <a:bodyPr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8" name="Flèche : bas 7">
            <a:extLst>
              <a:ext uri="{FF2B5EF4-FFF2-40B4-BE49-F238E27FC236}">
                <a16:creationId xmlns:a16="http://schemas.microsoft.com/office/drawing/2014/main" id="{01C2BD24-D3F4-AD69-1D79-AE429431A269}"/>
              </a:ext>
            </a:extLst>
          </p:cNvPr>
          <p:cNvSpPr/>
          <p:nvPr userDrawn="1"/>
        </p:nvSpPr>
        <p:spPr>
          <a:xfrm>
            <a:off x="5741960" y="3276000"/>
            <a:ext cx="720080" cy="5400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68861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3.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jpe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5">
            <a:alphaModFix amt="12000"/>
            <a:lum/>
          </a:blip>
          <a:srcRect/>
          <a:tile tx="0" ty="0" sx="100000" sy="100000" flip="none" algn="tl"/>
        </a:blipFill>
        <a:effectLst/>
      </p:bgPr>
    </p:bg>
    <p:spTree>
      <p:nvGrpSpPr>
        <p:cNvPr id="1" name=""/>
        <p:cNvGrpSpPr/>
        <p:nvPr/>
      </p:nvGrpSpPr>
      <p:grpSpPr>
        <a:xfrm>
          <a:off x="0" y="0"/>
          <a:ext cx="0" cy="0"/>
          <a:chOff x="0" y="0"/>
          <a:chExt cx="0" cy="0"/>
        </a:xfrm>
      </p:grpSpPr>
      <p:pic>
        <p:nvPicPr>
          <p:cNvPr id="12" name="Image 11" descr="Poulet contour">
            <a:extLst>
              <a:ext uri="{FF2B5EF4-FFF2-40B4-BE49-F238E27FC236}">
                <a16:creationId xmlns:a16="http://schemas.microsoft.com/office/drawing/2014/main" id="{C47715C6-F162-9764-86A5-87D268341414}"/>
              </a:ext>
            </a:extLst>
          </p:cNvPr>
          <p:cNvPicPr>
            <a:picLocks noChangeAspect="1"/>
          </p:cNvPicPr>
          <p:nvPr userDrawn="1"/>
        </p:nvPicPr>
        <p:blipFill>
          <a:blip r:embed="rId36">
            <a:extLst>
              <a:ext uri="{96DAC541-7B7A-43D3-8B79-37D633B846F1}">
                <asvg:svgBlip xmlns:asvg="http://schemas.microsoft.com/office/drawing/2016/SVG/main" r:embed="rId37"/>
              </a:ext>
            </a:extLst>
          </a:blip>
          <a:srcRect l="6958" r="6958"/>
          <a:stretch/>
        </p:blipFill>
        <p:spPr>
          <a:xfrm>
            <a:off x="6742484" y="720000"/>
            <a:ext cx="5148000" cy="5980176"/>
          </a:xfrm>
          <a:prstGeom prst="rect">
            <a:avLst/>
          </a:prstGeom>
        </p:spPr>
      </p:pic>
      <p:sp>
        <p:nvSpPr>
          <p:cNvPr id="2" name="Title Placeholder 1"/>
          <p:cNvSpPr>
            <a:spLocks noGrp="1"/>
          </p:cNvSpPr>
          <p:nvPr>
            <p:ph type="title"/>
          </p:nvPr>
        </p:nvSpPr>
        <p:spPr>
          <a:xfrm>
            <a:off x="621804" y="300096"/>
            <a:ext cx="10945216" cy="1049235"/>
          </a:xfrm>
          <a:prstGeom prst="rect">
            <a:avLst/>
          </a:prstGeom>
        </p:spPr>
        <p:txBody>
          <a:bodyPr vert="horz" lIns="91440" tIns="45720" rIns="91440" bIns="45720" rtlCol="0" anchor="t">
            <a:normAutofit/>
          </a:bodyPr>
          <a:lstStyle/>
          <a:p>
            <a:r>
              <a:rPr lang="fr-FR" dirty="0"/>
              <a:t>Modifiez le style du titre</a:t>
            </a:r>
            <a:endParaRPr lang="en-US" dirty="0"/>
          </a:p>
        </p:txBody>
      </p:sp>
      <p:sp>
        <p:nvSpPr>
          <p:cNvPr id="3" name="Text Placeholder 2"/>
          <p:cNvSpPr>
            <a:spLocks noGrp="1"/>
          </p:cNvSpPr>
          <p:nvPr>
            <p:ph type="body" idx="1"/>
          </p:nvPr>
        </p:nvSpPr>
        <p:spPr>
          <a:xfrm>
            <a:off x="621804" y="1599996"/>
            <a:ext cx="10945216" cy="4277751"/>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2"/>
          </p:nvPr>
        </p:nvSpPr>
        <p:spPr>
          <a:xfrm>
            <a:off x="432000" y="6408000"/>
            <a:ext cx="1008112" cy="360000"/>
          </a:xfrm>
          <a:prstGeom prst="rect">
            <a:avLst/>
          </a:prstGeom>
        </p:spPr>
        <p:txBody>
          <a:bodyPr vert="horz" lIns="72000" tIns="36000" rIns="72000" bIns="36000" rtlCol="0" anchor="ctr" anchorCtr="1"/>
          <a:lstStyle>
            <a:lvl1pPr algn="r">
              <a:defRPr sz="1000">
                <a:solidFill>
                  <a:schemeClr val="accent6">
                    <a:lumMod val="50000"/>
                  </a:schemeClr>
                </a:solidFill>
              </a:defRPr>
            </a:lvl1pPr>
          </a:lstStyle>
          <a:p>
            <a:fld id="{08431968-8F37-4418-BAF3-E7378CA550C9}" type="datetime1">
              <a:rPr lang="fr-FR" smtClean="0"/>
              <a:pPr/>
              <a:t>30/06/2025</a:t>
            </a:fld>
            <a:endParaRPr lang="fr-FR" dirty="0"/>
          </a:p>
        </p:txBody>
      </p:sp>
      <p:sp>
        <p:nvSpPr>
          <p:cNvPr id="6" name="Slide Number Placeholder 5"/>
          <p:cNvSpPr>
            <a:spLocks noGrp="1"/>
          </p:cNvSpPr>
          <p:nvPr>
            <p:ph type="sldNum" sz="quarter" idx="4"/>
          </p:nvPr>
        </p:nvSpPr>
        <p:spPr>
          <a:xfrm>
            <a:off x="10980000" y="6408000"/>
            <a:ext cx="720000" cy="360000"/>
          </a:xfrm>
          <a:prstGeom prst="rect">
            <a:avLst/>
          </a:prstGeom>
        </p:spPr>
        <p:txBody>
          <a:bodyPr vert="horz" lIns="91440" tIns="45720" rIns="91440" bIns="45720" rtlCol="0" anchor="t"/>
          <a:lstStyle>
            <a:lvl1pPr algn="r">
              <a:defRPr sz="1400">
                <a:solidFill>
                  <a:schemeClr val="accent6">
                    <a:lumMod val="50000"/>
                  </a:schemeClr>
                </a:solidFill>
              </a:defRPr>
            </a:lvl1pPr>
          </a:lstStyle>
          <a:p>
            <a:fld id="{9B0FA7CA-F972-4796-96EF-266664230B25}" type="slidenum">
              <a:rPr lang="fr-FR" smtClean="0"/>
              <a:pPr/>
              <a:t>‹N°›</a:t>
            </a:fld>
            <a:endParaRPr lang="fr-FR" dirty="0"/>
          </a:p>
        </p:txBody>
      </p:sp>
      <p:cxnSp>
        <p:nvCxnSpPr>
          <p:cNvPr id="10" name="Straight Connector 9"/>
          <p:cNvCxnSpPr/>
          <p:nvPr/>
        </p:nvCxnSpPr>
        <p:spPr>
          <a:xfrm>
            <a:off x="0" y="6264000"/>
            <a:ext cx="12188825"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7" name="Image 6">
            <a:extLst>
              <a:ext uri="{FF2B5EF4-FFF2-40B4-BE49-F238E27FC236}">
                <a16:creationId xmlns:a16="http://schemas.microsoft.com/office/drawing/2014/main" id="{386C45D2-3109-19E1-15D6-47030151C9B5}"/>
              </a:ext>
            </a:extLst>
          </p:cNvPr>
          <p:cNvPicPr>
            <a:picLocks noChangeAspect="1"/>
          </p:cNvPicPr>
          <p:nvPr userDrawn="1"/>
        </p:nvPicPr>
        <p:blipFill>
          <a:blip r:embed="rId38"/>
          <a:srcRect/>
          <a:stretch/>
        </p:blipFill>
        <p:spPr>
          <a:xfrm>
            <a:off x="5534575" y="6384187"/>
            <a:ext cx="1119673" cy="428625"/>
          </a:xfrm>
          <a:prstGeom prst="rect">
            <a:avLst/>
          </a:prstGeom>
          <a:ln>
            <a:solidFill>
              <a:schemeClr val="accent1">
                <a:lumMod val="75000"/>
              </a:schemeClr>
            </a:solidFill>
          </a:ln>
        </p:spPr>
      </p:pic>
    </p:spTree>
    <p:extLst>
      <p:ext uri="{BB962C8B-B14F-4D97-AF65-F5344CB8AC3E}">
        <p14:creationId xmlns:p14="http://schemas.microsoft.com/office/powerpoint/2010/main" val="4183107541"/>
      </p:ext>
    </p:extLst>
  </p:cSld>
  <p:clrMap bg1="lt1" tx1="dk1" bg2="lt2" tx2="dk2" accent1="accent1" accent2="accent2" accent3="accent3" accent4="accent4" accent5="accent5" accent6="accent6" hlink="hlink" folHlink="folHlink"/>
  <p:sldLayoutIdLst>
    <p:sldLayoutId id="2147483690" r:id="rId1"/>
    <p:sldLayoutId id="2147483702" r:id="rId2"/>
    <p:sldLayoutId id="2147483708" r:id="rId3"/>
    <p:sldLayoutId id="2147483662" r:id="rId4"/>
    <p:sldLayoutId id="2147483703" r:id="rId5"/>
    <p:sldLayoutId id="2147483692" r:id="rId6"/>
    <p:sldLayoutId id="2147483705" r:id="rId7"/>
    <p:sldLayoutId id="2147483695" r:id="rId8"/>
    <p:sldLayoutId id="2147483704" r:id="rId9"/>
    <p:sldLayoutId id="2147483696" r:id="rId10"/>
    <p:sldLayoutId id="2147483697" r:id="rId11"/>
    <p:sldLayoutId id="2147483698" r:id="rId12"/>
    <p:sldLayoutId id="2147483699" r:id="rId13"/>
    <p:sldLayoutId id="2147483700" r:id="rId14"/>
    <p:sldLayoutId id="2147483701" r:id="rId15"/>
    <p:sldLayoutId id="2147483669" r:id="rId16"/>
    <p:sldLayoutId id="2147483661" r:id="rId17"/>
    <p:sldLayoutId id="2147483689" r:id="rId18"/>
    <p:sldLayoutId id="2147483673" r:id="rId19"/>
    <p:sldLayoutId id="2147483672" r:id="rId20"/>
    <p:sldLayoutId id="2147483663" r:id="rId21"/>
    <p:sldLayoutId id="2147483664" r:id="rId22"/>
    <p:sldLayoutId id="2147483665" r:id="rId23"/>
    <p:sldLayoutId id="2147483666" r:id="rId24"/>
    <p:sldLayoutId id="2147483687" r:id="rId25"/>
    <p:sldLayoutId id="2147483667" r:id="rId26"/>
    <p:sldLayoutId id="2147483668" r:id="rId27"/>
    <p:sldLayoutId id="2147483693" r:id="rId28"/>
    <p:sldLayoutId id="2147483706" r:id="rId29"/>
    <p:sldLayoutId id="2147483670" r:id="rId30"/>
    <p:sldLayoutId id="2147483671" r:id="rId31"/>
    <p:sldLayoutId id="2147483688" r:id="rId32"/>
    <p:sldLayoutId id="2147483707"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126" rtl="0" eaLnBrk="1" latinLnBrk="0" hangingPunct="1">
        <a:lnSpc>
          <a:spcPct val="90000"/>
        </a:lnSpc>
        <a:spcBef>
          <a:spcPct val="0"/>
        </a:spcBef>
        <a:buNone/>
        <a:defRPr sz="3199" b="0" i="0" kern="1200" cap="none" baseline="0">
          <a:solidFill>
            <a:schemeClr val="accent6">
              <a:lumMod val="50000"/>
            </a:schemeClr>
          </a:solidFill>
          <a:effectLst/>
          <a:latin typeface="+mj-lt"/>
          <a:ea typeface="+mj-ea"/>
          <a:cs typeface="+mj-cs"/>
        </a:defRPr>
      </a:lvl1pPr>
    </p:titleStyle>
    <p:bodyStyle>
      <a:lvl1pPr marL="228531" indent="-228531" algn="l" defTabSz="914126" rtl="0" eaLnBrk="1" latinLnBrk="0" hangingPunct="1">
        <a:lnSpc>
          <a:spcPct val="120000"/>
        </a:lnSpc>
        <a:spcBef>
          <a:spcPts val="1000"/>
        </a:spcBef>
        <a:buClr>
          <a:schemeClr val="accent1">
            <a:lumMod val="75000"/>
          </a:schemeClr>
        </a:buClr>
        <a:buSzPct val="100000"/>
        <a:buFont typeface="Arial" panose="020B0604020202020204" pitchFamily="34" charset="0"/>
        <a:buChar char="•"/>
        <a:defRPr sz="1999" kern="1200">
          <a:solidFill>
            <a:schemeClr val="accent6">
              <a:lumMod val="50000"/>
            </a:schemeClr>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799" kern="1200" cap="none" baseline="0">
          <a:solidFill>
            <a:schemeClr val="accent6">
              <a:lumMod val="50000"/>
            </a:schemeClr>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600" kern="1200">
          <a:solidFill>
            <a:schemeClr val="accent6">
              <a:lumMod val="50000"/>
            </a:schemeClr>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400" kern="1200" cap="none" baseline="0">
          <a:solidFill>
            <a:schemeClr val="accent6">
              <a:lumMod val="50000"/>
            </a:schemeClr>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200" kern="1200">
          <a:solidFill>
            <a:schemeClr val="accent6">
              <a:lumMod val="50000"/>
            </a:schemeClr>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jpeg"/><Relationship Id="rId7" Type="http://schemas.openxmlformats.org/officeDocument/2006/relationships/image" Target="../media/image8.svg"/><Relationship Id="rId12"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3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8" Type="http://schemas.openxmlformats.org/officeDocument/2006/relationships/image" Target="../media/image56.png"/><Relationship Id="rId13" Type="http://schemas.microsoft.com/office/2007/relationships/diagramDrawing" Target="../diagrams/drawing4.xml"/><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diagramColors" Target="../diagrams/colors4.xml"/><Relationship Id="rId2" Type="http://schemas.openxmlformats.org/officeDocument/2006/relationships/image" Target="../media/image55.png"/><Relationship Id="rId16"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QuickStyle" Target="../diagrams/quickStyle4.xml"/><Relationship Id="rId5" Type="http://schemas.openxmlformats.org/officeDocument/2006/relationships/diagramQuickStyle" Target="../diagrams/quickStyle3.xml"/><Relationship Id="rId15" Type="http://schemas.openxmlformats.org/officeDocument/2006/relationships/image" Target="../media/image58.png"/><Relationship Id="rId10" Type="http://schemas.openxmlformats.org/officeDocument/2006/relationships/diagramLayout" Target="../diagrams/layout4.xml"/><Relationship Id="rId4" Type="http://schemas.openxmlformats.org/officeDocument/2006/relationships/diagramLayout" Target="../diagrams/layout3.xml"/><Relationship Id="rId9" Type="http://schemas.openxmlformats.org/officeDocument/2006/relationships/diagramData" Target="../diagrams/data4.xml"/><Relationship Id="rId14" Type="http://schemas.openxmlformats.org/officeDocument/2006/relationships/image" Target="../media/image57.png"/></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8" Type="http://schemas.openxmlformats.org/officeDocument/2006/relationships/hyperlink" Target="https://data360.worldbank.org/en/dataset/WB_LPI" TargetMode="External"/><Relationship Id="rId13" Type="http://schemas.openxmlformats.org/officeDocument/2006/relationships/hyperlink" Target="https://www.cepii.fr/PDF_PUB/wp/2011/wp2011-25.pdf" TargetMode="External"/><Relationship Id="rId3" Type="http://schemas.openxmlformats.org/officeDocument/2006/relationships/hyperlink" Target="https://www.fao.org/faostat/fr/#data/TCL" TargetMode="External"/><Relationship Id="rId7" Type="http://schemas.openxmlformats.org/officeDocument/2006/relationships/hyperlink" Target="https://www.fao.org/faostat/fr/#data/TM" TargetMode="External"/><Relationship Id="rId12" Type="http://schemas.openxmlformats.org/officeDocument/2006/relationships/hyperlink" Target="https://www.cepii.fr/CEPII/fr/bdd_modele/bdd_modele_item.asp?id=6" TargetMode="External"/><Relationship Id="rId2" Type="http://schemas.openxmlformats.org/officeDocument/2006/relationships/hyperlink" Target="https://www.fao.org/faostat/fr/#data/OA" TargetMode="External"/><Relationship Id="rId1" Type="http://schemas.openxmlformats.org/officeDocument/2006/relationships/slideLayout" Target="../slideLayouts/slideLayout5.xml"/><Relationship Id="rId6" Type="http://schemas.openxmlformats.org/officeDocument/2006/relationships/hyperlink" Target="https://www.fao.org/faostat/fr/#data/CAHD" TargetMode="External"/><Relationship Id="rId11" Type="http://schemas.openxmlformats.org/officeDocument/2006/relationships/hyperlink" Target="https://data360.worldbank.org/en/indicator/WB_WGI_PV_PER_RNK" TargetMode="External"/><Relationship Id="rId5" Type="http://schemas.openxmlformats.org/officeDocument/2006/relationships/hyperlink" Target="https://www.fao.org/faostat/fr/#data/FBS" TargetMode="External"/><Relationship Id="rId10" Type="http://schemas.openxmlformats.org/officeDocument/2006/relationships/hyperlink" Target="https://data360.worldbank.org/en/dataset/WB_WGI" TargetMode="External"/><Relationship Id="rId4" Type="http://schemas.openxmlformats.org/officeDocument/2006/relationships/hyperlink" Target="https://www.fao.org/faostat/fr/#data/MK" TargetMode="External"/><Relationship Id="rId9" Type="http://schemas.openxmlformats.org/officeDocument/2006/relationships/hyperlink" Target="https://data360.worldbank.org/en/indicator/WB_LPI_LP_LPI_INFR_XQ"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image" Target="../media/image12.png"/><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slide" Target="slide28.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6000"/>
            <a:lum/>
          </a:blip>
          <a:srcRect/>
          <a:tile tx="0" ty="0" sx="100000" sy="100000" flip="none" algn="tl"/>
        </a:blipFill>
        <a:effectLst/>
      </p:bgPr>
    </p:bg>
    <p:spTree>
      <p:nvGrpSpPr>
        <p:cNvPr id="1" name="">
          <a:extLst>
            <a:ext uri="{FF2B5EF4-FFF2-40B4-BE49-F238E27FC236}">
              <a16:creationId xmlns:a16="http://schemas.microsoft.com/office/drawing/2014/main" id="{7AF71A35-4F15-D1FB-C431-E12BD0FAAA27}"/>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124022BD-7D40-83F4-B420-E6F3C2B84F71}"/>
              </a:ext>
            </a:extLst>
          </p:cNvPr>
          <p:cNvSpPr>
            <a:spLocks noGrp="1"/>
          </p:cNvSpPr>
          <p:nvPr>
            <p:ph type="title"/>
          </p:nvPr>
        </p:nvSpPr>
        <p:spPr>
          <a:xfrm>
            <a:off x="792000" y="1476017"/>
            <a:ext cx="4448281" cy="2649854"/>
          </a:xfrm>
          <a:gradFill flip="none" rotWithShape="1">
            <a:gsLst>
              <a:gs pos="86000">
                <a:schemeClr val="accent1">
                  <a:lumMod val="60000"/>
                  <a:lumOff val="40000"/>
                </a:schemeClr>
              </a:gs>
              <a:gs pos="100000">
                <a:schemeClr val="bg1"/>
              </a:gs>
            </a:gsLst>
            <a:lin ang="2700000" scaled="1"/>
            <a:tileRect/>
          </a:gradFill>
          <a:ln w="19050">
            <a:solidFill>
              <a:schemeClr val="accent1">
                <a:lumMod val="75000"/>
              </a:schemeClr>
            </a:solidFill>
          </a:ln>
        </p:spPr>
        <p:txBody>
          <a:bodyPr vert="horz" lIns="91416" tIns="45708" rIns="91416" bIns="45708" rtlCol="0" anchor="ctr">
            <a:normAutofit/>
          </a:bodyPr>
          <a:lstStyle/>
          <a:p>
            <a:pPr>
              <a:lnSpc>
                <a:spcPct val="150000"/>
              </a:lnSpc>
              <a:buClr>
                <a:schemeClr val="accent1"/>
              </a:buClr>
              <a:buSzPct val="100000"/>
              <a:buFont typeface="Arial" panose="020B0604020202020204" pitchFamily="34" charset="0"/>
            </a:pPr>
            <a:r>
              <a:rPr lang="fr-FR" sz="3700" dirty="0">
                <a:solidFill>
                  <a:srgbClr val="FFFFFF"/>
                </a:solidFill>
              </a:rPr>
              <a:t>Etude de marché </a:t>
            </a:r>
            <a:br>
              <a:rPr lang="fr-FR" sz="3700" dirty="0">
                <a:solidFill>
                  <a:srgbClr val="FFFFFF"/>
                </a:solidFill>
              </a:rPr>
            </a:br>
            <a:r>
              <a:rPr lang="fr-FR" sz="3700" dirty="0">
                <a:solidFill>
                  <a:srgbClr val="FFFFFF"/>
                </a:solidFill>
              </a:rPr>
              <a:t>avec Python</a:t>
            </a:r>
            <a:endParaRPr lang="en-US" sz="3700" dirty="0">
              <a:solidFill>
                <a:srgbClr val="FFFFFF"/>
              </a:solidFill>
            </a:endParaRPr>
          </a:p>
        </p:txBody>
      </p:sp>
      <p:sp>
        <p:nvSpPr>
          <p:cNvPr id="5" name="Espace réservé du texte 4">
            <a:extLst>
              <a:ext uri="{FF2B5EF4-FFF2-40B4-BE49-F238E27FC236}">
                <a16:creationId xmlns:a16="http://schemas.microsoft.com/office/drawing/2014/main" id="{29982A2C-7FBB-DD82-85FE-4015F86BA9B7}"/>
              </a:ext>
            </a:extLst>
          </p:cNvPr>
          <p:cNvSpPr>
            <a:spLocks noGrp="1"/>
          </p:cNvSpPr>
          <p:nvPr>
            <p:ph type="body" idx="1"/>
          </p:nvPr>
        </p:nvSpPr>
        <p:spPr>
          <a:xfrm>
            <a:off x="7248345" y="3774514"/>
            <a:ext cx="3312000" cy="1742718"/>
          </a:xfrm>
          <a:gradFill flip="none" rotWithShape="1">
            <a:gsLst>
              <a:gs pos="86000">
                <a:schemeClr val="accent1">
                  <a:lumMod val="60000"/>
                  <a:lumOff val="40000"/>
                </a:schemeClr>
              </a:gs>
              <a:gs pos="100000">
                <a:schemeClr val="bg1"/>
              </a:gs>
            </a:gsLst>
            <a:lin ang="2700000" scaled="1"/>
            <a:tileRect/>
          </a:gradFill>
          <a:ln w="19050">
            <a:solidFill>
              <a:schemeClr val="accent1">
                <a:lumMod val="75000"/>
              </a:schemeClr>
            </a:solidFill>
          </a:ln>
        </p:spPr>
        <p:txBody>
          <a:bodyPr vert="horz" lIns="91416" tIns="45708" rIns="91416" bIns="45708" rtlCol="0" anchor="t" anchorCtr="0">
            <a:normAutofit/>
          </a:bodyPr>
          <a:lstStyle/>
          <a:p>
            <a:pPr>
              <a:lnSpc>
                <a:spcPct val="90000"/>
              </a:lnSpc>
              <a:spcBef>
                <a:spcPct val="0"/>
              </a:spcBef>
            </a:pPr>
            <a:r>
              <a:rPr lang="fr-FR" sz="2800" dirty="0">
                <a:solidFill>
                  <a:srgbClr val="FFFFFF"/>
                </a:solidFill>
              </a:rPr>
              <a:t>Réduction de dimensions et</a:t>
            </a:r>
            <a:br>
              <a:rPr lang="fr-FR" sz="2800" dirty="0">
                <a:solidFill>
                  <a:srgbClr val="FFFFFF"/>
                </a:solidFill>
              </a:rPr>
            </a:br>
            <a:r>
              <a:rPr lang="fr-FR" sz="2800" dirty="0">
                <a:solidFill>
                  <a:srgbClr val="FFFFFF"/>
                </a:solidFill>
              </a:rPr>
              <a:t>Clustering</a:t>
            </a:r>
            <a:endParaRPr lang="en-US" sz="2600" dirty="0">
              <a:solidFill>
                <a:srgbClr val="FFFFFF"/>
              </a:solidFill>
              <a:latin typeface="+mj-lt"/>
              <a:ea typeface="+mj-ea"/>
              <a:cs typeface="+mj-cs"/>
            </a:endParaRPr>
          </a:p>
        </p:txBody>
      </p:sp>
      <p:grpSp>
        <p:nvGrpSpPr>
          <p:cNvPr id="14" name="Groupe 13">
            <a:extLst>
              <a:ext uri="{FF2B5EF4-FFF2-40B4-BE49-F238E27FC236}">
                <a16:creationId xmlns:a16="http://schemas.microsoft.com/office/drawing/2014/main" id="{80150DCC-3D88-28A1-9233-BEE9BDF1ECFF}"/>
              </a:ext>
            </a:extLst>
          </p:cNvPr>
          <p:cNvGrpSpPr/>
          <p:nvPr/>
        </p:nvGrpSpPr>
        <p:grpSpPr>
          <a:xfrm>
            <a:off x="837605" y="4824018"/>
            <a:ext cx="4402676" cy="1236241"/>
            <a:chOff x="837605" y="4824018"/>
            <a:chExt cx="4402676" cy="1236241"/>
          </a:xfrm>
          <a:solidFill>
            <a:schemeClr val="bg2">
              <a:lumMod val="50000"/>
            </a:schemeClr>
          </a:solidFill>
        </p:grpSpPr>
        <p:pic>
          <p:nvPicPr>
            <p:cNvPr id="3" name="Graphique 2" descr="Base de données contour">
              <a:extLst>
                <a:ext uri="{FF2B5EF4-FFF2-40B4-BE49-F238E27FC236}">
                  <a16:creationId xmlns:a16="http://schemas.microsoft.com/office/drawing/2014/main" id="{2F8FF07B-05B8-4731-CE6E-14352429F8D6}"/>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837605" y="4824018"/>
              <a:ext cx="1188410" cy="1188410"/>
            </a:xfrm>
            <a:prstGeom prst="rect">
              <a:avLst/>
            </a:prstGeom>
          </p:spPr>
        </p:pic>
        <p:pic>
          <p:nvPicPr>
            <p:cNvPr id="7" name="Graphique 6" descr="Document contour">
              <a:extLst>
                <a:ext uri="{FF2B5EF4-FFF2-40B4-BE49-F238E27FC236}">
                  <a16:creationId xmlns:a16="http://schemas.microsoft.com/office/drawing/2014/main" id="{BA261EB1-7B8F-2E9C-EDFF-D3CECAB65DC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532397" y="4861986"/>
              <a:ext cx="1188410" cy="1188410"/>
            </a:xfrm>
            <a:prstGeom prst="rect">
              <a:avLst/>
            </a:prstGeom>
          </p:spPr>
        </p:pic>
        <p:pic>
          <p:nvPicPr>
            <p:cNvPr id="13" name="Graphique 12" descr="Statistiques contour">
              <a:extLst>
                <a:ext uri="{FF2B5EF4-FFF2-40B4-BE49-F238E27FC236}">
                  <a16:creationId xmlns:a16="http://schemas.microsoft.com/office/drawing/2014/main" id="{8D4B947F-B7B7-5E17-1C7E-F2CAC7E90C2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51871" y="4871849"/>
              <a:ext cx="1188410" cy="1188410"/>
            </a:xfrm>
            <a:prstGeom prst="rect">
              <a:avLst/>
            </a:prstGeom>
          </p:spPr>
        </p:pic>
      </p:grpSp>
      <p:sp>
        <p:nvSpPr>
          <p:cNvPr id="2" name="ZoneTexte 1">
            <a:extLst>
              <a:ext uri="{FF2B5EF4-FFF2-40B4-BE49-F238E27FC236}">
                <a16:creationId xmlns:a16="http://schemas.microsoft.com/office/drawing/2014/main" id="{B8E571E7-3636-F807-EF37-43C34B22167E}"/>
              </a:ext>
            </a:extLst>
          </p:cNvPr>
          <p:cNvSpPr txBox="1"/>
          <p:nvPr/>
        </p:nvSpPr>
        <p:spPr>
          <a:xfrm>
            <a:off x="847383" y="237724"/>
            <a:ext cx="4397220" cy="492315"/>
          </a:xfrm>
          <a:prstGeom prst="rect">
            <a:avLst/>
          </a:prstGeom>
          <a:gradFill flip="none" rotWithShape="1">
            <a:gsLst>
              <a:gs pos="86000">
                <a:schemeClr val="accent1">
                  <a:lumMod val="60000"/>
                  <a:lumOff val="40000"/>
                </a:schemeClr>
              </a:gs>
              <a:gs pos="100000">
                <a:schemeClr val="bg1"/>
              </a:gs>
            </a:gsLst>
            <a:lin ang="2700000" scaled="1"/>
            <a:tileRect/>
          </a:gradFill>
          <a:ln w="19050">
            <a:solidFill>
              <a:schemeClr val="accent1">
                <a:lumMod val="75000"/>
              </a:schemeClr>
            </a:solidFill>
          </a:ln>
        </p:spPr>
        <p:txBody>
          <a:bodyPr vert="horz" lIns="91416" tIns="45708" rIns="91416" bIns="45708" rtlCol="0" anchor="ctr">
            <a:normAutofit fontScale="70000" lnSpcReduction="20000"/>
          </a:bodyPr>
          <a:lstStyle>
            <a:lvl1pPr indent="0" defTabSz="914126">
              <a:lnSpc>
                <a:spcPct val="90000"/>
              </a:lnSpc>
              <a:spcBef>
                <a:spcPct val="0"/>
              </a:spcBef>
              <a:buClr>
                <a:schemeClr val="accent1"/>
              </a:buClr>
              <a:buSzPct val="100000"/>
              <a:buFont typeface="Arial" panose="020B0604020202020204" pitchFamily="34" charset="0"/>
              <a:buNone/>
              <a:defRPr sz="2600">
                <a:solidFill>
                  <a:srgbClr val="FFFFFF"/>
                </a:solidFill>
                <a:effectLst/>
                <a:latin typeface="+mj-lt"/>
                <a:ea typeface="+mj-ea"/>
                <a:cs typeface="+mj-cs"/>
              </a:defRPr>
            </a:lvl1pPr>
            <a:lvl2pPr marL="457063" indent="0" defTabSz="914126">
              <a:lnSpc>
                <a:spcPct val="120000"/>
              </a:lnSpc>
              <a:spcBef>
                <a:spcPts val="500"/>
              </a:spcBef>
              <a:buClr>
                <a:schemeClr val="accent1"/>
              </a:buClr>
              <a:buSzPct val="100000"/>
              <a:buFont typeface="Arial" panose="020B0604020202020204" pitchFamily="34" charset="0"/>
              <a:buNone/>
              <a:defRPr sz="1799" cap="none" baseline="0">
                <a:solidFill>
                  <a:schemeClr val="tx1">
                    <a:tint val="75000"/>
                  </a:schemeClr>
                </a:solidFill>
                <a:effectLst/>
              </a:defRPr>
            </a:lvl2pPr>
            <a:lvl3pPr marL="914126" indent="0" defTabSz="914126">
              <a:lnSpc>
                <a:spcPct val="120000"/>
              </a:lnSpc>
              <a:spcBef>
                <a:spcPts val="500"/>
              </a:spcBef>
              <a:buClr>
                <a:schemeClr val="accent1"/>
              </a:buClr>
              <a:buSzPct val="100000"/>
              <a:buFont typeface="Arial" panose="020B0604020202020204" pitchFamily="34" charset="0"/>
              <a:buNone/>
              <a:defRPr sz="1600">
                <a:solidFill>
                  <a:schemeClr val="tx1">
                    <a:tint val="75000"/>
                  </a:schemeClr>
                </a:solidFill>
                <a:effectLst/>
              </a:defRPr>
            </a:lvl3pPr>
            <a:lvl4pPr marL="1371189" indent="0" defTabSz="914126">
              <a:lnSpc>
                <a:spcPct val="120000"/>
              </a:lnSpc>
              <a:spcBef>
                <a:spcPts val="500"/>
              </a:spcBef>
              <a:buClr>
                <a:schemeClr val="accent1"/>
              </a:buClr>
              <a:buSzPct val="100000"/>
              <a:buFont typeface="Arial" panose="020B0604020202020204" pitchFamily="34" charset="0"/>
              <a:buNone/>
              <a:defRPr sz="1400" cap="none" baseline="0">
                <a:solidFill>
                  <a:schemeClr val="tx1">
                    <a:tint val="75000"/>
                  </a:schemeClr>
                </a:solidFill>
                <a:effectLst/>
              </a:defRPr>
            </a:lvl4pPr>
            <a:lvl5pPr marL="1828251" indent="0" defTabSz="914126">
              <a:lnSpc>
                <a:spcPct val="120000"/>
              </a:lnSpc>
              <a:spcBef>
                <a:spcPts val="500"/>
              </a:spcBef>
              <a:buClr>
                <a:schemeClr val="accent1"/>
              </a:buClr>
              <a:buSzPct val="100000"/>
              <a:buFont typeface="Arial" panose="020B0604020202020204" pitchFamily="34" charset="0"/>
              <a:buNone/>
              <a:defRPr sz="1400">
                <a:solidFill>
                  <a:schemeClr val="tx1">
                    <a:tint val="75000"/>
                  </a:schemeClr>
                </a:solidFill>
                <a:effectLst/>
              </a:defRPr>
            </a:lvl5pPr>
            <a:lvl6pPr marL="2285314" indent="0" defTabSz="914126">
              <a:lnSpc>
                <a:spcPct val="120000"/>
              </a:lnSpc>
              <a:spcBef>
                <a:spcPts val="500"/>
              </a:spcBef>
              <a:buClr>
                <a:schemeClr val="accent1"/>
              </a:buClr>
              <a:buSzPct val="100000"/>
              <a:buFont typeface="Arial" panose="020B0604020202020204" pitchFamily="34" charset="0"/>
              <a:buNone/>
              <a:defRPr sz="1400">
                <a:solidFill>
                  <a:schemeClr val="tx1">
                    <a:tint val="75000"/>
                  </a:schemeClr>
                </a:solidFill>
                <a:effectLst/>
              </a:defRPr>
            </a:lvl6pPr>
            <a:lvl7pPr marL="2742377" indent="0" defTabSz="914126">
              <a:lnSpc>
                <a:spcPct val="120000"/>
              </a:lnSpc>
              <a:spcBef>
                <a:spcPts val="500"/>
              </a:spcBef>
              <a:buClr>
                <a:schemeClr val="accent1"/>
              </a:buClr>
              <a:buSzPct val="100000"/>
              <a:buFont typeface="Arial" panose="020B0604020202020204" pitchFamily="34" charset="0"/>
              <a:buNone/>
              <a:defRPr sz="1400">
                <a:solidFill>
                  <a:schemeClr val="tx1">
                    <a:tint val="75000"/>
                  </a:schemeClr>
                </a:solidFill>
                <a:effectLst/>
              </a:defRPr>
            </a:lvl7pPr>
            <a:lvl8pPr marL="3199440" indent="0" defTabSz="914126">
              <a:lnSpc>
                <a:spcPct val="120000"/>
              </a:lnSpc>
              <a:spcBef>
                <a:spcPts val="500"/>
              </a:spcBef>
              <a:buClr>
                <a:schemeClr val="accent1"/>
              </a:buClr>
              <a:buSzPct val="100000"/>
              <a:buFont typeface="Arial" panose="020B0604020202020204" pitchFamily="34" charset="0"/>
              <a:buNone/>
              <a:defRPr sz="1400" baseline="0">
                <a:solidFill>
                  <a:schemeClr val="tx1">
                    <a:tint val="75000"/>
                  </a:schemeClr>
                </a:solidFill>
                <a:effectLst/>
              </a:defRPr>
            </a:lvl8pPr>
            <a:lvl9pPr marL="3656503" indent="0" defTabSz="914126">
              <a:lnSpc>
                <a:spcPct val="120000"/>
              </a:lnSpc>
              <a:spcBef>
                <a:spcPts val="500"/>
              </a:spcBef>
              <a:buClr>
                <a:schemeClr val="accent1"/>
              </a:buClr>
              <a:buSzPct val="100000"/>
              <a:buFont typeface="Arial" panose="020B0604020202020204" pitchFamily="34" charset="0"/>
              <a:buNone/>
              <a:defRPr sz="1400" baseline="0">
                <a:solidFill>
                  <a:schemeClr val="tx1">
                    <a:tint val="75000"/>
                  </a:schemeClr>
                </a:solidFill>
                <a:effectLst/>
              </a:defRPr>
            </a:lvl9pPr>
          </a:lstStyle>
          <a:p>
            <a:r>
              <a:rPr lang="fr-FR" dirty="0"/>
              <a:t>Data </a:t>
            </a:r>
            <a:r>
              <a:rPr lang="fr-FR" dirty="0" err="1"/>
              <a:t>Analyst</a:t>
            </a:r>
            <a:r>
              <a:rPr lang="fr-FR" dirty="0"/>
              <a:t> – Projet 11	</a:t>
            </a:r>
          </a:p>
          <a:p>
            <a:r>
              <a:rPr lang="fr-FR" dirty="0"/>
              <a:t>Matthieu Verclytte</a:t>
            </a:r>
          </a:p>
        </p:txBody>
      </p:sp>
      <p:pic>
        <p:nvPicPr>
          <p:cNvPr id="10" name="Image 9">
            <a:extLst>
              <a:ext uri="{FF2B5EF4-FFF2-40B4-BE49-F238E27FC236}">
                <a16:creationId xmlns:a16="http://schemas.microsoft.com/office/drawing/2014/main" id="{20F02841-7130-5C36-D514-58BB9DC1F8CA}"/>
              </a:ext>
            </a:extLst>
          </p:cNvPr>
          <p:cNvPicPr>
            <a:picLocks noChangeAspect="1"/>
          </p:cNvPicPr>
          <p:nvPr/>
        </p:nvPicPr>
        <p:blipFill>
          <a:blip r:embed="rId10"/>
          <a:srcRect t="13073" b="13073"/>
          <a:stretch/>
        </p:blipFill>
        <p:spPr>
          <a:xfrm>
            <a:off x="7246800" y="637467"/>
            <a:ext cx="3312000" cy="2446020"/>
          </a:xfrm>
          <a:prstGeom prst="rect">
            <a:avLst/>
          </a:prstGeom>
          <a:ln w="19050">
            <a:solidFill>
              <a:schemeClr val="accent1">
                <a:lumMod val="75000"/>
              </a:schemeClr>
            </a:solidFill>
          </a:ln>
        </p:spPr>
      </p:pic>
      <p:pic>
        <p:nvPicPr>
          <p:cNvPr id="16" name="Image 15" descr="Une image contenant clipart, symbole, Graphique, dessin humoristique&#10;&#10;Description générée automatiquement">
            <a:extLst>
              <a:ext uri="{FF2B5EF4-FFF2-40B4-BE49-F238E27FC236}">
                <a16:creationId xmlns:a16="http://schemas.microsoft.com/office/drawing/2014/main" id="{5551F1DE-650F-353E-7A6B-AAB811B2B81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78788" y="4645873"/>
            <a:ext cx="633905" cy="633905"/>
          </a:xfrm>
          <a:prstGeom prst="rect">
            <a:avLst/>
          </a:prstGeom>
        </p:spPr>
      </p:pic>
      <p:pic>
        <p:nvPicPr>
          <p:cNvPr id="9" name="Graphique 8">
            <a:extLst>
              <a:ext uri="{FF2B5EF4-FFF2-40B4-BE49-F238E27FC236}">
                <a16:creationId xmlns:a16="http://schemas.microsoft.com/office/drawing/2014/main" id="{10AE55B9-C1A6-7EF3-60D3-158BCB840C9F}"/>
              </a:ext>
            </a:extLst>
          </p:cNvPr>
          <p:cNvPicPr>
            <a:picLocks noChangeAspect="1"/>
          </p:cNvPicPr>
          <p:nvPr/>
        </p:nvPicPr>
        <p:blipFill>
          <a:blip r:embed="rId12"/>
          <a:srcRect/>
          <a:stretch/>
        </p:blipFill>
        <p:spPr>
          <a:xfrm>
            <a:off x="11681677" y="6205249"/>
            <a:ext cx="493333" cy="652750"/>
          </a:xfrm>
          <a:prstGeom prst="rect">
            <a:avLst/>
          </a:prstGeom>
          <a:ln w="19050">
            <a:noFill/>
          </a:ln>
        </p:spPr>
      </p:pic>
      <p:pic>
        <p:nvPicPr>
          <p:cNvPr id="12" name="Graphique 8">
            <a:extLst>
              <a:ext uri="{FF2B5EF4-FFF2-40B4-BE49-F238E27FC236}">
                <a16:creationId xmlns:a16="http://schemas.microsoft.com/office/drawing/2014/main" id="{25E2AC46-9BF3-D61D-15A0-0210B0B37FA4}"/>
              </a:ext>
            </a:extLst>
          </p:cNvPr>
          <p:cNvPicPr>
            <a:picLocks noChangeAspect="1"/>
          </p:cNvPicPr>
          <p:nvPr/>
        </p:nvPicPr>
        <p:blipFill>
          <a:blip r:embed="rId12"/>
          <a:srcRect/>
          <a:stretch/>
        </p:blipFill>
        <p:spPr>
          <a:xfrm>
            <a:off x="11695492" y="1"/>
            <a:ext cx="493333" cy="652750"/>
          </a:xfrm>
          <a:prstGeom prst="rect">
            <a:avLst/>
          </a:prstGeom>
          <a:ln w="19050">
            <a:noFill/>
          </a:ln>
        </p:spPr>
      </p:pic>
      <p:pic>
        <p:nvPicPr>
          <p:cNvPr id="15" name="Graphique 8">
            <a:extLst>
              <a:ext uri="{FF2B5EF4-FFF2-40B4-BE49-F238E27FC236}">
                <a16:creationId xmlns:a16="http://schemas.microsoft.com/office/drawing/2014/main" id="{2A6580F2-433B-E2E9-D502-49F6E622E701}"/>
              </a:ext>
            </a:extLst>
          </p:cNvPr>
          <p:cNvPicPr>
            <a:picLocks noChangeAspect="1"/>
          </p:cNvPicPr>
          <p:nvPr/>
        </p:nvPicPr>
        <p:blipFill>
          <a:blip r:embed="rId12"/>
          <a:srcRect/>
          <a:stretch/>
        </p:blipFill>
        <p:spPr>
          <a:xfrm>
            <a:off x="32371" y="15642"/>
            <a:ext cx="493333" cy="652750"/>
          </a:xfrm>
          <a:prstGeom prst="rect">
            <a:avLst/>
          </a:prstGeom>
          <a:ln w="19050">
            <a:noFill/>
          </a:ln>
        </p:spPr>
      </p:pic>
      <p:pic>
        <p:nvPicPr>
          <p:cNvPr id="17" name="Graphique 8">
            <a:extLst>
              <a:ext uri="{FF2B5EF4-FFF2-40B4-BE49-F238E27FC236}">
                <a16:creationId xmlns:a16="http://schemas.microsoft.com/office/drawing/2014/main" id="{D11AFD43-609A-4A7C-AE95-B919F6F35DBB}"/>
              </a:ext>
            </a:extLst>
          </p:cNvPr>
          <p:cNvPicPr>
            <a:picLocks noChangeAspect="1"/>
          </p:cNvPicPr>
          <p:nvPr/>
        </p:nvPicPr>
        <p:blipFill>
          <a:blip r:embed="rId12"/>
          <a:srcRect/>
          <a:stretch/>
        </p:blipFill>
        <p:spPr>
          <a:xfrm>
            <a:off x="13815" y="6209148"/>
            <a:ext cx="493333" cy="652750"/>
          </a:xfrm>
          <a:prstGeom prst="rect">
            <a:avLst/>
          </a:prstGeom>
          <a:ln w="19050">
            <a:noFill/>
          </a:ln>
        </p:spPr>
      </p:pic>
    </p:spTree>
    <p:extLst>
      <p:ext uri="{BB962C8B-B14F-4D97-AF65-F5344CB8AC3E}">
        <p14:creationId xmlns:p14="http://schemas.microsoft.com/office/powerpoint/2010/main" val="1188500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bg/>
                                          </p:spTgt>
                                        </p:tgtEl>
                                        <p:attrNameLst>
                                          <p:attrName>style.visibility</p:attrName>
                                        </p:attrNameLst>
                                      </p:cBhvr>
                                      <p:to>
                                        <p:strVal val="visible"/>
                                      </p:to>
                                    </p:set>
                                    <p:animEffect transition="in" filter="fade">
                                      <p:cBhvr>
                                        <p:cTn id="13" dur="1000"/>
                                        <p:tgtEl>
                                          <p:spTgt spid="5">
                                            <p:bg/>
                                          </p:spTgt>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fade">
                                      <p:cBhvr>
                                        <p:cTn id="16" dur="1000"/>
                                        <p:tgtEl>
                                          <p:spTgt spid="5">
                                            <p:txEl>
                                              <p:pRg st="0" end="0"/>
                                            </p:txEl>
                                          </p:spTgt>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childTnLst>
                                </p:cTn>
                              </p:par>
                              <p:par>
                                <p:cTn id="20" presetID="10" presetClass="entr" presetSubtype="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childTnLst>
                                </p:cTn>
                              </p:par>
                              <p:par>
                                <p:cTn id="23" presetID="10" presetClass="entr" presetSubtype="0" fill="hold" nodeType="withEffect">
                                  <p:stCondLst>
                                    <p:cond delay="50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build="p" animBg="1"/>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008F2E-05D0-13C4-8836-C0076363D25C}"/>
              </a:ext>
            </a:extLst>
          </p:cNvPr>
          <p:cNvSpPr>
            <a:spLocks noGrp="1"/>
          </p:cNvSpPr>
          <p:nvPr>
            <p:ph type="title"/>
          </p:nvPr>
        </p:nvSpPr>
        <p:spPr/>
        <p:txBody>
          <a:bodyPr/>
          <a:lstStyle/>
          <a:p>
            <a:r>
              <a:rPr lang="fr-FR" dirty="0"/>
              <a:t>II. C - Les données finales</a:t>
            </a:r>
          </a:p>
        </p:txBody>
      </p:sp>
      <p:sp>
        <p:nvSpPr>
          <p:cNvPr id="3" name="Espace réservé du contenu 2">
            <a:extLst>
              <a:ext uri="{FF2B5EF4-FFF2-40B4-BE49-F238E27FC236}">
                <a16:creationId xmlns:a16="http://schemas.microsoft.com/office/drawing/2014/main" id="{DECEE7CD-2F9A-A100-0222-4FACA5367B74}"/>
              </a:ext>
            </a:extLst>
          </p:cNvPr>
          <p:cNvSpPr>
            <a:spLocks noGrp="1"/>
          </p:cNvSpPr>
          <p:nvPr>
            <p:ph idx="1"/>
          </p:nvPr>
        </p:nvSpPr>
        <p:spPr>
          <a:xfrm>
            <a:off x="454076" y="996825"/>
            <a:ext cx="1607888" cy="2254568"/>
          </a:xfrm>
          <a:ln w="19050">
            <a:solidFill>
              <a:schemeClr val="accent1">
                <a:lumMod val="75000"/>
              </a:schemeClr>
            </a:solidFill>
          </a:ln>
        </p:spPr>
        <p:txBody>
          <a:bodyPr>
            <a:normAutofit/>
          </a:bodyPr>
          <a:lstStyle/>
          <a:p>
            <a:r>
              <a:rPr lang="fr-FR" dirty="0"/>
              <a:t>Peu de données dans le Pacific</a:t>
            </a:r>
          </a:p>
        </p:txBody>
      </p:sp>
      <p:sp>
        <p:nvSpPr>
          <p:cNvPr id="4" name="Espace réservé du numéro de diapositive 3">
            <a:extLst>
              <a:ext uri="{FF2B5EF4-FFF2-40B4-BE49-F238E27FC236}">
                <a16:creationId xmlns:a16="http://schemas.microsoft.com/office/drawing/2014/main" id="{59792AF9-B0FC-07C1-2914-8BABC92DD327}"/>
              </a:ext>
            </a:extLst>
          </p:cNvPr>
          <p:cNvSpPr>
            <a:spLocks noGrp="1"/>
          </p:cNvSpPr>
          <p:nvPr>
            <p:ph type="sldNum" sz="quarter" idx="12"/>
          </p:nvPr>
        </p:nvSpPr>
        <p:spPr/>
        <p:txBody>
          <a:bodyPr/>
          <a:lstStyle/>
          <a:p>
            <a:pPr rtl="0"/>
            <a:fld id="{7DC1BBB0-96F0-4077-A278-0F3FB5C104D3}" type="slidenum">
              <a:rPr lang="fr-FR" noProof="0" smtClean="0"/>
              <a:t>10</a:t>
            </a:fld>
            <a:endParaRPr lang="fr-FR" noProof="0"/>
          </a:p>
        </p:txBody>
      </p:sp>
      <p:sp>
        <p:nvSpPr>
          <p:cNvPr id="9" name="Espace réservé du contenu 8">
            <a:extLst>
              <a:ext uri="{FF2B5EF4-FFF2-40B4-BE49-F238E27FC236}">
                <a16:creationId xmlns:a16="http://schemas.microsoft.com/office/drawing/2014/main" id="{5DC4FA6E-768A-A96F-A43A-AD1D96772488}"/>
              </a:ext>
            </a:extLst>
          </p:cNvPr>
          <p:cNvSpPr>
            <a:spLocks noGrp="1"/>
          </p:cNvSpPr>
          <p:nvPr>
            <p:ph idx="13"/>
          </p:nvPr>
        </p:nvSpPr>
        <p:spPr>
          <a:xfrm>
            <a:off x="6241371" y="1008000"/>
            <a:ext cx="5532108" cy="910108"/>
          </a:xfrm>
          <a:ln w="19050">
            <a:solidFill>
              <a:schemeClr val="accent1">
                <a:lumMod val="75000"/>
              </a:schemeClr>
            </a:solidFill>
          </a:ln>
        </p:spPr>
        <p:txBody>
          <a:bodyPr vert="horz" lIns="91440" tIns="45720" rIns="91440" bIns="45720" rtlCol="0" anchor="t">
            <a:normAutofit fontScale="62500" lnSpcReduction="20000"/>
          </a:bodyPr>
          <a:lstStyle/>
          <a:p>
            <a:r>
              <a:rPr lang="fr-FR" dirty="0"/>
              <a:t>Variables peu corrélées </a:t>
            </a:r>
          </a:p>
          <a:p>
            <a:r>
              <a:rPr lang="fr-FR" dirty="0"/>
              <a:t>sauf pour le « Niveau de vie » : PIB, Transport, Alim Saine, </a:t>
            </a:r>
            <a:r>
              <a:rPr lang="fr-FR" dirty="0" err="1"/>
              <a:t>Stab</a:t>
            </a:r>
            <a:r>
              <a:rPr lang="fr-FR" dirty="0"/>
              <a:t> Politique</a:t>
            </a:r>
          </a:p>
          <a:p>
            <a:r>
              <a:rPr lang="fr-FR" dirty="0"/>
              <a:t>Var véhiculant des informations différentes</a:t>
            </a:r>
          </a:p>
        </p:txBody>
      </p:sp>
      <p:pic>
        <p:nvPicPr>
          <p:cNvPr id="6" name="Image 5">
            <a:extLst>
              <a:ext uri="{FF2B5EF4-FFF2-40B4-BE49-F238E27FC236}">
                <a16:creationId xmlns:a16="http://schemas.microsoft.com/office/drawing/2014/main" id="{D6D5F266-AD4F-8FD6-5FAB-E73D9586CEC7}"/>
              </a:ext>
            </a:extLst>
          </p:cNvPr>
          <p:cNvPicPr>
            <a:picLocks noChangeAspect="1"/>
          </p:cNvPicPr>
          <p:nvPr/>
        </p:nvPicPr>
        <p:blipFill>
          <a:blip r:embed="rId3"/>
          <a:stretch>
            <a:fillRect/>
          </a:stretch>
        </p:blipFill>
        <p:spPr>
          <a:xfrm>
            <a:off x="454076" y="3319594"/>
            <a:ext cx="3855720" cy="2872740"/>
          </a:xfrm>
          <a:prstGeom prst="rect">
            <a:avLst/>
          </a:prstGeom>
          <a:ln w="19050">
            <a:solidFill>
              <a:schemeClr val="accent1">
                <a:lumMod val="75000"/>
              </a:schemeClr>
            </a:solidFill>
          </a:ln>
        </p:spPr>
      </p:pic>
      <p:pic>
        <p:nvPicPr>
          <p:cNvPr id="8" name="Image 7">
            <a:extLst>
              <a:ext uri="{FF2B5EF4-FFF2-40B4-BE49-F238E27FC236}">
                <a16:creationId xmlns:a16="http://schemas.microsoft.com/office/drawing/2014/main" id="{B3A6216A-7A99-6218-3F5D-B7297241CF22}"/>
              </a:ext>
            </a:extLst>
          </p:cNvPr>
          <p:cNvPicPr>
            <a:picLocks noChangeAspect="1"/>
          </p:cNvPicPr>
          <p:nvPr/>
        </p:nvPicPr>
        <p:blipFill>
          <a:blip r:embed="rId4"/>
          <a:srcRect/>
          <a:stretch/>
        </p:blipFill>
        <p:spPr>
          <a:xfrm>
            <a:off x="6401150" y="2069340"/>
            <a:ext cx="5212556" cy="4158507"/>
          </a:xfrm>
          <a:prstGeom prst="rect">
            <a:avLst/>
          </a:prstGeom>
          <a:ln w="19050">
            <a:solidFill>
              <a:schemeClr val="accent1">
                <a:lumMod val="75000"/>
              </a:schemeClr>
            </a:solidFill>
          </a:ln>
        </p:spPr>
      </p:pic>
      <p:pic>
        <p:nvPicPr>
          <p:cNvPr id="11" name="Image 10">
            <a:extLst>
              <a:ext uri="{FF2B5EF4-FFF2-40B4-BE49-F238E27FC236}">
                <a16:creationId xmlns:a16="http://schemas.microsoft.com/office/drawing/2014/main" id="{DAB312BB-8453-C8BC-7505-9A2EBDE1E945}"/>
              </a:ext>
            </a:extLst>
          </p:cNvPr>
          <p:cNvPicPr>
            <a:picLocks noChangeAspect="1"/>
          </p:cNvPicPr>
          <p:nvPr/>
        </p:nvPicPr>
        <p:blipFill>
          <a:blip r:embed="rId5"/>
          <a:stretch>
            <a:fillRect/>
          </a:stretch>
        </p:blipFill>
        <p:spPr>
          <a:xfrm>
            <a:off x="2145552" y="1008000"/>
            <a:ext cx="3801904" cy="2254568"/>
          </a:xfrm>
          <a:prstGeom prst="rect">
            <a:avLst/>
          </a:prstGeom>
          <a:ln w="19050">
            <a:solidFill>
              <a:schemeClr val="accent1">
                <a:lumMod val="75000"/>
              </a:schemeClr>
            </a:solidFill>
          </a:ln>
        </p:spPr>
      </p:pic>
      <p:sp>
        <p:nvSpPr>
          <p:cNvPr id="14" name="Espace réservé du contenu 2">
            <a:extLst>
              <a:ext uri="{FF2B5EF4-FFF2-40B4-BE49-F238E27FC236}">
                <a16:creationId xmlns:a16="http://schemas.microsoft.com/office/drawing/2014/main" id="{AA9E688A-E1B0-0FDF-4770-B4E8908EC505}"/>
              </a:ext>
            </a:extLst>
          </p:cNvPr>
          <p:cNvSpPr txBox="1">
            <a:spLocks/>
          </p:cNvSpPr>
          <p:nvPr/>
        </p:nvSpPr>
        <p:spPr>
          <a:xfrm>
            <a:off x="4366220" y="3319594"/>
            <a:ext cx="1579748" cy="2872740"/>
          </a:xfrm>
          <a:prstGeom prst="rect">
            <a:avLst/>
          </a:prstGeom>
          <a:ln w="19050">
            <a:solidFill>
              <a:schemeClr val="accent1">
                <a:lumMod val="75000"/>
              </a:schemeClr>
            </a:solidFill>
          </a:ln>
        </p:spPr>
        <p:txBody>
          <a:bodyPr vert="horz" lIns="91440" tIns="45720" rIns="91440" bIns="45720" rtlCol="0" anchor="t">
            <a:normAutofit/>
          </a:bodyPr>
          <a:lstStyle>
            <a:lvl1pPr marL="228531" indent="-228531" defTabSz="914126">
              <a:lnSpc>
                <a:spcPct val="120000"/>
              </a:lnSpc>
              <a:spcBef>
                <a:spcPts val="1000"/>
              </a:spcBef>
              <a:buClr>
                <a:schemeClr val="accent1">
                  <a:lumMod val="75000"/>
                </a:schemeClr>
              </a:buClr>
              <a:buSzPct val="100000"/>
              <a:buFont typeface="Arial" panose="020B0604020202020204" pitchFamily="34" charset="0"/>
              <a:buChar char="•"/>
              <a:defRPr sz="1999">
                <a:solidFill>
                  <a:schemeClr val="accent6">
                    <a:lumMod val="50000"/>
                  </a:schemeClr>
                </a:solidFill>
                <a:effectLst/>
              </a:defRPr>
            </a:lvl1pPr>
            <a:lvl2pPr marL="685594" indent="-228531" defTabSz="914126">
              <a:lnSpc>
                <a:spcPct val="120000"/>
              </a:lnSpc>
              <a:spcBef>
                <a:spcPts val="500"/>
              </a:spcBef>
              <a:buClr>
                <a:schemeClr val="accent1">
                  <a:lumMod val="75000"/>
                </a:schemeClr>
              </a:buClr>
              <a:buSzPct val="100000"/>
              <a:buFont typeface="Arial" panose="020B0604020202020204" pitchFamily="34" charset="0"/>
              <a:buChar char="•"/>
              <a:defRPr sz="1799" cap="none" baseline="0">
                <a:solidFill>
                  <a:schemeClr val="accent6">
                    <a:lumMod val="50000"/>
                  </a:schemeClr>
                </a:solidFill>
                <a:effectLst/>
              </a:defRPr>
            </a:lvl2pPr>
            <a:lvl3pPr marL="1142657" indent="-228531" defTabSz="914126">
              <a:lnSpc>
                <a:spcPct val="120000"/>
              </a:lnSpc>
              <a:spcBef>
                <a:spcPts val="500"/>
              </a:spcBef>
              <a:buClr>
                <a:schemeClr val="accent1">
                  <a:lumMod val="75000"/>
                </a:schemeClr>
              </a:buClr>
              <a:buSzPct val="100000"/>
              <a:buFont typeface="Arial" panose="020B0604020202020204" pitchFamily="34" charset="0"/>
              <a:buChar char="•"/>
              <a:defRPr sz="1600">
                <a:solidFill>
                  <a:schemeClr val="accent6">
                    <a:lumMod val="50000"/>
                  </a:schemeClr>
                </a:solidFill>
                <a:effectLst/>
              </a:defRPr>
            </a:lvl3pPr>
            <a:lvl4pPr marL="1599720" indent="-228531" defTabSz="914126">
              <a:lnSpc>
                <a:spcPct val="120000"/>
              </a:lnSpc>
              <a:spcBef>
                <a:spcPts val="500"/>
              </a:spcBef>
              <a:buClr>
                <a:schemeClr val="accent1">
                  <a:lumMod val="75000"/>
                </a:schemeClr>
              </a:buClr>
              <a:buSzPct val="100000"/>
              <a:buFont typeface="Arial" panose="020B0604020202020204" pitchFamily="34" charset="0"/>
              <a:buChar char="•"/>
              <a:defRPr sz="1400" cap="none" baseline="0">
                <a:solidFill>
                  <a:schemeClr val="accent6">
                    <a:lumMod val="50000"/>
                  </a:schemeClr>
                </a:solidFill>
                <a:effectLst/>
              </a:defRPr>
            </a:lvl4pPr>
            <a:lvl5pPr marL="2056783" indent="-228531" defTabSz="914126">
              <a:lnSpc>
                <a:spcPct val="120000"/>
              </a:lnSpc>
              <a:spcBef>
                <a:spcPts val="500"/>
              </a:spcBef>
              <a:buClr>
                <a:schemeClr val="accent1">
                  <a:lumMod val="75000"/>
                </a:schemeClr>
              </a:buClr>
              <a:buSzPct val="100000"/>
              <a:buFont typeface="Arial" panose="020B0604020202020204" pitchFamily="34" charset="0"/>
              <a:buChar char="•"/>
              <a:defRPr sz="1200">
                <a:solidFill>
                  <a:schemeClr val="accent6">
                    <a:lumMod val="50000"/>
                  </a:schemeClr>
                </a:solidFill>
                <a:effectLst/>
              </a:defRPr>
            </a:lvl5pPr>
            <a:lvl6pPr marL="2513846" indent="-228531" defTabSz="914126">
              <a:lnSpc>
                <a:spcPct val="120000"/>
              </a:lnSpc>
              <a:spcBef>
                <a:spcPts val="500"/>
              </a:spcBef>
              <a:buClr>
                <a:schemeClr val="accent1"/>
              </a:buClr>
              <a:buSzPct val="100000"/>
              <a:buFont typeface="Arial" panose="020B0604020202020204" pitchFamily="34" charset="0"/>
              <a:buChar char="•"/>
              <a:defRPr sz="1200">
                <a:effectLst/>
              </a:defRPr>
            </a:lvl6pPr>
            <a:lvl7pPr marL="2970908" indent="-228531" defTabSz="914126">
              <a:lnSpc>
                <a:spcPct val="120000"/>
              </a:lnSpc>
              <a:spcBef>
                <a:spcPts val="500"/>
              </a:spcBef>
              <a:buClr>
                <a:schemeClr val="accent1"/>
              </a:buClr>
              <a:buSzPct val="100000"/>
              <a:buFont typeface="Arial" panose="020B0604020202020204" pitchFamily="34" charset="0"/>
              <a:buChar char="•"/>
              <a:defRPr sz="1200">
                <a:effectLst/>
              </a:defRPr>
            </a:lvl7pPr>
            <a:lvl8pPr marL="3427971"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8pPr>
            <a:lvl9pPr marL="3885034"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fr-FR" dirty="0" err="1"/>
              <a:t>Qques</a:t>
            </a:r>
            <a:r>
              <a:rPr lang="fr-FR" dirty="0"/>
              <a:t> </a:t>
            </a:r>
            <a:r>
              <a:rPr lang="fr-FR" dirty="0" err="1"/>
              <a:t>Outliers</a:t>
            </a:r>
            <a:r>
              <a:rPr lang="fr-FR" dirty="0"/>
              <a:t> (distance et pop)</a:t>
            </a:r>
          </a:p>
          <a:p>
            <a:r>
              <a:rPr lang="fr-FR" dirty="0"/>
              <a:t>Pas de données </a:t>
            </a:r>
            <a:r>
              <a:rPr lang="fr-FR" dirty="0" err="1"/>
              <a:t>erronnées</a:t>
            </a:r>
            <a:endParaRPr lang="fr-FR" dirty="0"/>
          </a:p>
          <a:p>
            <a:endParaRPr lang="fr-FR" dirty="0"/>
          </a:p>
        </p:txBody>
      </p:sp>
    </p:spTree>
    <p:extLst>
      <p:ext uri="{BB962C8B-B14F-4D97-AF65-F5344CB8AC3E}">
        <p14:creationId xmlns:p14="http://schemas.microsoft.com/office/powerpoint/2010/main" val="2735530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bg/>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9" grpId="0" build="p"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A0DA8B-B777-A045-F872-F6B52DA0C2BB}"/>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A1C2AA31-1476-F55F-F16E-FBEC86887ABD}"/>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id="{F92E4993-09EB-B940-4EEE-52F6D518B61F}"/>
              </a:ext>
            </a:extLst>
          </p:cNvPr>
          <p:cNvSpPr>
            <a:spLocks noGrp="1"/>
          </p:cNvSpPr>
          <p:nvPr>
            <p:ph idx="1"/>
          </p:nvPr>
        </p:nvSpPr>
        <p:spPr/>
        <p:txBody>
          <a:bodyPr/>
          <a:lstStyle/>
          <a:p>
            <a:r>
              <a:rPr lang="fr-FR" dirty="0"/>
              <a:t>I – Présentation</a:t>
            </a:r>
          </a:p>
          <a:p>
            <a:r>
              <a:rPr lang="fr-FR" dirty="0"/>
              <a:t>II - Collecte et Traitement des Données</a:t>
            </a:r>
          </a:p>
          <a:p>
            <a:r>
              <a:rPr lang="fr-FR" dirty="0">
                <a:highlight>
                  <a:srgbClr val="F2B85E"/>
                </a:highlight>
              </a:rPr>
              <a:t>III – Analyse en Composante Principale (ACP et visualisation)</a:t>
            </a:r>
          </a:p>
          <a:p>
            <a:pPr lvl="1"/>
            <a:r>
              <a:rPr lang="fr-FR" dirty="0"/>
              <a:t>A - Première ACP –</a:t>
            </a:r>
            <a:r>
              <a:rPr lang="fr-FR" dirty="0" err="1"/>
              <a:t>Outliers</a:t>
            </a:r>
            <a:r>
              <a:rPr lang="fr-FR" dirty="0"/>
              <a:t> CHN et IND</a:t>
            </a:r>
          </a:p>
          <a:p>
            <a:pPr lvl="1"/>
            <a:r>
              <a:rPr lang="fr-FR" sz="1800" dirty="0"/>
              <a:t>B - ACP Hors CHN IND - Préparation des données quantitatives standardisées</a:t>
            </a:r>
          </a:p>
          <a:p>
            <a:pPr lvl="1"/>
            <a:r>
              <a:rPr lang="fr-FR" dirty="0"/>
              <a:t>C - Composantes Principales</a:t>
            </a:r>
          </a:p>
          <a:p>
            <a:pPr lvl="1"/>
            <a:r>
              <a:rPr lang="fr-FR" sz="1800" dirty="0"/>
              <a:t>D - ACP – Transformations des données projetées sur les axes principaux</a:t>
            </a:r>
          </a:p>
          <a:p>
            <a:pPr lvl="1"/>
            <a:r>
              <a:rPr lang="fr-FR" dirty="0"/>
              <a:t>E - Projection des pays sur les Axes Principaux F1, F2, F3, F4</a:t>
            </a:r>
            <a:endParaRPr lang="fr-FR" dirty="0">
              <a:highlight>
                <a:srgbClr val="F2B85E"/>
              </a:highlight>
            </a:endParaRPr>
          </a:p>
          <a:p>
            <a:r>
              <a:rPr lang="fr-FR" dirty="0"/>
              <a:t>IV – Clustering (CAH et K-</a:t>
            </a:r>
            <a:r>
              <a:rPr lang="fr-FR" dirty="0" err="1"/>
              <a:t>Means</a:t>
            </a:r>
            <a:r>
              <a:rPr lang="fr-FR" dirty="0"/>
              <a:t>)</a:t>
            </a:r>
          </a:p>
          <a:p>
            <a:r>
              <a:rPr lang="fr-FR" dirty="0"/>
              <a:t>V – Recommandations de Clusters</a:t>
            </a:r>
          </a:p>
        </p:txBody>
      </p:sp>
      <p:sp>
        <p:nvSpPr>
          <p:cNvPr id="3" name="Espace réservé du numéro de diapositive 2">
            <a:extLst>
              <a:ext uri="{FF2B5EF4-FFF2-40B4-BE49-F238E27FC236}">
                <a16:creationId xmlns:a16="http://schemas.microsoft.com/office/drawing/2014/main" id="{B1ED64D5-5384-1EBA-B214-7326CB351C91}"/>
              </a:ext>
            </a:extLst>
          </p:cNvPr>
          <p:cNvSpPr>
            <a:spLocks noGrp="1"/>
          </p:cNvSpPr>
          <p:nvPr>
            <p:ph type="sldNum" sz="quarter" idx="12"/>
          </p:nvPr>
        </p:nvSpPr>
        <p:spPr/>
        <p:txBody>
          <a:bodyPr/>
          <a:lstStyle/>
          <a:p>
            <a:pPr rtl="0"/>
            <a:fld id="{7DC1BBB0-96F0-4077-A278-0F3FB5C104D3}" type="slidenum">
              <a:rPr lang="fr-FR" noProof="0" smtClean="0"/>
              <a:t>11</a:t>
            </a:fld>
            <a:endParaRPr lang="fr-FR" noProof="0"/>
          </a:p>
        </p:txBody>
      </p:sp>
      <p:pic>
        <p:nvPicPr>
          <p:cNvPr id="2" name="Graphique 8">
            <a:extLst>
              <a:ext uri="{FF2B5EF4-FFF2-40B4-BE49-F238E27FC236}">
                <a16:creationId xmlns:a16="http://schemas.microsoft.com/office/drawing/2014/main" id="{1DF7F1ED-6379-F439-1B80-F13CAF23F467}"/>
              </a:ext>
            </a:extLst>
          </p:cNvPr>
          <p:cNvPicPr>
            <a:picLocks noChangeAspect="1"/>
          </p:cNvPicPr>
          <p:nvPr/>
        </p:nvPicPr>
        <p:blipFill>
          <a:blip r:embed="rId2"/>
          <a:srcRect/>
          <a:stretch/>
        </p:blipFill>
        <p:spPr>
          <a:xfrm>
            <a:off x="11261475" y="88169"/>
            <a:ext cx="493333" cy="652750"/>
          </a:xfrm>
          <a:prstGeom prst="rect">
            <a:avLst/>
          </a:prstGeom>
          <a:ln w="19050">
            <a:noFill/>
          </a:ln>
        </p:spPr>
      </p:pic>
    </p:spTree>
    <p:extLst>
      <p:ext uri="{BB962C8B-B14F-4D97-AF65-F5344CB8AC3E}">
        <p14:creationId xmlns:p14="http://schemas.microsoft.com/office/powerpoint/2010/main" val="1113833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CC190814-C05B-403B-CDB1-1B192F1DD874}"/>
              </a:ext>
            </a:extLst>
          </p:cNvPr>
          <p:cNvSpPr>
            <a:spLocks noGrp="1"/>
          </p:cNvSpPr>
          <p:nvPr>
            <p:ph type="title"/>
          </p:nvPr>
        </p:nvSpPr>
        <p:spPr/>
        <p:txBody>
          <a:bodyPr>
            <a:normAutofit/>
          </a:bodyPr>
          <a:lstStyle/>
          <a:p>
            <a:r>
              <a:rPr lang="fr-FR" sz="2600" dirty="0"/>
              <a:t>III.A – Première Analyse en Composantes Principales – </a:t>
            </a:r>
            <a:r>
              <a:rPr lang="fr-FR" sz="2600" dirty="0" err="1"/>
              <a:t>Outliers</a:t>
            </a:r>
            <a:r>
              <a:rPr lang="fr-FR" sz="2600" dirty="0"/>
              <a:t> CHN et IND</a:t>
            </a:r>
          </a:p>
        </p:txBody>
      </p:sp>
      <p:sp>
        <p:nvSpPr>
          <p:cNvPr id="4" name="Espace réservé du numéro de diapositive 3">
            <a:extLst>
              <a:ext uri="{FF2B5EF4-FFF2-40B4-BE49-F238E27FC236}">
                <a16:creationId xmlns:a16="http://schemas.microsoft.com/office/drawing/2014/main" id="{3DF88A6D-2831-848E-0543-13D818076466}"/>
              </a:ext>
            </a:extLst>
          </p:cNvPr>
          <p:cNvSpPr>
            <a:spLocks noGrp="1"/>
          </p:cNvSpPr>
          <p:nvPr>
            <p:ph type="sldNum" sz="quarter" idx="12"/>
          </p:nvPr>
        </p:nvSpPr>
        <p:spPr/>
        <p:txBody>
          <a:bodyPr/>
          <a:lstStyle/>
          <a:p>
            <a:pPr rtl="0"/>
            <a:fld id="{7DC1BBB0-96F0-4077-A278-0F3FB5C104D3}" type="slidenum">
              <a:rPr lang="fr-FR" noProof="0" smtClean="0"/>
              <a:t>12</a:t>
            </a:fld>
            <a:endParaRPr lang="fr-FR" noProof="0"/>
          </a:p>
        </p:txBody>
      </p:sp>
      <p:sp>
        <p:nvSpPr>
          <p:cNvPr id="11" name="Espace réservé du contenu 2">
            <a:extLst>
              <a:ext uri="{FF2B5EF4-FFF2-40B4-BE49-F238E27FC236}">
                <a16:creationId xmlns:a16="http://schemas.microsoft.com/office/drawing/2014/main" id="{2FB2F0CB-B401-EA49-3AD6-CE625D6624DD}"/>
              </a:ext>
            </a:extLst>
          </p:cNvPr>
          <p:cNvSpPr txBox="1">
            <a:spLocks/>
          </p:cNvSpPr>
          <p:nvPr/>
        </p:nvSpPr>
        <p:spPr>
          <a:xfrm>
            <a:off x="686733" y="949084"/>
            <a:ext cx="3175431" cy="2225864"/>
          </a:xfrm>
          <a:prstGeom prst="rect">
            <a:avLst/>
          </a:prstGeom>
          <a:ln w="19050">
            <a:solidFill>
              <a:schemeClr val="accent1">
                <a:lumMod val="75000"/>
              </a:schemeClr>
            </a:solidFill>
          </a:ln>
        </p:spPr>
        <p:txBody>
          <a:bodyPr>
            <a:normAutofit/>
          </a:bodyPr>
          <a:lstStyle>
            <a:lvl1pPr marL="228531" indent="-228531" algn="l" defTabSz="914126" rtl="0" eaLnBrk="1" latinLnBrk="0" hangingPunct="1">
              <a:lnSpc>
                <a:spcPct val="120000"/>
              </a:lnSpc>
              <a:spcBef>
                <a:spcPts val="1000"/>
              </a:spcBef>
              <a:buClr>
                <a:schemeClr val="accent1">
                  <a:lumMod val="75000"/>
                </a:schemeClr>
              </a:buClr>
              <a:buSzPct val="100000"/>
              <a:buFont typeface="Arial" panose="020B0604020202020204" pitchFamily="34" charset="0"/>
              <a:buChar char="•"/>
              <a:defRPr sz="1999" kern="1200">
                <a:solidFill>
                  <a:schemeClr val="accent6">
                    <a:lumMod val="50000"/>
                  </a:schemeClr>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799" kern="1200" cap="none" baseline="0">
                <a:solidFill>
                  <a:schemeClr val="accent6">
                    <a:lumMod val="50000"/>
                  </a:schemeClr>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600" kern="1200">
                <a:solidFill>
                  <a:schemeClr val="accent6">
                    <a:lumMod val="50000"/>
                  </a:schemeClr>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400" kern="1200" cap="none" baseline="0">
                <a:solidFill>
                  <a:schemeClr val="accent6">
                    <a:lumMod val="50000"/>
                  </a:schemeClr>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200" kern="1200">
                <a:solidFill>
                  <a:schemeClr val="accent6">
                    <a:lumMod val="50000"/>
                  </a:schemeClr>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fr-FR" u="sng" dirty="0"/>
              <a:t>ACP 1:</a:t>
            </a:r>
          </a:p>
          <a:p>
            <a:r>
              <a:rPr lang="fr-FR" dirty="0"/>
              <a:t>5 Axes principaux </a:t>
            </a:r>
          </a:p>
          <a:p>
            <a:r>
              <a:rPr lang="fr-FR" dirty="0"/>
              <a:t>Analyse des </a:t>
            </a:r>
            <a:r>
              <a:rPr lang="fr-FR" dirty="0" err="1"/>
              <a:t>Outliers</a:t>
            </a:r>
            <a:r>
              <a:rPr lang="fr-FR" dirty="0"/>
              <a:t> post standardisation et PCA</a:t>
            </a:r>
          </a:p>
        </p:txBody>
      </p:sp>
      <p:pic>
        <p:nvPicPr>
          <p:cNvPr id="13" name="Image 12">
            <a:extLst>
              <a:ext uri="{FF2B5EF4-FFF2-40B4-BE49-F238E27FC236}">
                <a16:creationId xmlns:a16="http://schemas.microsoft.com/office/drawing/2014/main" id="{EBEDE5D8-29D8-F3FE-96CD-A64B3DA3AB66}"/>
              </a:ext>
            </a:extLst>
          </p:cNvPr>
          <p:cNvPicPr>
            <a:picLocks noChangeAspect="1"/>
          </p:cNvPicPr>
          <p:nvPr/>
        </p:nvPicPr>
        <p:blipFill>
          <a:blip r:embed="rId2"/>
          <a:stretch>
            <a:fillRect/>
          </a:stretch>
        </p:blipFill>
        <p:spPr>
          <a:xfrm>
            <a:off x="4078188" y="949084"/>
            <a:ext cx="3405378" cy="2241614"/>
          </a:xfrm>
          <a:prstGeom prst="rect">
            <a:avLst/>
          </a:prstGeom>
          <a:ln w="19050">
            <a:solidFill>
              <a:schemeClr val="accent1">
                <a:lumMod val="75000"/>
              </a:schemeClr>
            </a:solidFill>
          </a:ln>
        </p:spPr>
      </p:pic>
      <p:sp>
        <p:nvSpPr>
          <p:cNvPr id="20" name="Espace réservé du contenu 2">
            <a:extLst>
              <a:ext uri="{FF2B5EF4-FFF2-40B4-BE49-F238E27FC236}">
                <a16:creationId xmlns:a16="http://schemas.microsoft.com/office/drawing/2014/main" id="{0A737E6E-4FD2-B35B-C01D-63C499440848}"/>
              </a:ext>
            </a:extLst>
          </p:cNvPr>
          <p:cNvSpPr txBox="1">
            <a:spLocks/>
          </p:cNvSpPr>
          <p:nvPr/>
        </p:nvSpPr>
        <p:spPr>
          <a:xfrm>
            <a:off x="7941116" y="3325000"/>
            <a:ext cx="3552065" cy="2828925"/>
          </a:xfrm>
          <a:prstGeom prst="rect">
            <a:avLst/>
          </a:prstGeom>
          <a:ln w="19050">
            <a:solidFill>
              <a:schemeClr val="accent1">
                <a:lumMod val="75000"/>
              </a:schemeClr>
            </a:solidFill>
          </a:ln>
        </p:spPr>
        <p:txBody>
          <a:bodyPr>
            <a:normAutofit fontScale="62500" lnSpcReduction="20000"/>
          </a:bodyPr>
          <a:lstStyle>
            <a:lvl1pPr marL="228531" indent="-228531" algn="l" defTabSz="914126" rtl="0" eaLnBrk="1" latinLnBrk="0" hangingPunct="1">
              <a:lnSpc>
                <a:spcPct val="120000"/>
              </a:lnSpc>
              <a:spcBef>
                <a:spcPts val="1000"/>
              </a:spcBef>
              <a:buClr>
                <a:schemeClr val="accent1">
                  <a:lumMod val="75000"/>
                </a:schemeClr>
              </a:buClr>
              <a:buSzPct val="100000"/>
              <a:buFont typeface="Arial" panose="020B0604020202020204" pitchFamily="34" charset="0"/>
              <a:buChar char="•"/>
              <a:defRPr sz="1999" kern="1200">
                <a:solidFill>
                  <a:schemeClr val="accent6">
                    <a:lumMod val="50000"/>
                  </a:schemeClr>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799" kern="1200" cap="none" baseline="0">
                <a:solidFill>
                  <a:schemeClr val="accent6">
                    <a:lumMod val="50000"/>
                  </a:schemeClr>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600" kern="1200">
                <a:solidFill>
                  <a:schemeClr val="accent6">
                    <a:lumMod val="50000"/>
                  </a:schemeClr>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400" kern="1200" cap="none" baseline="0">
                <a:solidFill>
                  <a:schemeClr val="accent6">
                    <a:lumMod val="50000"/>
                  </a:schemeClr>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200" kern="1200">
                <a:solidFill>
                  <a:schemeClr val="accent6">
                    <a:lumMod val="50000"/>
                  </a:schemeClr>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fr-FR" b="1" u="sng" dirty="0"/>
              <a:t>Analyse des </a:t>
            </a:r>
            <a:r>
              <a:rPr lang="fr-FR" b="1" u="sng" dirty="0" err="1"/>
              <a:t>Outliers</a:t>
            </a:r>
            <a:r>
              <a:rPr lang="fr-FR" b="1" u="sng" dirty="0"/>
              <a:t> standardisés :</a:t>
            </a:r>
          </a:p>
          <a:p>
            <a:r>
              <a:rPr lang="fr-FR" b="1" u="sng" dirty="0"/>
              <a:t>CHN et IND :</a:t>
            </a:r>
          </a:p>
          <a:p>
            <a:pPr lvl="1"/>
            <a:r>
              <a:rPr lang="fr-FR" b="1" dirty="0"/>
              <a:t>1 score hors norme : Population</a:t>
            </a:r>
          </a:p>
          <a:p>
            <a:pPr lvl="1"/>
            <a:r>
              <a:rPr lang="fr-FR" b="1" dirty="0"/>
              <a:t>Peu de score favorable &gt; 1.0</a:t>
            </a:r>
          </a:p>
          <a:p>
            <a:pPr lvl="1"/>
            <a:r>
              <a:rPr lang="fr-FR" b="1" dirty="0"/>
              <a:t>Aucun score </a:t>
            </a:r>
            <a:r>
              <a:rPr lang="fr-FR" b="1" dirty="0" err="1"/>
              <a:t>fav</a:t>
            </a:r>
            <a:r>
              <a:rPr lang="fr-FR" b="1" dirty="0"/>
              <a:t>, Thème Poulet</a:t>
            </a:r>
          </a:p>
          <a:p>
            <a:pPr lvl="1"/>
            <a:r>
              <a:rPr lang="fr-FR" b="1" dirty="0">
                <a:highlight>
                  <a:srgbClr val="EF7575"/>
                </a:highlight>
              </a:rPr>
              <a:t>Non candidat à notre développement</a:t>
            </a:r>
          </a:p>
          <a:p>
            <a:r>
              <a:rPr lang="fr-FR" b="1" u="sng" dirty="0"/>
              <a:t>Autres </a:t>
            </a:r>
            <a:r>
              <a:rPr lang="fr-FR" b="1" u="sng" dirty="0" err="1"/>
              <a:t>Outliers</a:t>
            </a:r>
            <a:r>
              <a:rPr lang="fr-FR" b="1" u="sng" dirty="0"/>
              <a:t> :</a:t>
            </a:r>
          </a:p>
          <a:p>
            <a:pPr lvl="1"/>
            <a:r>
              <a:rPr lang="fr-FR" dirty="0"/>
              <a:t>Plusieurs scores &gt;1.0</a:t>
            </a:r>
          </a:p>
          <a:p>
            <a:pPr lvl="1"/>
            <a:r>
              <a:rPr lang="fr-FR" dirty="0"/>
              <a:t>Incluant score fort sur Poulet</a:t>
            </a:r>
          </a:p>
          <a:p>
            <a:pPr lvl="1"/>
            <a:r>
              <a:rPr lang="fr-FR" b="1" dirty="0">
                <a:highlight>
                  <a:srgbClr val="F2B85E"/>
                </a:highlight>
              </a:rPr>
              <a:t>Candidat à notre développement</a:t>
            </a:r>
          </a:p>
          <a:p>
            <a:pPr marL="0" indent="0">
              <a:buNone/>
            </a:pPr>
            <a:r>
              <a:rPr lang="fr-FR" b="1" dirty="0">
                <a:highlight>
                  <a:srgbClr val="FFFF00"/>
                </a:highlight>
              </a:rPr>
              <a:t>=&gt; Poursuite Etude hors CHN et IND</a:t>
            </a:r>
          </a:p>
        </p:txBody>
      </p:sp>
      <p:grpSp>
        <p:nvGrpSpPr>
          <p:cNvPr id="8" name="Groupe 7">
            <a:extLst>
              <a:ext uri="{FF2B5EF4-FFF2-40B4-BE49-F238E27FC236}">
                <a16:creationId xmlns:a16="http://schemas.microsoft.com/office/drawing/2014/main" id="{5675B0E5-EAE8-50BF-5093-1B2B363E4CFC}"/>
              </a:ext>
            </a:extLst>
          </p:cNvPr>
          <p:cNvGrpSpPr/>
          <p:nvPr/>
        </p:nvGrpSpPr>
        <p:grpSpPr>
          <a:xfrm>
            <a:off x="686734" y="3326066"/>
            <a:ext cx="6782908" cy="2828926"/>
            <a:chOff x="360000" y="3356991"/>
            <a:chExt cx="6782908" cy="2828926"/>
          </a:xfrm>
        </p:grpSpPr>
        <p:pic>
          <p:nvPicPr>
            <p:cNvPr id="17" name="Image 16">
              <a:extLst>
                <a:ext uri="{FF2B5EF4-FFF2-40B4-BE49-F238E27FC236}">
                  <a16:creationId xmlns:a16="http://schemas.microsoft.com/office/drawing/2014/main" id="{E8C90625-A277-19A1-76CC-83DB0EBF66AD}"/>
                </a:ext>
              </a:extLst>
            </p:cNvPr>
            <p:cNvPicPr>
              <a:picLocks noChangeAspect="1"/>
            </p:cNvPicPr>
            <p:nvPr/>
          </p:nvPicPr>
          <p:blipFill>
            <a:blip r:embed="rId3"/>
            <a:stretch>
              <a:fillRect/>
            </a:stretch>
          </p:blipFill>
          <p:spPr>
            <a:xfrm>
              <a:off x="742108" y="3356992"/>
              <a:ext cx="6400800" cy="2828925"/>
            </a:xfrm>
            <a:prstGeom prst="rect">
              <a:avLst/>
            </a:prstGeom>
            <a:ln w="19050">
              <a:solidFill>
                <a:schemeClr val="accent1">
                  <a:lumMod val="75000"/>
                </a:schemeClr>
              </a:solidFill>
            </a:ln>
          </p:spPr>
        </p:pic>
        <p:sp>
          <p:nvSpPr>
            <p:cNvPr id="5" name="Espace réservé du contenu 2">
              <a:extLst>
                <a:ext uri="{FF2B5EF4-FFF2-40B4-BE49-F238E27FC236}">
                  <a16:creationId xmlns:a16="http://schemas.microsoft.com/office/drawing/2014/main" id="{3EBD8101-472D-3BED-3B11-72C5F6A2DC3D}"/>
                </a:ext>
              </a:extLst>
            </p:cNvPr>
            <p:cNvSpPr txBox="1">
              <a:spLocks/>
            </p:cNvSpPr>
            <p:nvPr/>
          </p:nvSpPr>
          <p:spPr>
            <a:xfrm>
              <a:off x="360000" y="3356991"/>
              <a:ext cx="360000" cy="2828926"/>
            </a:xfrm>
            <a:prstGeom prst="rect">
              <a:avLst/>
            </a:prstGeom>
            <a:gradFill>
              <a:gsLst>
                <a:gs pos="76000">
                  <a:schemeClr val="bg2">
                    <a:lumMod val="90000"/>
                  </a:schemeClr>
                </a:gs>
                <a:gs pos="0">
                  <a:schemeClr val="bg2">
                    <a:lumMod val="90000"/>
                  </a:schemeClr>
                </a:gs>
                <a:gs pos="100000">
                  <a:schemeClr val="bg1"/>
                </a:gs>
              </a:gsLst>
              <a:lin ang="2700000" scaled="1"/>
            </a:gradFill>
            <a:ln w="19050" cap="flat">
              <a:solidFill>
                <a:schemeClr val="accent1">
                  <a:lumMod val="75000"/>
                </a:schemeClr>
              </a:solidFill>
            </a:ln>
          </p:spPr>
          <p:txBody>
            <a:bodyPr vert="vert270" wrap="square" lIns="91440" tIns="45720" rIns="91440" bIns="45720" rtlCol="0" anchor="t">
              <a:spAutoFit/>
            </a:bodyPr>
            <a:lstStyle>
              <a:defPPr>
                <a:defRPr lang="en-US"/>
              </a:defPPr>
              <a:lvl1pPr indent="0" defTabSz="914126">
                <a:lnSpc>
                  <a:spcPct val="100000"/>
                </a:lnSpc>
                <a:spcBef>
                  <a:spcPts val="0"/>
                </a:spcBef>
                <a:spcAft>
                  <a:spcPts val="600"/>
                </a:spcAft>
                <a:buClr>
                  <a:srgbClr val="333C6B"/>
                </a:buClr>
                <a:buSzPct val="100000"/>
                <a:buFont typeface="Arial" panose="020B0604020202020204" pitchFamily="34" charset="0"/>
                <a:buNone/>
                <a:defRPr sz="1200" b="1">
                  <a:effectLst/>
                </a:defRPr>
              </a:lvl1pPr>
              <a:lvl2pPr marL="685594" indent="-228531" defTabSz="914126">
                <a:lnSpc>
                  <a:spcPct val="120000"/>
                </a:lnSpc>
                <a:spcBef>
                  <a:spcPts val="500"/>
                </a:spcBef>
                <a:buClr>
                  <a:schemeClr val="accent1"/>
                </a:buClr>
                <a:buSzPct val="100000"/>
                <a:buFont typeface="Arial" panose="020B0604020202020204" pitchFamily="34" charset="0"/>
                <a:buChar char="•"/>
                <a:defRPr sz="1799" cap="none" baseline="0">
                  <a:effectLst/>
                </a:defRPr>
              </a:lvl2pPr>
              <a:lvl3pPr marL="1142657" indent="-228531" defTabSz="914126">
                <a:lnSpc>
                  <a:spcPct val="120000"/>
                </a:lnSpc>
                <a:spcBef>
                  <a:spcPts val="500"/>
                </a:spcBef>
                <a:buClr>
                  <a:schemeClr val="accent1"/>
                </a:buClr>
                <a:buSzPct val="100000"/>
                <a:buFont typeface="Arial" panose="020B0604020202020204" pitchFamily="34" charset="0"/>
                <a:buChar char="•"/>
                <a:defRPr sz="1600">
                  <a:effectLst/>
                </a:defRPr>
              </a:lvl3pPr>
              <a:lvl4pPr marL="1599720" indent="-228531" defTabSz="914126">
                <a:lnSpc>
                  <a:spcPct val="120000"/>
                </a:lnSpc>
                <a:spcBef>
                  <a:spcPts val="500"/>
                </a:spcBef>
                <a:buClr>
                  <a:schemeClr val="accent1"/>
                </a:buClr>
                <a:buSzPct val="100000"/>
                <a:buFont typeface="Arial" panose="020B0604020202020204" pitchFamily="34" charset="0"/>
                <a:buChar char="•"/>
                <a:defRPr sz="1400" cap="none" baseline="0">
                  <a:effectLst/>
                </a:defRPr>
              </a:lvl4pPr>
              <a:lvl5pPr marL="2056783" indent="-228531" defTabSz="914126">
                <a:lnSpc>
                  <a:spcPct val="120000"/>
                </a:lnSpc>
                <a:spcBef>
                  <a:spcPts val="500"/>
                </a:spcBef>
                <a:buClr>
                  <a:schemeClr val="accent1"/>
                </a:buClr>
                <a:buSzPct val="100000"/>
                <a:buFont typeface="Arial" panose="020B0604020202020204" pitchFamily="34" charset="0"/>
                <a:buChar char="•"/>
                <a:defRPr sz="1200">
                  <a:effectLst/>
                </a:defRPr>
              </a:lvl5pPr>
              <a:lvl6pPr marL="2513846" indent="-228531" defTabSz="914126">
                <a:lnSpc>
                  <a:spcPct val="120000"/>
                </a:lnSpc>
                <a:spcBef>
                  <a:spcPts val="500"/>
                </a:spcBef>
                <a:buClr>
                  <a:schemeClr val="accent1"/>
                </a:buClr>
                <a:buSzPct val="100000"/>
                <a:buFont typeface="Arial" panose="020B0604020202020204" pitchFamily="34" charset="0"/>
                <a:buChar char="•"/>
                <a:defRPr sz="1200">
                  <a:effectLst/>
                </a:defRPr>
              </a:lvl6pPr>
              <a:lvl7pPr marL="2970908" indent="-228531" defTabSz="914126">
                <a:lnSpc>
                  <a:spcPct val="120000"/>
                </a:lnSpc>
                <a:spcBef>
                  <a:spcPts val="500"/>
                </a:spcBef>
                <a:buClr>
                  <a:schemeClr val="accent1"/>
                </a:buClr>
                <a:buSzPct val="100000"/>
                <a:buFont typeface="Arial" panose="020B0604020202020204" pitchFamily="34" charset="0"/>
                <a:buChar char="•"/>
                <a:defRPr sz="1200">
                  <a:effectLst/>
                </a:defRPr>
              </a:lvl7pPr>
              <a:lvl8pPr marL="3427971"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8pPr>
              <a:lvl9pPr marL="3885034"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9pPr>
            </a:lstStyle>
            <a:p>
              <a:pPr algn="ctr"/>
              <a:r>
                <a:rPr lang="fr-FR" b="0" dirty="0"/>
                <a:t>DONNES  STANDARDISEES</a:t>
              </a:r>
            </a:p>
          </p:txBody>
        </p:sp>
      </p:grpSp>
      <p:grpSp>
        <p:nvGrpSpPr>
          <p:cNvPr id="9" name="Groupe 8">
            <a:extLst>
              <a:ext uri="{FF2B5EF4-FFF2-40B4-BE49-F238E27FC236}">
                <a16:creationId xmlns:a16="http://schemas.microsoft.com/office/drawing/2014/main" id="{B7F1C8BA-B9ED-8E2E-BC3A-4920258771BA}"/>
              </a:ext>
            </a:extLst>
          </p:cNvPr>
          <p:cNvGrpSpPr/>
          <p:nvPr/>
        </p:nvGrpSpPr>
        <p:grpSpPr>
          <a:xfrm>
            <a:off x="7941117" y="949084"/>
            <a:ext cx="3552065" cy="2241614"/>
            <a:chOff x="8254652" y="981075"/>
            <a:chExt cx="3552065" cy="2241614"/>
          </a:xfrm>
        </p:grpSpPr>
        <p:pic>
          <p:nvPicPr>
            <p:cNvPr id="15" name="Image 14">
              <a:extLst>
                <a:ext uri="{FF2B5EF4-FFF2-40B4-BE49-F238E27FC236}">
                  <a16:creationId xmlns:a16="http://schemas.microsoft.com/office/drawing/2014/main" id="{CD47F442-2F53-A5F0-576B-814427755F93}"/>
                </a:ext>
              </a:extLst>
            </p:cNvPr>
            <p:cNvPicPr>
              <a:picLocks noChangeAspect="1"/>
            </p:cNvPicPr>
            <p:nvPr/>
          </p:nvPicPr>
          <p:blipFill>
            <a:blip r:embed="rId4"/>
            <a:stretch>
              <a:fillRect/>
            </a:stretch>
          </p:blipFill>
          <p:spPr>
            <a:xfrm>
              <a:off x="8254652" y="981075"/>
              <a:ext cx="3163729" cy="2241614"/>
            </a:xfrm>
            <a:prstGeom prst="rect">
              <a:avLst/>
            </a:prstGeom>
            <a:ln w="19050">
              <a:solidFill>
                <a:schemeClr val="accent1">
                  <a:lumMod val="75000"/>
                </a:schemeClr>
              </a:solidFill>
            </a:ln>
          </p:spPr>
        </p:pic>
        <p:sp>
          <p:nvSpPr>
            <p:cNvPr id="7" name="Espace réservé du contenu 2">
              <a:extLst>
                <a:ext uri="{FF2B5EF4-FFF2-40B4-BE49-F238E27FC236}">
                  <a16:creationId xmlns:a16="http://schemas.microsoft.com/office/drawing/2014/main" id="{746C2E1A-C1C8-1BEA-2270-B3287EE4F52F}"/>
                </a:ext>
              </a:extLst>
            </p:cNvPr>
            <p:cNvSpPr txBox="1">
              <a:spLocks/>
            </p:cNvSpPr>
            <p:nvPr/>
          </p:nvSpPr>
          <p:spPr>
            <a:xfrm>
              <a:off x="11446717" y="981075"/>
              <a:ext cx="360000" cy="2241614"/>
            </a:xfrm>
            <a:prstGeom prst="rect">
              <a:avLst/>
            </a:prstGeom>
            <a:gradFill>
              <a:gsLst>
                <a:gs pos="76000">
                  <a:schemeClr val="bg2">
                    <a:lumMod val="90000"/>
                  </a:schemeClr>
                </a:gs>
                <a:gs pos="0">
                  <a:schemeClr val="bg2">
                    <a:lumMod val="90000"/>
                  </a:schemeClr>
                </a:gs>
                <a:gs pos="100000">
                  <a:schemeClr val="bg1"/>
                </a:gs>
              </a:gsLst>
              <a:lin ang="2700000" scaled="1"/>
            </a:gradFill>
            <a:ln w="19050" cap="flat">
              <a:solidFill>
                <a:schemeClr val="accent1">
                  <a:lumMod val="75000"/>
                </a:schemeClr>
              </a:solidFill>
            </a:ln>
          </p:spPr>
          <p:txBody>
            <a:bodyPr vert="vert" wrap="square" lIns="91440" tIns="45720" rIns="91440" bIns="45720" rtlCol="0" anchor="t">
              <a:spAutoFit/>
            </a:bodyPr>
            <a:lstStyle>
              <a:defPPr>
                <a:defRPr lang="en-US"/>
              </a:defPPr>
              <a:lvl1pPr indent="0" defTabSz="914126">
                <a:lnSpc>
                  <a:spcPct val="100000"/>
                </a:lnSpc>
                <a:spcBef>
                  <a:spcPts val="0"/>
                </a:spcBef>
                <a:spcAft>
                  <a:spcPts val="600"/>
                </a:spcAft>
                <a:buClr>
                  <a:srgbClr val="333C6B"/>
                </a:buClr>
                <a:buSzPct val="100000"/>
                <a:buFont typeface="Arial" panose="020B0604020202020204" pitchFamily="34" charset="0"/>
                <a:buNone/>
                <a:defRPr sz="1200" b="1">
                  <a:effectLst/>
                </a:defRPr>
              </a:lvl1pPr>
              <a:lvl2pPr marL="685594" indent="-228531" defTabSz="914126">
                <a:lnSpc>
                  <a:spcPct val="120000"/>
                </a:lnSpc>
                <a:spcBef>
                  <a:spcPts val="500"/>
                </a:spcBef>
                <a:buClr>
                  <a:schemeClr val="accent1"/>
                </a:buClr>
                <a:buSzPct val="100000"/>
                <a:buFont typeface="Arial" panose="020B0604020202020204" pitchFamily="34" charset="0"/>
                <a:buChar char="•"/>
                <a:defRPr sz="1799" cap="none" baseline="0">
                  <a:effectLst/>
                </a:defRPr>
              </a:lvl2pPr>
              <a:lvl3pPr marL="1142657" indent="-228531" defTabSz="914126">
                <a:lnSpc>
                  <a:spcPct val="120000"/>
                </a:lnSpc>
                <a:spcBef>
                  <a:spcPts val="500"/>
                </a:spcBef>
                <a:buClr>
                  <a:schemeClr val="accent1"/>
                </a:buClr>
                <a:buSzPct val="100000"/>
                <a:buFont typeface="Arial" panose="020B0604020202020204" pitchFamily="34" charset="0"/>
                <a:buChar char="•"/>
                <a:defRPr sz="1600">
                  <a:effectLst/>
                </a:defRPr>
              </a:lvl3pPr>
              <a:lvl4pPr marL="1599720" indent="-228531" defTabSz="914126">
                <a:lnSpc>
                  <a:spcPct val="120000"/>
                </a:lnSpc>
                <a:spcBef>
                  <a:spcPts val="500"/>
                </a:spcBef>
                <a:buClr>
                  <a:schemeClr val="accent1"/>
                </a:buClr>
                <a:buSzPct val="100000"/>
                <a:buFont typeface="Arial" panose="020B0604020202020204" pitchFamily="34" charset="0"/>
                <a:buChar char="•"/>
                <a:defRPr sz="1400" cap="none" baseline="0">
                  <a:effectLst/>
                </a:defRPr>
              </a:lvl4pPr>
              <a:lvl5pPr marL="2056783" indent="-228531" defTabSz="914126">
                <a:lnSpc>
                  <a:spcPct val="120000"/>
                </a:lnSpc>
                <a:spcBef>
                  <a:spcPts val="500"/>
                </a:spcBef>
                <a:buClr>
                  <a:schemeClr val="accent1"/>
                </a:buClr>
                <a:buSzPct val="100000"/>
                <a:buFont typeface="Arial" panose="020B0604020202020204" pitchFamily="34" charset="0"/>
                <a:buChar char="•"/>
                <a:defRPr sz="1200">
                  <a:effectLst/>
                </a:defRPr>
              </a:lvl5pPr>
              <a:lvl6pPr marL="2513846" indent="-228531" defTabSz="914126">
                <a:lnSpc>
                  <a:spcPct val="120000"/>
                </a:lnSpc>
                <a:spcBef>
                  <a:spcPts val="500"/>
                </a:spcBef>
                <a:buClr>
                  <a:schemeClr val="accent1"/>
                </a:buClr>
                <a:buSzPct val="100000"/>
                <a:buFont typeface="Arial" panose="020B0604020202020204" pitchFamily="34" charset="0"/>
                <a:buChar char="•"/>
                <a:defRPr sz="1200">
                  <a:effectLst/>
                </a:defRPr>
              </a:lvl6pPr>
              <a:lvl7pPr marL="2970908" indent="-228531" defTabSz="914126">
                <a:lnSpc>
                  <a:spcPct val="120000"/>
                </a:lnSpc>
                <a:spcBef>
                  <a:spcPts val="500"/>
                </a:spcBef>
                <a:buClr>
                  <a:schemeClr val="accent1"/>
                </a:buClr>
                <a:buSzPct val="100000"/>
                <a:buFont typeface="Arial" panose="020B0604020202020204" pitchFamily="34" charset="0"/>
                <a:buChar char="•"/>
                <a:defRPr sz="1200">
                  <a:effectLst/>
                </a:defRPr>
              </a:lvl7pPr>
              <a:lvl8pPr marL="3427971"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8pPr>
              <a:lvl9pPr marL="3885034"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9pPr>
            </a:lstStyle>
            <a:p>
              <a:pPr algn="ctr"/>
              <a:r>
                <a:rPr lang="fr-FR" b="0" dirty="0"/>
                <a:t>DONNES  PROJETEES-ACP</a:t>
              </a:r>
            </a:p>
          </p:txBody>
        </p:sp>
      </p:grpSp>
    </p:spTree>
    <p:extLst>
      <p:ext uri="{BB962C8B-B14F-4D97-AF65-F5344CB8AC3E}">
        <p14:creationId xmlns:p14="http://schemas.microsoft.com/office/powerpoint/2010/main" val="3265368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0">
                                            <p:txEl>
                                              <p:pRg st="5" end="5"/>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0">
                                            <p:txEl>
                                              <p:pRg st="6" end="6"/>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0">
                                            <p:txEl>
                                              <p:pRg st="7" end="7"/>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0">
                                            <p:txEl>
                                              <p:pRg st="8" end="8"/>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0">
                                            <p:txEl>
                                              <p:pRg st="9" end="9"/>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allAtOnce" animBg="1"/>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76EAB-1A25-D282-B0ED-F90A4A7C503B}"/>
            </a:ext>
          </a:extLst>
        </p:cNvPr>
        <p:cNvGrpSpPr/>
        <p:nvPr/>
      </p:nvGrpSpPr>
      <p:grpSpPr>
        <a:xfrm>
          <a:off x="0" y="0"/>
          <a:ext cx="0" cy="0"/>
          <a:chOff x="0" y="0"/>
          <a:chExt cx="0" cy="0"/>
        </a:xfrm>
      </p:grpSpPr>
      <p:sp>
        <p:nvSpPr>
          <p:cNvPr id="6" name="Titre 5">
            <a:extLst>
              <a:ext uri="{FF2B5EF4-FFF2-40B4-BE49-F238E27FC236}">
                <a16:creationId xmlns:a16="http://schemas.microsoft.com/office/drawing/2014/main" id="{5230ADDC-EF23-ED55-139B-D092BDDF94CE}"/>
              </a:ext>
            </a:extLst>
          </p:cNvPr>
          <p:cNvSpPr>
            <a:spLocks noGrp="1"/>
          </p:cNvSpPr>
          <p:nvPr>
            <p:ph type="title"/>
          </p:nvPr>
        </p:nvSpPr>
        <p:spPr/>
        <p:txBody>
          <a:bodyPr wrap="square" tIns="46800">
            <a:normAutofit/>
          </a:bodyPr>
          <a:lstStyle/>
          <a:p>
            <a:r>
              <a:rPr lang="fr-FR" sz="2400" dirty="0"/>
              <a:t>III.B – ACP Hors CHN IND - STANDARDISATION des données quantitatives</a:t>
            </a:r>
          </a:p>
        </p:txBody>
      </p:sp>
      <p:sp>
        <p:nvSpPr>
          <p:cNvPr id="4" name="Espace réservé du numéro de diapositive 3">
            <a:extLst>
              <a:ext uri="{FF2B5EF4-FFF2-40B4-BE49-F238E27FC236}">
                <a16:creationId xmlns:a16="http://schemas.microsoft.com/office/drawing/2014/main" id="{80808ABC-E4B7-BB21-5B1A-192DB9007912}"/>
              </a:ext>
            </a:extLst>
          </p:cNvPr>
          <p:cNvSpPr>
            <a:spLocks noGrp="1"/>
          </p:cNvSpPr>
          <p:nvPr>
            <p:ph type="sldNum" sz="quarter" idx="12"/>
          </p:nvPr>
        </p:nvSpPr>
        <p:spPr/>
        <p:txBody>
          <a:bodyPr/>
          <a:lstStyle/>
          <a:p>
            <a:pPr rtl="0"/>
            <a:fld id="{7DC1BBB0-96F0-4077-A278-0F3FB5C104D3}" type="slidenum">
              <a:rPr lang="fr-FR" noProof="0" smtClean="0"/>
              <a:t>13</a:t>
            </a:fld>
            <a:endParaRPr lang="fr-FR" noProof="0"/>
          </a:p>
        </p:txBody>
      </p:sp>
      <p:pic>
        <p:nvPicPr>
          <p:cNvPr id="3" name="Image 2">
            <a:extLst>
              <a:ext uri="{FF2B5EF4-FFF2-40B4-BE49-F238E27FC236}">
                <a16:creationId xmlns:a16="http://schemas.microsoft.com/office/drawing/2014/main" id="{C74B3AC6-2874-5E53-6C05-882BA3F2CFC3}"/>
              </a:ext>
            </a:extLst>
          </p:cNvPr>
          <p:cNvPicPr preferRelativeResize="0">
            <a:picLocks noChangeAspect="1"/>
          </p:cNvPicPr>
          <p:nvPr/>
        </p:nvPicPr>
        <p:blipFill>
          <a:blip r:embed="rId2"/>
          <a:stretch>
            <a:fillRect/>
          </a:stretch>
        </p:blipFill>
        <p:spPr>
          <a:xfrm>
            <a:off x="547172" y="2175281"/>
            <a:ext cx="5400000" cy="1044000"/>
          </a:xfrm>
          <a:prstGeom prst="rect">
            <a:avLst/>
          </a:prstGeom>
          <a:ln w="19050">
            <a:solidFill>
              <a:schemeClr val="accent1">
                <a:lumMod val="75000"/>
              </a:schemeClr>
            </a:solidFill>
          </a:ln>
        </p:spPr>
      </p:pic>
      <p:pic>
        <p:nvPicPr>
          <p:cNvPr id="11" name="Image 10">
            <a:extLst>
              <a:ext uri="{FF2B5EF4-FFF2-40B4-BE49-F238E27FC236}">
                <a16:creationId xmlns:a16="http://schemas.microsoft.com/office/drawing/2014/main" id="{03BA491C-E584-7FDF-1ECF-96E3B4AD66EB}"/>
              </a:ext>
            </a:extLst>
          </p:cNvPr>
          <p:cNvPicPr preferRelativeResize="0">
            <a:picLocks noChangeAspect="1"/>
          </p:cNvPicPr>
          <p:nvPr/>
        </p:nvPicPr>
        <p:blipFill>
          <a:blip r:embed="rId3"/>
          <a:stretch>
            <a:fillRect/>
          </a:stretch>
        </p:blipFill>
        <p:spPr>
          <a:xfrm>
            <a:off x="6102000" y="2175281"/>
            <a:ext cx="5400000" cy="1044000"/>
          </a:xfrm>
          <a:prstGeom prst="rect">
            <a:avLst/>
          </a:prstGeom>
          <a:ln w="19050">
            <a:solidFill>
              <a:schemeClr val="accent1">
                <a:lumMod val="75000"/>
              </a:schemeClr>
            </a:solidFill>
          </a:ln>
        </p:spPr>
      </p:pic>
      <p:pic>
        <p:nvPicPr>
          <p:cNvPr id="17" name="Image 16">
            <a:extLst>
              <a:ext uri="{FF2B5EF4-FFF2-40B4-BE49-F238E27FC236}">
                <a16:creationId xmlns:a16="http://schemas.microsoft.com/office/drawing/2014/main" id="{C929BD19-DD32-6162-B2A2-F795FC6ABDE1}"/>
              </a:ext>
            </a:extLst>
          </p:cNvPr>
          <p:cNvPicPr preferRelativeResize="0">
            <a:picLocks noChangeAspect="1"/>
          </p:cNvPicPr>
          <p:nvPr/>
        </p:nvPicPr>
        <p:blipFill>
          <a:blip r:embed="rId4"/>
          <a:srcRect/>
          <a:stretch/>
        </p:blipFill>
        <p:spPr>
          <a:xfrm>
            <a:off x="6102000" y="3687413"/>
            <a:ext cx="5400000" cy="2122825"/>
          </a:xfrm>
          <a:prstGeom prst="rect">
            <a:avLst/>
          </a:prstGeom>
          <a:ln w="19050">
            <a:solidFill>
              <a:schemeClr val="accent1">
                <a:lumMod val="75000"/>
              </a:schemeClr>
            </a:solidFill>
          </a:ln>
        </p:spPr>
      </p:pic>
      <p:pic>
        <p:nvPicPr>
          <p:cNvPr id="19" name="Image 18">
            <a:extLst>
              <a:ext uri="{FF2B5EF4-FFF2-40B4-BE49-F238E27FC236}">
                <a16:creationId xmlns:a16="http://schemas.microsoft.com/office/drawing/2014/main" id="{5BF517D7-3616-B290-0A46-AF34179C7A58}"/>
              </a:ext>
            </a:extLst>
          </p:cNvPr>
          <p:cNvPicPr preferRelativeResize="0">
            <a:picLocks noChangeAspect="1"/>
          </p:cNvPicPr>
          <p:nvPr/>
        </p:nvPicPr>
        <p:blipFill>
          <a:blip r:embed="rId5"/>
          <a:srcRect/>
          <a:stretch/>
        </p:blipFill>
        <p:spPr>
          <a:xfrm>
            <a:off x="547172" y="3651172"/>
            <a:ext cx="5400000" cy="2158029"/>
          </a:xfrm>
          <a:prstGeom prst="rect">
            <a:avLst/>
          </a:prstGeom>
          <a:ln w="19050">
            <a:solidFill>
              <a:schemeClr val="accent1">
                <a:lumMod val="75000"/>
              </a:schemeClr>
            </a:solidFill>
          </a:ln>
        </p:spPr>
      </p:pic>
      <p:sp>
        <p:nvSpPr>
          <p:cNvPr id="20" name="Titre 3">
            <a:extLst>
              <a:ext uri="{FF2B5EF4-FFF2-40B4-BE49-F238E27FC236}">
                <a16:creationId xmlns:a16="http://schemas.microsoft.com/office/drawing/2014/main" id="{A0F17EBA-F150-3C9B-6721-5ACF85E84DF7}"/>
              </a:ext>
            </a:extLst>
          </p:cNvPr>
          <p:cNvSpPr txBox="1">
            <a:spLocks/>
          </p:cNvSpPr>
          <p:nvPr/>
        </p:nvSpPr>
        <p:spPr>
          <a:xfrm>
            <a:off x="519316" y="1087537"/>
            <a:ext cx="5400000" cy="656839"/>
          </a:xfrm>
          <a:prstGeom prst="rect">
            <a:avLst/>
          </a:prstGeom>
          <a:gradFill flip="none" rotWithShape="1">
            <a:gsLst>
              <a:gs pos="86000">
                <a:schemeClr val="accent1">
                  <a:lumMod val="60000"/>
                  <a:lumOff val="40000"/>
                </a:schemeClr>
              </a:gs>
              <a:gs pos="100000">
                <a:schemeClr val="bg1"/>
              </a:gs>
            </a:gsLst>
            <a:lin ang="2700000" scaled="1"/>
            <a:tileRect/>
          </a:gradFill>
          <a:ln w="19050">
            <a:solidFill>
              <a:schemeClr val="accent1">
                <a:lumMod val="75000"/>
              </a:schemeClr>
            </a:solidFill>
          </a:ln>
        </p:spPr>
        <p:txBody>
          <a:bodyPr vert="horz" lIns="91416" tIns="45708" rIns="91416" bIns="45708" rtlCol="0" anchor="ctr">
            <a:normAutofit/>
          </a:bodyPr>
          <a:lstStyle>
            <a:lvl1pPr algn="l" defTabSz="914126" rtl="0" eaLnBrk="1" latinLnBrk="0" hangingPunct="1">
              <a:lnSpc>
                <a:spcPct val="90000"/>
              </a:lnSpc>
              <a:spcBef>
                <a:spcPct val="0"/>
              </a:spcBef>
              <a:buNone/>
              <a:defRPr sz="3199" b="0" i="0" kern="1200" cap="none" baseline="0">
                <a:solidFill>
                  <a:schemeClr val="accent6">
                    <a:lumMod val="50000"/>
                  </a:schemeClr>
                </a:solidFill>
                <a:effectLst/>
                <a:latin typeface="+mj-lt"/>
                <a:ea typeface="+mj-ea"/>
                <a:cs typeface="+mj-cs"/>
              </a:defRPr>
            </a:lvl1pPr>
          </a:lstStyle>
          <a:p>
            <a:pPr>
              <a:buClr>
                <a:schemeClr val="accent1"/>
              </a:buClr>
              <a:buSzPct val="100000"/>
              <a:buFont typeface="Arial" panose="020B0604020202020204" pitchFamily="34" charset="0"/>
              <a:buNone/>
            </a:pPr>
            <a:r>
              <a:rPr lang="fr-FR" sz="3700" dirty="0">
                <a:solidFill>
                  <a:srgbClr val="FFFFFF"/>
                </a:solidFill>
              </a:rPr>
              <a:t>Données brutes</a:t>
            </a:r>
            <a:endParaRPr lang="en-US" sz="3700" dirty="0">
              <a:solidFill>
                <a:srgbClr val="FFFFFF"/>
              </a:solidFill>
            </a:endParaRPr>
          </a:p>
        </p:txBody>
      </p:sp>
      <p:sp>
        <p:nvSpPr>
          <p:cNvPr id="21" name="Titre 3">
            <a:extLst>
              <a:ext uri="{FF2B5EF4-FFF2-40B4-BE49-F238E27FC236}">
                <a16:creationId xmlns:a16="http://schemas.microsoft.com/office/drawing/2014/main" id="{F57D013A-DA63-E0DE-94EE-E6003A347661}"/>
              </a:ext>
            </a:extLst>
          </p:cNvPr>
          <p:cNvSpPr txBox="1">
            <a:spLocks/>
          </p:cNvSpPr>
          <p:nvPr/>
        </p:nvSpPr>
        <p:spPr>
          <a:xfrm>
            <a:off x="6102719" y="1087536"/>
            <a:ext cx="5400000" cy="656839"/>
          </a:xfrm>
          <a:prstGeom prst="rect">
            <a:avLst/>
          </a:prstGeom>
          <a:gradFill flip="none" rotWithShape="1">
            <a:gsLst>
              <a:gs pos="86000">
                <a:schemeClr val="accent1">
                  <a:lumMod val="60000"/>
                  <a:lumOff val="40000"/>
                </a:schemeClr>
              </a:gs>
              <a:gs pos="100000">
                <a:schemeClr val="bg1"/>
              </a:gs>
            </a:gsLst>
            <a:lin ang="2700000" scaled="1"/>
            <a:tileRect/>
          </a:gradFill>
          <a:ln w="19050">
            <a:solidFill>
              <a:schemeClr val="accent1">
                <a:lumMod val="75000"/>
              </a:schemeClr>
            </a:solidFill>
          </a:ln>
        </p:spPr>
        <p:txBody>
          <a:bodyPr vert="horz" lIns="91416" tIns="45708" rIns="91416" bIns="45708" rtlCol="0" anchor="ctr">
            <a:normAutofit fontScale="85000" lnSpcReduction="20000"/>
          </a:bodyPr>
          <a:lstStyle>
            <a:lvl1pPr algn="l" defTabSz="914126" rtl="0" eaLnBrk="1" latinLnBrk="0" hangingPunct="1">
              <a:lnSpc>
                <a:spcPct val="90000"/>
              </a:lnSpc>
              <a:spcBef>
                <a:spcPct val="0"/>
              </a:spcBef>
              <a:buNone/>
              <a:defRPr sz="3199" b="0" i="0" kern="1200" cap="none" baseline="0">
                <a:solidFill>
                  <a:schemeClr val="accent6">
                    <a:lumMod val="50000"/>
                  </a:schemeClr>
                </a:solidFill>
                <a:effectLst/>
                <a:latin typeface="+mj-lt"/>
                <a:ea typeface="+mj-ea"/>
                <a:cs typeface="+mj-cs"/>
              </a:defRPr>
            </a:lvl1pPr>
          </a:lstStyle>
          <a:p>
            <a:pPr>
              <a:buClr>
                <a:schemeClr val="accent1"/>
              </a:buClr>
              <a:buSzPct val="100000"/>
              <a:buFont typeface="Arial" panose="020B0604020202020204" pitchFamily="34" charset="0"/>
              <a:buNone/>
            </a:pPr>
            <a:r>
              <a:rPr lang="fr-FR" sz="3700" dirty="0">
                <a:solidFill>
                  <a:srgbClr val="FFFFFF"/>
                </a:solidFill>
              </a:rPr>
              <a:t>Données standardisées</a:t>
            </a:r>
            <a:br>
              <a:rPr lang="fr-FR" sz="3700" dirty="0">
                <a:solidFill>
                  <a:srgbClr val="FFFFFF"/>
                </a:solidFill>
              </a:rPr>
            </a:br>
            <a:r>
              <a:rPr lang="fr-FR" sz="2000" dirty="0">
                <a:solidFill>
                  <a:srgbClr val="FFFFFF"/>
                </a:solidFill>
              </a:rPr>
              <a:t>(centrée </a:t>
            </a:r>
            <a:r>
              <a:rPr lang="fr-FR" sz="2000" dirty="0" err="1">
                <a:solidFill>
                  <a:srgbClr val="FFFFFF"/>
                </a:solidFill>
              </a:rPr>
              <a:t>moy</a:t>
            </a:r>
            <a:r>
              <a:rPr lang="fr-FR" sz="2000" dirty="0">
                <a:solidFill>
                  <a:srgbClr val="FFFFFF"/>
                </a:solidFill>
              </a:rPr>
              <a:t> 0/réduite var 1)</a:t>
            </a:r>
            <a:endParaRPr lang="en-US" sz="2000" dirty="0">
              <a:solidFill>
                <a:srgbClr val="FFFFFF"/>
              </a:solidFill>
            </a:endParaRPr>
          </a:p>
        </p:txBody>
      </p:sp>
    </p:spTree>
    <p:extLst>
      <p:ext uri="{BB962C8B-B14F-4D97-AF65-F5344CB8AC3E}">
        <p14:creationId xmlns:p14="http://schemas.microsoft.com/office/powerpoint/2010/main" val="1925371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0283A-BED3-A5D2-E6ED-765B8019BA17}"/>
            </a:ext>
          </a:extLst>
        </p:cNvPr>
        <p:cNvGrpSpPr/>
        <p:nvPr/>
      </p:nvGrpSpPr>
      <p:grpSpPr>
        <a:xfrm>
          <a:off x="0" y="0"/>
          <a:ext cx="0" cy="0"/>
          <a:chOff x="0" y="0"/>
          <a:chExt cx="0" cy="0"/>
        </a:xfrm>
      </p:grpSpPr>
      <p:sp>
        <p:nvSpPr>
          <p:cNvPr id="6" name="Titre 5">
            <a:extLst>
              <a:ext uri="{FF2B5EF4-FFF2-40B4-BE49-F238E27FC236}">
                <a16:creationId xmlns:a16="http://schemas.microsoft.com/office/drawing/2014/main" id="{911A97D7-31B2-8817-F338-E52B2C743DA2}"/>
              </a:ext>
            </a:extLst>
          </p:cNvPr>
          <p:cNvSpPr>
            <a:spLocks noGrp="1"/>
          </p:cNvSpPr>
          <p:nvPr>
            <p:ph type="title"/>
          </p:nvPr>
        </p:nvSpPr>
        <p:spPr/>
        <p:txBody>
          <a:bodyPr/>
          <a:lstStyle/>
          <a:p>
            <a:r>
              <a:rPr lang="fr-FR" dirty="0"/>
              <a:t>III.C – Analyse des Composantes Principales</a:t>
            </a:r>
          </a:p>
        </p:txBody>
      </p:sp>
      <p:sp>
        <p:nvSpPr>
          <p:cNvPr id="4" name="Espace réservé du numéro de diapositive 3">
            <a:extLst>
              <a:ext uri="{FF2B5EF4-FFF2-40B4-BE49-F238E27FC236}">
                <a16:creationId xmlns:a16="http://schemas.microsoft.com/office/drawing/2014/main" id="{B77BE7DC-2973-6A13-9650-7BC4662AAA3B}"/>
              </a:ext>
            </a:extLst>
          </p:cNvPr>
          <p:cNvSpPr>
            <a:spLocks noGrp="1"/>
          </p:cNvSpPr>
          <p:nvPr>
            <p:ph type="sldNum" sz="quarter" idx="12"/>
          </p:nvPr>
        </p:nvSpPr>
        <p:spPr/>
        <p:txBody>
          <a:bodyPr/>
          <a:lstStyle/>
          <a:p>
            <a:pPr rtl="0"/>
            <a:fld id="{7DC1BBB0-96F0-4077-A278-0F3FB5C104D3}" type="slidenum">
              <a:rPr lang="fr-FR" noProof="0" smtClean="0"/>
              <a:t>14</a:t>
            </a:fld>
            <a:endParaRPr lang="fr-FR" noProof="0"/>
          </a:p>
        </p:txBody>
      </p:sp>
      <p:sp>
        <p:nvSpPr>
          <p:cNvPr id="9" name="Espace réservé du contenu 2">
            <a:extLst>
              <a:ext uri="{FF2B5EF4-FFF2-40B4-BE49-F238E27FC236}">
                <a16:creationId xmlns:a16="http://schemas.microsoft.com/office/drawing/2014/main" id="{1B452AD7-8C63-C433-0EA9-A02653A084BF}"/>
              </a:ext>
            </a:extLst>
          </p:cNvPr>
          <p:cNvSpPr txBox="1">
            <a:spLocks/>
          </p:cNvSpPr>
          <p:nvPr/>
        </p:nvSpPr>
        <p:spPr>
          <a:xfrm>
            <a:off x="449990" y="4479378"/>
            <a:ext cx="4143375" cy="1730903"/>
          </a:xfrm>
          <a:prstGeom prst="rect">
            <a:avLst/>
          </a:prstGeom>
          <a:solidFill>
            <a:schemeClr val="bg2"/>
          </a:solidFill>
          <a:ln w="19050">
            <a:solidFill>
              <a:schemeClr val="accent1">
                <a:lumMod val="75000"/>
              </a:schemeClr>
            </a:solidFill>
          </a:ln>
        </p:spPr>
        <p:txBody>
          <a:bodyPr>
            <a:normAutofit fontScale="85000" lnSpcReduction="20000"/>
          </a:bodyPr>
          <a:lstStyle>
            <a:lvl1pPr marL="228531" indent="-228531" algn="l" defTabSz="914126" rtl="0" eaLnBrk="1" latinLnBrk="0" hangingPunct="1">
              <a:lnSpc>
                <a:spcPct val="120000"/>
              </a:lnSpc>
              <a:spcBef>
                <a:spcPts val="1000"/>
              </a:spcBef>
              <a:buClr>
                <a:schemeClr val="accent1">
                  <a:lumMod val="75000"/>
                </a:schemeClr>
              </a:buClr>
              <a:buSzPct val="100000"/>
              <a:buFont typeface="Arial" panose="020B0604020202020204" pitchFamily="34" charset="0"/>
              <a:buChar char="•"/>
              <a:defRPr sz="1999" kern="1200">
                <a:solidFill>
                  <a:schemeClr val="accent6">
                    <a:lumMod val="50000"/>
                  </a:schemeClr>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799" kern="1200" cap="none" baseline="0">
                <a:solidFill>
                  <a:schemeClr val="accent6">
                    <a:lumMod val="50000"/>
                  </a:schemeClr>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600" kern="1200">
                <a:solidFill>
                  <a:schemeClr val="accent6">
                    <a:lumMod val="50000"/>
                  </a:schemeClr>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400" kern="1200" cap="none" baseline="0">
                <a:solidFill>
                  <a:schemeClr val="accent6">
                    <a:lumMod val="50000"/>
                  </a:schemeClr>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200" kern="1200">
                <a:solidFill>
                  <a:schemeClr val="accent6">
                    <a:lumMod val="50000"/>
                  </a:schemeClr>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fr-FR" dirty="0"/>
              <a:t>9 var =&gt;…9axes</a:t>
            </a:r>
          </a:p>
          <a:p>
            <a:r>
              <a:rPr lang="fr-FR" b="1" dirty="0">
                <a:highlight>
                  <a:srgbClr val="F2B85E"/>
                </a:highlight>
              </a:rPr>
              <a:t>4axes =&gt; 77% de la variance</a:t>
            </a:r>
            <a:br>
              <a:rPr lang="fr-FR" dirty="0"/>
            </a:br>
            <a:r>
              <a:rPr lang="fr-FR" dirty="0"/>
              <a:t>5 axes =&gt;85% de la variance</a:t>
            </a:r>
            <a:endParaRPr lang="fr-FR" b="1" dirty="0"/>
          </a:p>
          <a:p>
            <a:r>
              <a:rPr lang="fr-FR" dirty="0"/>
              <a:t>Critère de Kaiser : </a:t>
            </a:r>
            <a:r>
              <a:rPr lang="fr-FR" sz="1100" dirty="0"/>
              <a:t>(100%/</a:t>
            </a:r>
            <a:r>
              <a:rPr lang="fr-FR" sz="1100" dirty="0" err="1"/>
              <a:t>nb_col</a:t>
            </a:r>
            <a:r>
              <a:rPr lang="fr-FR" sz="1100" dirty="0"/>
              <a:t>)</a:t>
            </a:r>
            <a:br>
              <a:rPr lang="fr-FR" dirty="0"/>
            </a:br>
            <a:r>
              <a:rPr lang="fr-FR" b="1" dirty="0">
                <a:highlight>
                  <a:srgbClr val="F2B85E"/>
                </a:highlight>
              </a:rPr>
              <a:t>3 axes &gt; 11%var</a:t>
            </a:r>
          </a:p>
        </p:txBody>
      </p:sp>
      <p:pic>
        <p:nvPicPr>
          <p:cNvPr id="11" name="Image 10">
            <a:extLst>
              <a:ext uri="{FF2B5EF4-FFF2-40B4-BE49-F238E27FC236}">
                <a16:creationId xmlns:a16="http://schemas.microsoft.com/office/drawing/2014/main" id="{A3F34D54-2E8B-E390-5B67-2B52AE37F12D}"/>
              </a:ext>
            </a:extLst>
          </p:cNvPr>
          <p:cNvPicPr>
            <a:picLocks noChangeAspect="1"/>
          </p:cNvPicPr>
          <p:nvPr/>
        </p:nvPicPr>
        <p:blipFill>
          <a:blip r:embed="rId3"/>
          <a:stretch>
            <a:fillRect/>
          </a:stretch>
        </p:blipFill>
        <p:spPr>
          <a:xfrm>
            <a:off x="449990" y="983991"/>
            <a:ext cx="4143375" cy="3333750"/>
          </a:xfrm>
          <a:prstGeom prst="rect">
            <a:avLst/>
          </a:prstGeom>
          <a:ln w="19050">
            <a:solidFill>
              <a:schemeClr val="accent1">
                <a:lumMod val="75000"/>
              </a:schemeClr>
            </a:solidFill>
          </a:ln>
        </p:spPr>
      </p:pic>
      <p:sp>
        <p:nvSpPr>
          <p:cNvPr id="14" name="Espace réservé du contenu 2">
            <a:extLst>
              <a:ext uri="{FF2B5EF4-FFF2-40B4-BE49-F238E27FC236}">
                <a16:creationId xmlns:a16="http://schemas.microsoft.com/office/drawing/2014/main" id="{B18C40CC-172E-924F-4BF0-5C00D87059BC}"/>
              </a:ext>
            </a:extLst>
          </p:cNvPr>
          <p:cNvSpPr txBox="1">
            <a:spLocks/>
          </p:cNvSpPr>
          <p:nvPr/>
        </p:nvSpPr>
        <p:spPr>
          <a:xfrm>
            <a:off x="4821051" y="3976668"/>
            <a:ext cx="4051241" cy="2239948"/>
          </a:xfrm>
          <a:prstGeom prst="rect">
            <a:avLst/>
          </a:prstGeom>
          <a:solidFill>
            <a:schemeClr val="bg2"/>
          </a:solidFill>
          <a:ln w="19050">
            <a:solidFill>
              <a:schemeClr val="accent1">
                <a:lumMod val="75000"/>
              </a:schemeClr>
            </a:solidFill>
          </a:ln>
        </p:spPr>
        <p:txBody>
          <a:bodyPr numCol="2">
            <a:normAutofit fontScale="70000" lnSpcReduction="20000"/>
          </a:bodyPr>
          <a:lstStyle>
            <a:lvl1pPr marL="228531" indent="-228531" algn="l" defTabSz="914126" rtl="0" eaLnBrk="1" latinLnBrk="0" hangingPunct="1">
              <a:lnSpc>
                <a:spcPct val="120000"/>
              </a:lnSpc>
              <a:spcBef>
                <a:spcPts val="1000"/>
              </a:spcBef>
              <a:buClr>
                <a:schemeClr val="accent1">
                  <a:lumMod val="75000"/>
                </a:schemeClr>
              </a:buClr>
              <a:buSzPct val="100000"/>
              <a:buFont typeface="Arial" panose="020B0604020202020204" pitchFamily="34" charset="0"/>
              <a:buChar char="•"/>
              <a:defRPr sz="1999" kern="1200">
                <a:solidFill>
                  <a:schemeClr val="accent6">
                    <a:lumMod val="50000"/>
                  </a:schemeClr>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799" kern="1200" cap="none" baseline="0">
                <a:solidFill>
                  <a:schemeClr val="accent6">
                    <a:lumMod val="50000"/>
                  </a:schemeClr>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600" kern="1200">
                <a:solidFill>
                  <a:schemeClr val="accent6">
                    <a:lumMod val="50000"/>
                  </a:schemeClr>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400" kern="1200" cap="none" baseline="0">
                <a:solidFill>
                  <a:schemeClr val="accent6">
                    <a:lumMod val="50000"/>
                  </a:schemeClr>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200" kern="1200">
                <a:solidFill>
                  <a:schemeClr val="accent6">
                    <a:lumMod val="50000"/>
                  </a:schemeClr>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fr-FR" b="1" dirty="0"/>
              <a:t>F1 : Niveau de Vie</a:t>
            </a:r>
          </a:p>
          <a:p>
            <a:pPr lvl="1"/>
            <a:r>
              <a:rPr lang="fr-FR" dirty="0"/>
              <a:t>PIB/</a:t>
            </a:r>
            <a:r>
              <a:rPr lang="fr-FR" dirty="0" err="1"/>
              <a:t>hab</a:t>
            </a:r>
            <a:endParaRPr lang="fr-FR" dirty="0"/>
          </a:p>
          <a:p>
            <a:pPr lvl="1"/>
            <a:r>
              <a:rPr lang="fr-FR" dirty="0"/>
              <a:t>Alim Saine</a:t>
            </a:r>
          </a:p>
          <a:p>
            <a:pPr lvl="1"/>
            <a:r>
              <a:rPr lang="fr-FR" dirty="0"/>
              <a:t>Transport</a:t>
            </a:r>
          </a:p>
          <a:p>
            <a:pPr lvl="1"/>
            <a:r>
              <a:rPr lang="fr-FR" dirty="0" err="1"/>
              <a:t>Stab</a:t>
            </a:r>
            <a:r>
              <a:rPr lang="fr-FR" dirty="0"/>
              <a:t> Pol</a:t>
            </a:r>
          </a:p>
          <a:p>
            <a:r>
              <a:rPr lang="fr-FR" b="1" dirty="0"/>
              <a:t>F2 : </a:t>
            </a:r>
            <a:r>
              <a:rPr lang="fr-FR" b="1" dirty="0" err="1"/>
              <a:t>Consom</a:t>
            </a:r>
            <a:r>
              <a:rPr lang="fr-FR" b="1" dirty="0"/>
              <a:t> Poulet</a:t>
            </a:r>
          </a:p>
          <a:p>
            <a:pPr lvl="1"/>
            <a:r>
              <a:rPr lang="fr-FR" dirty="0"/>
              <a:t>Bal Im-</a:t>
            </a:r>
            <a:r>
              <a:rPr lang="fr-FR" dirty="0" err="1"/>
              <a:t>Exp</a:t>
            </a:r>
            <a:r>
              <a:rPr lang="fr-FR" dirty="0"/>
              <a:t> Poulet</a:t>
            </a:r>
          </a:p>
          <a:p>
            <a:pPr lvl="1"/>
            <a:r>
              <a:rPr lang="fr-FR" dirty="0"/>
              <a:t>Part Volaille/Alim</a:t>
            </a:r>
          </a:p>
          <a:p>
            <a:r>
              <a:rPr lang="fr-FR" b="1" dirty="0"/>
              <a:t>F3 : Taille du Marché</a:t>
            </a:r>
          </a:p>
          <a:p>
            <a:pPr lvl="1"/>
            <a:r>
              <a:rPr lang="fr-FR" dirty="0"/>
              <a:t>Population</a:t>
            </a:r>
          </a:p>
          <a:p>
            <a:r>
              <a:rPr lang="fr-FR" b="1" dirty="0"/>
              <a:t>F4 : Conso Poulet Fr</a:t>
            </a:r>
          </a:p>
          <a:p>
            <a:pPr lvl="1"/>
            <a:r>
              <a:rPr lang="fr-FR" dirty="0" err="1"/>
              <a:t>Imp</a:t>
            </a:r>
            <a:r>
              <a:rPr lang="fr-FR" dirty="0"/>
              <a:t> Poulet Fr</a:t>
            </a:r>
          </a:p>
          <a:p>
            <a:r>
              <a:rPr lang="fr-FR" b="1" dirty="0">
                <a:highlight>
                  <a:srgbClr val="F2B85E"/>
                </a:highlight>
              </a:rPr>
              <a:t>Autres axes :  </a:t>
            </a:r>
            <a:br>
              <a:rPr lang="fr-FR" dirty="0">
                <a:highlight>
                  <a:srgbClr val="F2B85E"/>
                </a:highlight>
              </a:rPr>
            </a:br>
            <a:r>
              <a:rPr lang="fr-FR" sz="1700" b="1" dirty="0">
                <a:highlight>
                  <a:srgbClr val="F2B85E"/>
                </a:highlight>
              </a:rPr>
              <a:t>moins interprétables</a:t>
            </a:r>
          </a:p>
        </p:txBody>
      </p:sp>
      <p:pic>
        <p:nvPicPr>
          <p:cNvPr id="16" name="Image 15">
            <a:extLst>
              <a:ext uri="{FF2B5EF4-FFF2-40B4-BE49-F238E27FC236}">
                <a16:creationId xmlns:a16="http://schemas.microsoft.com/office/drawing/2014/main" id="{3192614D-E1B1-C541-5E11-985882BA10EA}"/>
              </a:ext>
            </a:extLst>
          </p:cNvPr>
          <p:cNvPicPr>
            <a:picLocks noChangeAspect="1"/>
          </p:cNvPicPr>
          <p:nvPr/>
        </p:nvPicPr>
        <p:blipFill>
          <a:blip r:embed="rId4"/>
          <a:srcRect/>
          <a:stretch/>
        </p:blipFill>
        <p:spPr>
          <a:xfrm>
            <a:off x="4857853" y="1611042"/>
            <a:ext cx="4014439" cy="2268000"/>
          </a:xfrm>
          <a:prstGeom prst="rect">
            <a:avLst/>
          </a:prstGeom>
          <a:ln w="19050">
            <a:solidFill>
              <a:schemeClr val="accent1">
                <a:lumMod val="75000"/>
              </a:schemeClr>
            </a:solidFill>
          </a:ln>
        </p:spPr>
      </p:pic>
      <p:sp>
        <p:nvSpPr>
          <p:cNvPr id="17" name="Espace réservé du contenu 2">
            <a:extLst>
              <a:ext uri="{FF2B5EF4-FFF2-40B4-BE49-F238E27FC236}">
                <a16:creationId xmlns:a16="http://schemas.microsoft.com/office/drawing/2014/main" id="{70938514-EC04-EC7F-C573-E0B4F6A8AAE7}"/>
              </a:ext>
            </a:extLst>
          </p:cNvPr>
          <p:cNvSpPr txBox="1">
            <a:spLocks/>
          </p:cNvSpPr>
          <p:nvPr/>
        </p:nvSpPr>
        <p:spPr>
          <a:xfrm>
            <a:off x="4857853" y="983991"/>
            <a:ext cx="6914147" cy="540000"/>
          </a:xfrm>
          <a:prstGeom prst="rect">
            <a:avLst/>
          </a:prstGeom>
          <a:gradFill flip="none" rotWithShape="1">
            <a:gsLst>
              <a:gs pos="86000">
                <a:schemeClr val="accent1">
                  <a:lumMod val="60000"/>
                  <a:lumOff val="40000"/>
                </a:schemeClr>
              </a:gs>
              <a:gs pos="100000">
                <a:schemeClr val="bg1"/>
              </a:gs>
            </a:gsLst>
            <a:lin ang="2700000" scaled="1"/>
            <a:tileRect/>
          </a:gradFill>
          <a:ln w="19050">
            <a:solidFill>
              <a:schemeClr val="accent1">
                <a:lumMod val="75000"/>
              </a:schemeClr>
            </a:solidFill>
          </a:ln>
        </p:spPr>
        <p:txBody>
          <a:bodyPr vert="horz" lIns="91416" tIns="45708" rIns="91416" bIns="45708" rtlCol="0" anchor="ctr">
            <a:normAutofit fontScale="92500" lnSpcReduction="10000"/>
          </a:bodyPr>
          <a:lstStyle>
            <a:defPPr>
              <a:defRPr lang="en-US"/>
            </a:defPPr>
            <a:lvl1pPr defTabSz="914126">
              <a:lnSpc>
                <a:spcPct val="90000"/>
              </a:lnSpc>
              <a:spcBef>
                <a:spcPct val="0"/>
              </a:spcBef>
              <a:buClr>
                <a:schemeClr val="accent1"/>
              </a:buClr>
              <a:buSzPct val="100000"/>
              <a:buFont typeface="Arial" panose="020B0604020202020204" pitchFamily="34" charset="0"/>
              <a:buNone/>
              <a:defRPr sz="3700" b="0" i="0" cap="none" baseline="0">
                <a:solidFill>
                  <a:srgbClr val="FFFFFF"/>
                </a:solidFill>
                <a:effectLst/>
                <a:latin typeface="+mj-lt"/>
                <a:ea typeface="+mj-ea"/>
                <a:cs typeface="+mj-cs"/>
              </a:defRPr>
            </a:lvl1pPr>
            <a:lvl2pPr marL="685594"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799" kern="1200" cap="none" baseline="0">
                <a:solidFill>
                  <a:schemeClr val="accent6">
                    <a:lumMod val="50000"/>
                  </a:schemeClr>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600" kern="1200">
                <a:solidFill>
                  <a:schemeClr val="accent6">
                    <a:lumMod val="50000"/>
                  </a:schemeClr>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400" kern="1200" cap="none" baseline="0">
                <a:solidFill>
                  <a:schemeClr val="accent6">
                    <a:lumMod val="50000"/>
                  </a:schemeClr>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200" kern="1200">
                <a:solidFill>
                  <a:schemeClr val="accent6">
                    <a:lumMod val="50000"/>
                  </a:schemeClr>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fr-FR" dirty="0">
                <a:solidFill>
                  <a:schemeClr val="tx1"/>
                </a:solidFill>
              </a:rPr>
              <a:t>Interprétation des axes principaux</a:t>
            </a:r>
          </a:p>
        </p:txBody>
      </p:sp>
      <p:pic>
        <p:nvPicPr>
          <p:cNvPr id="21" name="Image 20">
            <a:extLst>
              <a:ext uri="{FF2B5EF4-FFF2-40B4-BE49-F238E27FC236}">
                <a16:creationId xmlns:a16="http://schemas.microsoft.com/office/drawing/2014/main" id="{7ECB9643-3343-D337-8DF3-C9495C907570}"/>
              </a:ext>
            </a:extLst>
          </p:cNvPr>
          <p:cNvPicPr>
            <a:picLocks noChangeAspect="1"/>
          </p:cNvPicPr>
          <p:nvPr/>
        </p:nvPicPr>
        <p:blipFill>
          <a:blip r:embed="rId5"/>
          <a:stretch>
            <a:fillRect/>
          </a:stretch>
        </p:blipFill>
        <p:spPr>
          <a:xfrm>
            <a:off x="9195660" y="1621617"/>
            <a:ext cx="2566988" cy="2257425"/>
          </a:xfrm>
          <a:prstGeom prst="rect">
            <a:avLst/>
          </a:prstGeom>
          <a:ln w="19050">
            <a:solidFill>
              <a:schemeClr val="accent1">
                <a:lumMod val="75000"/>
              </a:schemeClr>
            </a:solidFill>
          </a:ln>
        </p:spPr>
      </p:pic>
      <p:pic>
        <p:nvPicPr>
          <p:cNvPr id="23" name="Image 22">
            <a:extLst>
              <a:ext uri="{FF2B5EF4-FFF2-40B4-BE49-F238E27FC236}">
                <a16:creationId xmlns:a16="http://schemas.microsoft.com/office/drawing/2014/main" id="{7B8C281D-1E48-87B8-AB1E-5A334DC13C8D}"/>
              </a:ext>
            </a:extLst>
          </p:cNvPr>
          <p:cNvPicPr>
            <a:picLocks noChangeAspect="1"/>
          </p:cNvPicPr>
          <p:nvPr/>
        </p:nvPicPr>
        <p:blipFill>
          <a:blip r:embed="rId6"/>
          <a:stretch>
            <a:fillRect/>
          </a:stretch>
        </p:blipFill>
        <p:spPr>
          <a:xfrm>
            <a:off x="9195660" y="3976668"/>
            <a:ext cx="2543175" cy="2233613"/>
          </a:xfrm>
          <a:prstGeom prst="rect">
            <a:avLst/>
          </a:prstGeom>
          <a:ln w="19050">
            <a:solidFill>
              <a:schemeClr val="accent1">
                <a:lumMod val="75000"/>
              </a:schemeClr>
            </a:solidFill>
          </a:ln>
        </p:spPr>
      </p:pic>
      <p:sp>
        <p:nvSpPr>
          <p:cNvPr id="8" name="Espace réservé du contenu 2">
            <a:extLst>
              <a:ext uri="{FF2B5EF4-FFF2-40B4-BE49-F238E27FC236}">
                <a16:creationId xmlns:a16="http://schemas.microsoft.com/office/drawing/2014/main" id="{B7AD3EB0-E548-23D5-9B82-2CA17289DBF9}"/>
              </a:ext>
            </a:extLst>
          </p:cNvPr>
          <p:cNvSpPr txBox="1">
            <a:spLocks/>
          </p:cNvSpPr>
          <p:nvPr/>
        </p:nvSpPr>
        <p:spPr>
          <a:xfrm>
            <a:off x="6846671" y="6310954"/>
            <a:ext cx="4471538" cy="509187"/>
          </a:xfrm>
          <a:prstGeom prst="rect">
            <a:avLst/>
          </a:prstGeom>
          <a:solidFill>
            <a:schemeClr val="bg2"/>
          </a:solidFill>
          <a:ln w="19050">
            <a:solidFill>
              <a:schemeClr val="accent1">
                <a:lumMod val="75000"/>
              </a:schemeClr>
            </a:solidFill>
          </a:ln>
        </p:spPr>
        <p:txBody>
          <a:bodyPr>
            <a:normAutofit fontScale="85000" lnSpcReduction="10000"/>
          </a:bodyPr>
          <a:lstStyle>
            <a:lvl1pPr marL="228531" indent="-228531" algn="l" defTabSz="914126" rtl="0" eaLnBrk="1" latinLnBrk="0" hangingPunct="1">
              <a:lnSpc>
                <a:spcPct val="120000"/>
              </a:lnSpc>
              <a:spcBef>
                <a:spcPts val="1000"/>
              </a:spcBef>
              <a:buClr>
                <a:schemeClr val="accent1">
                  <a:lumMod val="75000"/>
                </a:schemeClr>
              </a:buClr>
              <a:buSzPct val="100000"/>
              <a:buFont typeface="Arial" panose="020B0604020202020204" pitchFamily="34" charset="0"/>
              <a:buChar char="•"/>
              <a:defRPr sz="1999" kern="1200">
                <a:solidFill>
                  <a:schemeClr val="accent6">
                    <a:lumMod val="50000"/>
                  </a:schemeClr>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799" kern="1200" cap="none" baseline="0">
                <a:solidFill>
                  <a:schemeClr val="accent6">
                    <a:lumMod val="50000"/>
                  </a:schemeClr>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600" kern="1200">
                <a:solidFill>
                  <a:schemeClr val="accent6">
                    <a:lumMod val="50000"/>
                  </a:schemeClr>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400" kern="1200" cap="none" baseline="0">
                <a:solidFill>
                  <a:schemeClr val="accent6">
                    <a:lumMod val="50000"/>
                  </a:schemeClr>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200" kern="1200">
                <a:solidFill>
                  <a:schemeClr val="accent6">
                    <a:lumMod val="50000"/>
                  </a:schemeClr>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fr-FR" dirty="0">
                <a:highlight>
                  <a:srgbClr val="F2B85E"/>
                </a:highlight>
              </a:rPr>
              <a:t>REDUCTION =&gt; 4 AXES PPAUX (F1,F2,F3,F4</a:t>
            </a:r>
            <a:r>
              <a:rPr lang="fr-FR" dirty="0"/>
              <a:t>)</a:t>
            </a:r>
          </a:p>
        </p:txBody>
      </p:sp>
    </p:spTree>
    <p:extLst>
      <p:ext uri="{BB962C8B-B14F-4D97-AF65-F5344CB8AC3E}">
        <p14:creationId xmlns:p14="http://schemas.microsoft.com/office/powerpoint/2010/main" val="957327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bg/>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xEl>
                                              <p:pRg st="0" end="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xEl>
                                              <p:pRg st="1" end="1"/>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
                                            <p:txEl>
                                              <p:pRg st="2" end="2"/>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txEl>
                                              <p:pRg st="3" end="3"/>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4">
                                            <p:txEl>
                                              <p:pRg st="5" end="5"/>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4">
                                            <p:txEl>
                                              <p:pRg st="6" end="6"/>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4">
                                            <p:txEl>
                                              <p:pRg st="8" end="8"/>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
                                            <p:txEl>
                                              <p:pRg st="9" end="9"/>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4">
                                            <p:txEl>
                                              <p:pRg st="10" end="10"/>
                                            </p:txEl>
                                          </p:spTgt>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4">
                                            <p:txEl>
                                              <p:pRg st="11" end="11"/>
                                            </p:txEl>
                                          </p:spTgt>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
                                            <p:txEl>
                                              <p:pRg st="12" end="12"/>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uiExpand="1" build="allAtOnce" animBg="1"/>
      <p:bldP spid="17"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996EBA-CD23-F3C1-3928-88B912FCD3E5}"/>
            </a:ext>
          </a:extLst>
        </p:cNvPr>
        <p:cNvGrpSpPr/>
        <p:nvPr/>
      </p:nvGrpSpPr>
      <p:grpSpPr>
        <a:xfrm>
          <a:off x="0" y="0"/>
          <a:ext cx="0" cy="0"/>
          <a:chOff x="0" y="0"/>
          <a:chExt cx="0" cy="0"/>
        </a:xfrm>
      </p:grpSpPr>
      <p:sp>
        <p:nvSpPr>
          <p:cNvPr id="6" name="Titre 5">
            <a:extLst>
              <a:ext uri="{FF2B5EF4-FFF2-40B4-BE49-F238E27FC236}">
                <a16:creationId xmlns:a16="http://schemas.microsoft.com/office/drawing/2014/main" id="{7FC56C24-04C6-7C13-00BA-C55B6BF27BE7}"/>
              </a:ext>
            </a:extLst>
          </p:cNvPr>
          <p:cNvSpPr>
            <a:spLocks noGrp="1"/>
          </p:cNvSpPr>
          <p:nvPr>
            <p:ph type="title"/>
          </p:nvPr>
        </p:nvSpPr>
        <p:spPr/>
        <p:txBody>
          <a:bodyPr wrap="square" tIns="46800">
            <a:normAutofit/>
          </a:bodyPr>
          <a:lstStyle/>
          <a:p>
            <a:r>
              <a:rPr lang="fr-FR" sz="2400" dirty="0"/>
              <a:t>III.D– ACP – Transformations des données projetées sur les axes principaux</a:t>
            </a:r>
          </a:p>
        </p:txBody>
      </p:sp>
      <p:sp>
        <p:nvSpPr>
          <p:cNvPr id="4" name="Espace réservé du numéro de diapositive 3">
            <a:extLst>
              <a:ext uri="{FF2B5EF4-FFF2-40B4-BE49-F238E27FC236}">
                <a16:creationId xmlns:a16="http://schemas.microsoft.com/office/drawing/2014/main" id="{C9CB4D5A-DE9D-5B48-1E5B-4289CD864130}"/>
              </a:ext>
            </a:extLst>
          </p:cNvPr>
          <p:cNvSpPr>
            <a:spLocks noGrp="1"/>
          </p:cNvSpPr>
          <p:nvPr>
            <p:ph type="sldNum" sz="quarter" idx="12"/>
          </p:nvPr>
        </p:nvSpPr>
        <p:spPr/>
        <p:txBody>
          <a:bodyPr/>
          <a:lstStyle/>
          <a:p>
            <a:pPr rtl="0"/>
            <a:fld id="{7DC1BBB0-96F0-4077-A278-0F3FB5C104D3}" type="slidenum">
              <a:rPr lang="fr-FR" noProof="0" smtClean="0"/>
              <a:t>15</a:t>
            </a:fld>
            <a:endParaRPr lang="fr-FR" noProof="0"/>
          </a:p>
        </p:txBody>
      </p:sp>
      <p:pic>
        <p:nvPicPr>
          <p:cNvPr id="3" name="Image 2">
            <a:extLst>
              <a:ext uri="{FF2B5EF4-FFF2-40B4-BE49-F238E27FC236}">
                <a16:creationId xmlns:a16="http://schemas.microsoft.com/office/drawing/2014/main" id="{91BD48BF-8D71-7C09-ED2A-7015A43F5CDB}"/>
              </a:ext>
            </a:extLst>
          </p:cNvPr>
          <p:cNvPicPr preferRelativeResize="0">
            <a:picLocks noChangeAspect="1"/>
          </p:cNvPicPr>
          <p:nvPr/>
        </p:nvPicPr>
        <p:blipFill>
          <a:blip r:embed="rId2"/>
          <a:srcRect/>
          <a:stretch/>
        </p:blipFill>
        <p:spPr>
          <a:xfrm>
            <a:off x="7015602" y="2171486"/>
            <a:ext cx="4623427" cy="1044000"/>
          </a:xfrm>
          <a:prstGeom prst="rect">
            <a:avLst/>
          </a:prstGeom>
          <a:ln w="19050">
            <a:solidFill>
              <a:schemeClr val="accent1">
                <a:lumMod val="75000"/>
              </a:schemeClr>
            </a:solidFill>
          </a:ln>
        </p:spPr>
      </p:pic>
      <p:pic>
        <p:nvPicPr>
          <p:cNvPr id="19" name="Image 18">
            <a:extLst>
              <a:ext uri="{FF2B5EF4-FFF2-40B4-BE49-F238E27FC236}">
                <a16:creationId xmlns:a16="http://schemas.microsoft.com/office/drawing/2014/main" id="{EFF53BE0-86D5-2AC6-A376-564531C1814A}"/>
              </a:ext>
            </a:extLst>
          </p:cNvPr>
          <p:cNvPicPr preferRelativeResize="0">
            <a:picLocks noChangeAspect="1"/>
          </p:cNvPicPr>
          <p:nvPr/>
        </p:nvPicPr>
        <p:blipFill>
          <a:blip r:embed="rId3"/>
          <a:srcRect/>
          <a:stretch/>
        </p:blipFill>
        <p:spPr>
          <a:xfrm>
            <a:off x="6723855" y="3647376"/>
            <a:ext cx="5204938" cy="2158029"/>
          </a:xfrm>
          <a:prstGeom prst="rect">
            <a:avLst/>
          </a:prstGeom>
          <a:ln w="19050">
            <a:solidFill>
              <a:schemeClr val="accent1">
                <a:lumMod val="75000"/>
              </a:schemeClr>
            </a:solidFill>
          </a:ln>
        </p:spPr>
      </p:pic>
      <p:sp>
        <p:nvSpPr>
          <p:cNvPr id="20" name="Titre 3">
            <a:extLst>
              <a:ext uri="{FF2B5EF4-FFF2-40B4-BE49-F238E27FC236}">
                <a16:creationId xmlns:a16="http://schemas.microsoft.com/office/drawing/2014/main" id="{E27A3512-3DED-B1AD-DFA6-017258281B6A}"/>
              </a:ext>
            </a:extLst>
          </p:cNvPr>
          <p:cNvSpPr txBox="1">
            <a:spLocks/>
          </p:cNvSpPr>
          <p:nvPr/>
        </p:nvSpPr>
        <p:spPr>
          <a:xfrm>
            <a:off x="6598468" y="1083741"/>
            <a:ext cx="5400000" cy="656839"/>
          </a:xfrm>
          <a:prstGeom prst="rect">
            <a:avLst/>
          </a:prstGeom>
          <a:gradFill flip="none" rotWithShape="1">
            <a:gsLst>
              <a:gs pos="86000">
                <a:schemeClr val="accent1">
                  <a:lumMod val="60000"/>
                  <a:lumOff val="40000"/>
                </a:schemeClr>
              </a:gs>
              <a:gs pos="100000">
                <a:schemeClr val="bg1"/>
              </a:gs>
            </a:gsLst>
            <a:lin ang="2700000" scaled="1"/>
            <a:tileRect/>
          </a:gradFill>
          <a:ln w="19050">
            <a:solidFill>
              <a:schemeClr val="accent1">
                <a:lumMod val="75000"/>
              </a:schemeClr>
            </a:solidFill>
          </a:ln>
        </p:spPr>
        <p:txBody>
          <a:bodyPr vert="horz" lIns="91416" tIns="45708" rIns="91416" bIns="45708" rtlCol="0" anchor="ctr">
            <a:normAutofit/>
          </a:bodyPr>
          <a:lstStyle>
            <a:lvl1pPr algn="l" defTabSz="914126" rtl="0" eaLnBrk="1" latinLnBrk="0" hangingPunct="1">
              <a:lnSpc>
                <a:spcPct val="90000"/>
              </a:lnSpc>
              <a:spcBef>
                <a:spcPct val="0"/>
              </a:spcBef>
              <a:buNone/>
              <a:defRPr sz="3199" b="0" i="0" kern="1200" cap="none" baseline="0">
                <a:solidFill>
                  <a:schemeClr val="accent6">
                    <a:lumMod val="50000"/>
                  </a:schemeClr>
                </a:solidFill>
                <a:effectLst/>
                <a:latin typeface="+mj-lt"/>
                <a:ea typeface="+mj-ea"/>
                <a:cs typeface="+mj-cs"/>
              </a:defRPr>
            </a:lvl1pPr>
          </a:lstStyle>
          <a:p>
            <a:pPr>
              <a:buClr>
                <a:schemeClr val="accent1"/>
              </a:buClr>
              <a:buSzPct val="100000"/>
              <a:buFont typeface="Arial" panose="020B0604020202020204" pitchFamily="34" charset="0"/>
              <a:buNone/>
            </a:pPr>
            <a:r>
              <a:rPr lang="fr-FR" sz="3700" dirty="0">
                <a:solidFill>
                  <a:srgbClr val="FFFFFF"/>
                </a:solidFill>
              </a:rPr>
              <a:t>Données projetées</a:t>
            </a:r>
            <a:endParaRPr lang="en-US" sz="3700" dirty="0">
              <a:solidFill>
                <a:srgbClr val="FFFFFF"/>
              </a:solidFill>
            </a:endParaRPr>
          </a:p>
        </p:txBody>
      </p:sp>
      <p:pic>
        <p:nvPicPr>
          <p:cNvPr id="11" name="Image 10">
            <a:extLst>
              <a:ext uri="{FF2B5EF4-FFF2-40B4-BE49-F238E27FC236}">
                <a16:creationId xmlns:a16="http://schemas.microsoft.com/office/drawing/2014/main" id="{5AE40BFD-DF22-E889-E4A5-126F77F06DA9}"/>
              </a:ext>
            </a:extLst>
          </p:cNvPr>
          <p:cNvPicPr preferRelativeResize="0">
            <a:picLocks noChangeAspect="1"/>
          </p:cNvPicPr>
          <p:nvPr/>
        </p:nvPicPr>
        <p:blipFill>
          <a:blip r:embed="rId4"/>
          <a:stretch>
            <a:fillRect/>
          </a:stretch>
        </p:blipFill>
        <p:spPr>
          <a:xfrm>
            <a:off x="549796" y="2171486"/>
            <a:ext cx="5400000" cy="1044000"/>
          </a:xfrm>
          <a:prstGeom prst="rect">
            <a:avLst/>
          </a:prstGeom>
          <a:ln w="19050">
            <a:solidFill>
              <a:schemeClr val="accent1">
                <a:lumMod val="75000"/>
              </a:schemeClr>
            </a:solidFill>
          </a:ln>
        </p:spPr>
      </p:pic>
      <p:pic>
        <p:nvPicPr>
          <p:cNvPr id="17" name="Image 16">
            <a:extLst>
              <a:ext uri="{FF2B5EF4-FFF2-40B4-BE49-F238E27FC236}">
                <a16:creationId xmlns:a16="http://schemas.microsoft.com/office/drawing/2014/main" id="{9897F03A-E031-E738-CFD9-C160BE8E487F}"/>
              </a:ext>
            </a:extLst>
          </p:cNvPr>
          <p:cNvPicPr preferRelativeResize="0">
            <a:picLocks noChangeAspect="1"/>
          </p:cNvPicPr>
          <p:nvPr/>
        </p:nvPicPr>
        <p:blipFill>
          <a:blip r:embed="rId5"/>
          <a:srcRect/>
          <a:stretch/>
        </p:blipFill>
        <p:spPr>
          <a:xfrm>
            <a:off x="549796" y="3683618"/>
            <a:ext cx="5400000" cy="2122825"/>
          </a:xfrm>
          <a:prstGeom prst="rect">
            <a:avLst/>
          </a:prstGeom>
          <a:ln w="19050">
            <a:solidFill>
              <a:schemeClr val="accent1">
                <a:lumMod val="75000"/>
              </a:schemeClr>
            </a:solidFill>
          </a:ln>
        </p:spPr>
      </p:pic>
      <p:sp>
        <p:nvSpPr>
          <p:cNvPr id="21" name="Titre 3">
            <a:extLst>
              <a:ext uri="{FF2B5EF4-FFF2-40B4-BE49-F238E27FC236}">
                <a16:creationId xmlns:a16="http://schemas.microsoft.com/office/drawing/2014/main" id="{68306403-9DBE-6F6F-F1A8-F39D6F387063}"/>
              </a:ext>
            </a:extLst>
          </p:cNvPr>
          <p:cNvSpPr txBox="1">
            <a:spLocks/>
          </p:cNvSpPr>
          <p:nvPr/>
        </p:nvSpPr>
        <p:spPr>
          <a:xfrm>
            <a:off x="550515" y="1083741"/>
            <a:ext cx="5400000" cy="656839"/>
          </a:xfrm>
          <a:prstGeom prst="rect">
            <a:avLst/>
          </a:prstGeom>
          <a:gradFill flip="none" rotWithShape="1">
            <a:gsLst>
              <a:gs pos="86000">
                <a:schemeClr val="accent1">
                  <a:lumMod val="60000"/>
                  <a:lumOff val="40000"/>
                </a:schemeClr>
              </a:gs>
              <a:gs pos="100000">
                <a:schemeClr val="bg1"/>
              </a:gs>
            </a:gsLst>
            <a:lin ang="2700000" scaled="1"/>
            <a:tileRect/>
          </a:gradFill>
          <a:ln w="19050">
            <a:solidFill>
              <a:schemeClr val="accent1">
                <a:lumMod val="75000"/>
              </a:schemeClr>
            </a:solidFill>
          </a:ln>
        </p:spPr>
        <p:txBody>
          <a:bodyPr vert="horz" lIns="91416" tIns="45708" rIns="91416" bIns="45708" rtlCol="0" anchor="ctr">
            <a:normAutofit fontScale="85000" lnSpcReduction="20000"/>
          </a:bodyPr>
          <a:lstStyle>
            <a:lvl1pPr algn="l" defTabSz="914126" rtl="0" eaLnBrk="1" latinLnBrk="0" hangingPunct="1">
              <a:lnSpc>
                <a:spcPct val="90000"/>
              </a:lnSpc>
              <a:spcBef>
                <a:spcPct val="0"/>
              </a:spcBef>
              <a:buNone/>
              <a:defRPr sz="3199" b="0" i="0" kern="1200" cap="none" baseline="0">
                <a:solidFill>
                  <a:schemeClr val="accent6">
                    <a:lumMod val="50000"/>
                  </a:schemeClr>
                </a:solidFill>
                <a:effectLst/>
                <a:latin typeface="+mj-lt"/>
                <a:ea typeface="+mj-ea"/>
                <a:cs typeface="+mj-cs"/>
              </a:defRPr>
            </a:lvl1pPr>
          </a:lstStyle>
          <a:p>
            <a:pPr>
              <a:buClr>
                <a:schemeClr val="accent1"/>
              </a:buClr>
              <a:buSzPct val="100000"/>
              <a:buFont typeface="Arial" panose="020B0604020202020204" pitchFamily="34" charset="0"/>
              <a:buNone/>
            </a:pPr>
            <a:r>
              <a:rPr lang="fr-FR" sz="3700" dirty="0">
                <a:solidFill>
                  <a:srgbClr val="FFFFFF"/>
                </a:solidFill>
              </a:rPr>
              <a:t>Données standardisées</a:t>
            </a:r>
            <a:br>
              <a:rPr lang="fr-FR" sz="3700" dirty="0">
                <a:solidFill>
                  <a:srgbClr val="FFFFFF"/>
                </a:solidFill>
              </a:rPr>
            </a:br>
            <a:r>
              <a:rPr lang="fr-FR" sz="2000" dirty="0">
                <a:solidFill>
                  <a:srgbClr val="FFFFFF"/>
                </a:solidFill>
              </a:rPr>
              <a:t>(centrée </a:t>
            </a:r>
            <a:r>
              <a:rPr lang="fr-FR" sz="2000" dirty="0" err="1">
                <a:solidFill>
                  <a:srgbClr val="FFFFFF"/>
                </a:solidFill>
              </a:rPr>
              <a:t>moy</a:t>
            </a:r>
            <a:r>
              <a:rPr lang="fr-FR" sz="2000" dirty="0">
                <a:solidFill>
                  <a:srgbClr val="FFFFFF"/>
                </a:solidFill>
              </a:rPr>
              <a:t> 0/réduite var 1)</a:t>
            </a:r>
            <a:endParaRPr lang="en-US" sz="2000" dirty="0">
              <a:solidFill>
                <a:srgbClr val="FFFFFF"/>
              </a:solidFill>
            </a:endParaRPr>
          </a:p>
        </p:txBody>
      </p:sp>
    </p:spTree>
    <p:extLst>
      <p:ext uri="{BB962C8B-B14F-4D97-AF65-F5344CB8AC3E}">
        <p14:creationId xmlns:p14="http://schemas.microsoft.com/office/powerpoint/2010/main" val="4237447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A438F7-85E2-3AB3-9073-6CE8B112622F}"/>
              </a:ext>
            </a:extLst>
          </p:cNvPr>
          <p:cNvSpPr>
            <a:spLocks noGrp="1"/>
          </p:cNvSpPr>
          <p:nvPr>
            <p:ph type="title"/>
          </p:nvPr>
        </p:nvSpPr>
        <p:spPr/>
        <p:txBody>
          <a:bodyPr/>
          <a:lstStyle/>
          <a:p>
            <a:r>
              <a:rPr lang="fr-FR" dirty="0"/>
              <a:t>III.E - Projection des pays sur les Axes Principaux F1, F2, F3, F4</a:t>
            </a:r>
          </a:p>
        </p:txBody>
      </p:sp>
      <p:sp>
        <p:nvSpPr>
          <p:cNvPr id="3" name="Espace réservé du numéro de diapositive 2">
            <a:extLst>
              <a:ext uri="{FF2B5EF4-FFF2-40B4-BE49-F238E27FC236}">
                <a16:creationId xmlns:a16="http://schemas.microsoft.com/office/drawing/2014/main" id="{AEBB2F41-593D-355A-781A-BF7331D66C8E}"/>
              </a:ext>
            </a:extLst>
          </p:cNvPr>
          <p:cNvSpPr>
            <a:spLocks noGrp="1"/>
          </p:cNvSpPr>
          <p:nvPr>
            <p:ph type="sldNum" sz="quarter" idx="12"/>
          </p:nvPr>
        </p:nvSpPr>
        <p:spPr/>
        <p:txBody>
          <a:bodyPr/>
          <a:lstStyle/>
          <a:p>
            <a:pPr rtl="0"/>
            <a:fld id="{7DC1BBB0-96F0-4077-A278-0F3FB5C104D3}" type="slidenum">
              <a:rPr lang="fr-FR" noProof="0" smtClean="0"/>
              <a:t>16</a:t>
            </a:fld>
            <a:endParaRPr lang="fr-FR" noProof="0"/>
          </a:p>
        </p:txBody>
      </p:sp>
      <p:grpSp>
        <p:nvGrpSpPr>
          <p:cNvPr id="15" name="Groupe 14">
            <a:extLst>
              <a:ext uri="{FF2B5EF4-FFF2-40B4-BE49-F238E27FC236}">
                <a16:creationId xmlns:a16="http://schemas.microsoft.com/office/drawing/2014/main" id="{D8799F61-3531-351B-EF2E-9FC5603805B0}"/>
              </a:ext>
            </a:extLst>
          </p:cNvPr>
          <p:cNvGrpSpPr/>
          <p:nvPr/>
        </p:nvGrpSpPr>
        <p:grpSpPr>
          <a:xfrm>
            <a:off x="117748" y="980728"/>
            <a:ext cx="4256246" cy="4139728"/>
            <a:chOff x="199688" y="2049625"/>
            <a:chExt cx="4256246" cy="4139728"/>
          </a:xfrm>
        </p:grpSpPr>
        <p:pic>
          <p:nvPicPr>
            <p:cNvPr id="5" name="Image 4">
              <a:extLst>
                <a:ext uri="{FF2B5EF4-FFF2-40B4-BE49-F238E27FC236}">
                  <a16:creationId xmlns:a16="http://schemas.microsoft.com/office/drawing/2014/main" id="{296D066F-FCFE-F68F-EB4D-9C3F76FD70E1}"/>
                </a:ext>
              </a:extLst>
            </p:cNvPr>
            <p:cNvPicPr>
              <a:picLocks noChangeAspect="1"/>
            </p:cNvPicPr>
            <p:nvPr/>
          </p:nvPicPr>
          <p:blipFill>
            <a:blip r:embed="rId2"/>
            <a:stretch>
              <a:fillRect/>
            </a:stretch>
          </p:blipFill>
          <p:spPr>
            <a:xfrm>
              <a:off x="199688" y="2708918"/>
              <a:ext cx="4256246" cy="3480435"/>
            </a:xfrm>
            <a:prstGeom prst="rect">
              <a:avLst/>
            </a:prstGeom>
            <a:ln w="19050">
              <a:solidFill>
                <a:schemeClr val="accent1">
                  <a:lumMod val="75000"/>
                </a:schemeClr>
              </a:solidFill>
            </a:ln>
          </p:spPr>
        </p:pic>
        <p:sp>
          <p:nvSpPr>
            <p:cNvPr id="13" name="Titre 3">
              <a:extLst>
                <a:ext uri="{FF2B5EF4-FFF2-40B4-BE49-F238E27FC236}">
                  <a16:creationId xmlns:a16="http://schemas.microsoft.com/office/drawing/2014/main" id="{1A2CF3F6-908D-7FDC-2259-0652BB884E6E}"/>
                </a:ext>
              </a:extLst>
            </p:cNvPr>
            <p:cNvSpPr txBox="1">
              <a:spLocks/>
            </p:cNvSpPr>
            <p:nvPr/>
          </p:nvSpPr>
          <p:spPr>
            <a:xfrm>
              <a:off x="199688" y="2049625"/>
              <a:ext cx="4256246" cy="656839"/>
            </a:xfrm>
            <a:prstGeom prst="rect">
              <a:avLst/>
            </a:prstGeom>
            <a:gradFill flip="none" rotWithShape="1">
              <a:gsLst>
                <a:gs pos="86000">
                  <a:schemeClr val="accent1">
                    <a:lumMod val="60000"/>
                    <a:lumOff val="40000"/>
                  </a:schemeClr>
                </a:gs>
                <a:gs pos="100000">
                  <a:schemeClr val="bg1"/>
                </a:gs>
              </a:gsLst>
              <a:lin ang="2700000" scaled="1"/>
              <a:tileRect/>
            </a:gradFill>
            <a:ln w="19050">
              <a:solidFill>
                <a:schemeClr val="accent1">
                  <a:lumMod val="75000"/>
                </a:schemeClr>
              </a:solidFill>
            </a:ln>
          </p:spPr>
          <p:txBody>
            <a:bodyPr vert="horz" lIns="91416" tIns="45708" rIns="91416" bIns="45708" rtlCol="0" anchor="ctr">
              <a:normAutofit fontScale="77500" lnSpcReduction="20000"/>
            </a:bodyPr>
            <a:lstStyle>
              <a:lvl1pPr algn="l" defTabSz="914126" rtl="0" eaLnBrk="1" latinLnBrk="0" hangingPunct="1">
                <a:lnSpc>
                  <a:spcPct val="90000"/>
                </a:lnSpc>
                <a:spcBef>
                  <a:spcPct val="0"/>
                </a:spcBef>
                <a:buNone/>
                <a:defRPr sz="3199" b="0" i="0" kern="1200" cap="none" baseline="0">
                  <a:solidFill>
                    <a:schemeClr val="accent6">
                      <a:lumMod val="50000"/>
                    </a:schemeClr>
                  </a:solidFill>
                  <a:effectLst/>
                  <a:latin typeface="+mj-lt"/>
                  <a:ea typeface="+mj-ea"/>
                  <a:cs typeface="+mj-cs"/>
                </a:defRPr>
              </a:lvl1pPr>
            </a:lstStyle>
            <a:p>
              <a:pPr>
                <a:buClr>
                  <a:schemeClr val="accent1"/>
                </a:buClr>
                <a:buSzPct val="100000"/>
                <a:buFont typeface="Arial" panose="020B0604020202020204" pitchFamily="34" charset="0"/>
                <a:buNone/>
              </a:pPr>
              <a:r>
                <a:rPr lang="fr-FR" sz="3700" dirty="0">
                  <a:solidFill>
                    <a:srgbClr val="FFFFFF"/>
                  </a:solidFill>
                </a:rPr>
                <a:t>Projection 2D sur F1 et F2</a:t>
              </a:r>
              <a:endParaRPr lang="en-US" sz="3700" dirty="0">
                <a:solidFill>
                  <a:srgbClr val="FFFFFF"/>
                </a:solidFill>
              </a:endParaRPr>
            </a:p>
          </p:txBody>
        </p:sp>
      </p:grpSp>
      <p:grpSp>
        <p:nvGrpSpPr>
          <p:cNvPr id="16" name="Groupe 15">
            <a:extLst>
              <a:ext uri="{FF2B5EF4-FFF2-40B4-BE49-F238E27FC236}">
                <a16:creationId xmlns:a16="http://schemas.microsoft.com/office/drawing/2014/main" id="{D1B1D4A4-5A18-9352-97E5-40BF774D6AA9}"/>
              </a:ext>
            </a:extLst>
          </p:cNvPr>
          <p:cNvGrpSpPr/>
          <p:nvPr/>
        </p:nvGrpSpPr>
        <p:grpSpPr>
          <a:xfrm>
            <a:off x="7720057" y="985448"/>
            <a:ext cx="4256246" cy="4135008"/>
            <a:chOff x="7809215" y="2049624"/>
            <a:chExt cx="4256246" cy="4135008"/>
          </a:xfrm>
        </p:grpSpPr>
        <p:pic>
          <p:nvPicPr>
            <p:cNvPr id="10" name="Image 9">
              <a:extLst>
                <a:ext uri="{FF2B5EF4-FFF2-40B4-BE49-F238E27FC236}">
                  <a16:creationId xmlns:a16="http://schemas.microsoft.com/office/drawing/2014/main" id="{EB684292-B4D7-B962-DBC2-F99287B271DC}"/>
                </a:ext>
              </a:extLst>
            </p:cNvPr>
            <p:cNvPicPr>
              <a:picLocks noChangeAspect="1"/>
            </p:cNvPicPr>
            <p:nvPr/>
          </p:nvPicPr>
          <p:blipFill>
            <a:blip r:embed="rId3"/>
            <a:srcRect/>
            <a:stretch/>
          </p:blipFill>
          <p:spPr>
            <a:xfrm>
              <a:off x="7822604" y="2708918"/>
              <a:ext cx="4242857" cy="3475714"/>
            </a:xfrm>
            <a:prstGeom prst="rect">
              <a:avLst/>
            </a:prstGeom>
            <a:ln w="19050">
              <a:solidFill>
                <a:schemeClr val="accent1">
                  <a:lumMod val="75000"/>
                </a:schemeClr>
              </a:solidFill>
            </a:ln>
          </p:spPr>
        </p:pic>
        <p:sp>
          <p:nvSpPr>
            <p:cNvPr id="14" name="Titre 3">
              <a:extLst>
                <a:ext uri="{FF2B5EF4-FFF2-40B4-BE49-F238E27FC236}">
                  <a16:creationId xmlns:a16="http://schemas.microsoft.com/office/drawing/2014/main" id="{BA9EA855-DD1D-03B9-87C8-F22B5240E3ED}"/>
                </a:ext>
              </a:extLst>
            </p:cNvPr>
            <p:cNvSpPr txBox="1">
              <a:spLocks/>
            </p:cNvSpPr>
            <p:nvPr/>
          </p:nvSpPr>
          <p:spPr>
            <a:xfrm>
              <a:off x="7809215" y="2049624"/>
              <a:ext cx="4256246" cy="656839"/>
            </a:xfrm>
            <a:prstGeom prst="rect">
              <a:avLst/>
            </a:prstGeom>
            <a:gradFill flip="none" rotWithShape="1">
              <a:gsLst>
                <a:gs pos="86000">
                  <a:schemeClr val="accent1">
                    <a:lumMod val="60000"/>
                    <a:lumOff val="40000"/>
                  </a:schemeClr>
                </a:gs>
                <a:gs pos="100000">
                  <a:schemeClr val="bg1"/>
                </a:gs>
              </a:gsLst>
              <a:lin ang="2700000" scaled="1"/>
              <a:tileRect/>
            </a:gradFill>
            <a:ln w="19050">
              <a:solidFill>
                <a:schemeClr val="accent1">
                  <a:lumMod val="75000"/>
                </a:schemeClr>
              </a:solidFill>
            </a:ln>
          </p:spPr>
          <p:txBody>
            <a:bodyPr vert="horz" lIns="91416" tIns="45708" rIns="91416" bIns="45708" rtlCol="0" anchor="ctr">
              <a:normAutofit fontScale="77500" lnSpcReduction="20000"/>
            </a:bodyPr>
            <a:lstStyle>
              <a:lvl1pPr algn="l" defTabSz="914126" rtl="0" eaLnBrk="1" latinLnBrk="0" hangingPunct="1">
                <a:lnSpc>
                  <a:spcPct val="90000"/>
                </a:lnSpc>
                <a:spcBef>
                  <a:spcPct val="0"/>
                </a:spcBef>
                <a:buNone/>
                <a:defRPr sz="3199" b="0" i="0" kern="1200" cap="none" baseline="0">
                  <a:solidFill>
                    <a:schemeClr val="accent6">
                      <a:lumMod val="50000"/>
                    </a:schemeClr>
                  </a:solidFill>
                  <a:effectLst/>
                  <a:latin typeface="+mj-lt"/>
                  <a:ea typeface="+mj-ea"/>
                  <a:cs typeface="+mj-cs"/>
                </a:defRPr>
              </a:lvl1pPr>
            </a:lstStyle>
            <a:p>
              <a:pPr>
                <a:buClr>
                  <a:schemeClr val="accent1"/>
                </a:buClr>
                <a:buSzPct val="100000"/>
                <a:buFont typeface="Arial" panose="020B0604020202020204" pitchFamily="34" charset="0"/>
                <a:buNone/>
              </a:pPr>
              <a:r>
                <a:rPr lang="fr-FR" sz="3700" dirty="0">
                  <a:solidFill>
                    <a:srgbClr val="FFFFFF"/>
                  </a:solidFill>
                </a:rPr>
                <a:t>Projection 2D sur F3 et F4</a:t>
              </a:r>
              <a:endParaRPr lang="en-US" sz="3700" dirty="0">
                <a:solidFill>
                  <a:srgbClr val="FFFFFF"/>
                </a:solidFill>
              </a:endParaRPr>
            </a:p>
          </p:txBody>
        </p:sp>
      </p:grpSp>
      <p:grpSp>
        <p:nvGrpSpPr>
          <p:cNvPr id="18" name="Groupe 17">
            <a:extLst>
              <a:ext uri="{FF2B5EF4-FFF2-40B4-BE49-F238E27FC236}">
                <a16:creationId xmlns:a16="http://schemas.microsoft.com/office/drawing/2014/main" id="{C620D2AF-7F19-C52B-E2FB-E0BBDC344CF9}"/>
              </a:ext>
            </a:extLst>
          </p:cNvPr>
          <p:cNvGrpSpPr/>
          <p:nvPr/>
        </p:nvGrpSpPr>
        <p:grpSpPr>
          <a:xfrm>
            <a:off x="4505848" y="1006011"/>
            <a:ext cx="3097530" cy="3466047"/>
            <a:chOff x="4590504" y="980728"/>
            <a:chExt cx="3097530" cy="3466047"/>
          </a:xfrm>
        </p:grpSpPr>
        <p:pic>
          <p:nvPicPr>
            <p:cNvPr id="12" name="Image 11">
              <a:extLst>
                <a:ext uri="{FF2B5EF4-FFF2-40B4-BE49-F238E27FC236}">
                  <a16:creationId xmlns:a16="http://schemas.microsoft.com/office/drawing/2014/main" id="{BCDF8FAF-AD7E-1587-ACB5-87D633466FAF}"/>
                </a:ext>
              </a:extLst>
            </p:cNvPr>
            <p:cNvPicPr>
              <a:picLocks noChangeAspect="1"/>
            </p:cNvPicPr>
            <p:nvPr/>
          </p:nvPicPr>
          <p:blipFill>
            <a:blip r:embed="rId4"/>
            <a:stretch>
              <a:fillRect/>
            </a:stretch>
          </p:blipFill>
          <p:spPr>
            <a:xfrm>
              <a:off x="4590504" y="980728"/>
              <a:ext cx="3097530" cy="2794635"/>
            </a:xfrm>
            <a:prstGeom prst="rect">
              <a:avLst/>
            </a:prstGeom>
            <a:ln w="19050">
              <a:solidFill>
                <a:schemeClr val="accent1">
                  <a:lumMod val="75000"/>
                </a:schemeClr>
              </a:solidFill>
            </a:ln>
          </p:spPr>
        </p:pic>
        <p:sp>
          <p:nvSpPr>
            <p:cNvPr id="17" name="Titre 3">
              <a:extLst>
                <a:ext uri="{FF2B5EF4-FFF2-40B4-BE49-F238E27FC236}">
                  <a16:creationId xmlns:a16="http://schemas.microsoft.com/office/drawing/2014/main" id="{7CA92231-AC2D-176F-E921-5EFAF8BB8C33}"/>
                </a:ext>
              </a:extLst>
            </p:cNvPr>
            <p:cNvSpPr txBox="1">
              <a:spLocks/>
            </p:cNvSpPr>
            <p:nvPr/>
          </p:nvSpPr>
          <p:spPr>
            <a:xfrm>
              <a:off x="4590504" y="3789936"/>
              <a:ext cx="3097530" cy="656839"/>
            </a:xfrm>
            <a:prstGeom prst="rect">
              <a:avLst/>
            </a:prstGeom>
            <a:gradFill flip="none" rotWithShape="1">
              <a:gsLst>
                <a:gs pos="86000">
                  <a:schemeClr val="accent1">
                    <a:lumMod val="60000"/>
                    <a:lumOff val="40000"/>
                  </a:schemeClr>
                </a:gs>
                <a:gs pos="100000">
                  <a:schemeClr val="bg1"/>
                </a:gs>
              </a:gsLst>
              <a:lin ang="2700000" scaled="1"/>
              <a:tileRect/>
            </a:gradFill>
            <a:ln w="19050">
              <a:solidFill>
                <a:schemeClr val="accent1">
                  <a:lumMod val="75000"/>
                </a:schemeClr>
              </a:solidFill>
            </a:ln>
          </p:spPr>
          <p:txBody>
            <a:bodyPr vert="horz" lIns="91416" tIns="45708" rIns="91416" bIns="45708" rtlCol="0" anchor="ctr">
              <a:normAutofit fontScale="70000" lnSpcReduction="20000"/>
            </a:bodyPr>
            <a:lstStyle>
              <a:lvl1pPr algn="l" defTabSz="914126" rtl="0" eaLnBrk="1" latinLnBrk="0" hangingPunct="1">
                <a:lnSpc>
                  <a:spcPct val="90000"/>
                </a:lnSpc>
                <a:spcBef>
                  <a:spcPct val="0"/>
                </a:spcBef>
                <a:buNone/>
                <a:defRPr sz="3199" b="0" i="0" kern="1200" cap="none" baseline="0">
                  <a:solidFill>
                    <a:schemeClr val="accent6">
                      <a:lumMod val="50000"/>
                    </a:schemeClr>
                  </a:solidFill>
                  <a:effectLst/>
                  <a:latin typeface="+mj-lt"/>
                  <a:ea typeface="+mj-ea"/>
                  <a:cs typeface="+mj-cs"/>
                </a:defRPr>
              </a:lvl1pPr>
            </a:lstStyle>
            <a:p>
              <a:pPr>
                <a:buClr>
                  <a:schemeClr val="accent1"/>
                </a:buClr>
                <a:buSzPct val="100000"/>
                <a:buFont typeface="Arial" panose="020B0604020202020204" pitchFamily="34" charset="0"/>
                <a:buNone/>
              </a:pPr>
              <a:r>
                <a:rPr lang="fr-FR" sz="3700" dirty="0">
                  <a:solidFill>
                    <a:srgbClr val="FFFFFF"/>
                  </a:solidFill>
                </a:rPr>
                <a:t>Projection 3D </a:t>
              </a:r>
            </a:p>
            <a:p>
              <a:pPr>
                <a:buClr>
                  <a:schemeClr val="accent1"/>
                </a:buClr>
                <a:buSzPct val="100000"/>
                <a:buFont typeface="Arial" panose="020B0604020202020204" pitchFamily="34" charset="0"/>
                <a:buNone/>
              </a:pPr>
              <a:r>
                <a:rPr lang="fr-FR" sz="3700" dirty="0">
                  <a:solidFill>
                    <a:srgbClr val="FFFFFF"/>
                  </a:solidFill>
                </a:rPr>
                <a:t>sur F1, F3, F4</a:t>
              </a:r>
              <a:endParaRPr lang="en-US" sz="3700" dirty="0">
                <a:solidFill>
                  <a:srgbClr val="FFFFFF"/>
                </a:solidFill>
              </a:endParaRPr>
            </a:p>
          </p:txBody>
        </p:sp>
      </p:grpSp>
      <p:grpSp>
        <p:nvGrpSpPr>
          <p:cNvPr id="7" name="Groupe 6">
            <a:extLst>
              <a:ext uri="{FF2B5EF4-FFF2-40B4-BE49-F238E27FC236}">
                <a16:creationId xmlns:a16="http://schemas.microsoft.com/office/drawing/2014/main" id="{9D410DFC-BAFA-A965-A17A-07EE1ED6FF6A}"/>
              </a:ext>
            </a:extLst>
          </p:cNvPr>
          <p:cNvGrpSpPr/>
          <p:nvPr/>
        </p:nvGrpSpPr>
        <p:grpSpPr>
          <a:xfrm>
            <a:off x="4816665" y="4596046"/>
            <a:ext cx="2555493" cy="1636506"/>
            <a:chOff x="4816665" y="4596046"/>
            <a:chExt cx="2555493" cy="1636506"/>
          </a:xfrm>
        </p:grpSpPr>
        <p:pic>
          <p:nvPicPr>
            <p:cNvPr id="20" name="Image 19">
              <a:extLst>
                <a:ext uri="{FF2B5EF4-FFF2-40B4-BE49-F238E27FC236}">
                  <a16:creationId xmlns:a16="http://schemas.microsoft.com/office/drawing/2014/main" id="{F43094ED-FC73-CF1A-6087-F796DF42AD13}"/>
                </a:ext>
              </a:extLst>
            </p:cNvPr>
            <p:cNvPicPr>
              <a:picLocks noChangeAspect="1"/>
            </p:cNvPicPr>
            <p:nvPr/>
          </p:nvPicPr>
          <p:blipFill>
            <a:blip r:embed="rId5"/>
            <a:stretch>
              <a:fillRect/>
            </a:stretch>
          </p:blipFill>
          <p:spPr>
            <a:xfrm>
              <a:off x="4816665" y="4596046"/>
              <a:ext cx="2555493" cy="1260000"/>
            </a:xfrm>
            <a:prstGeom prst="rect">
              <a:avLst/>
            </a:prstGeom>
            <a:ln w="19050">
              <a:solidFill>
                <a:schemeClr val="accent1">
                  <a:lumMod val="75000"/>
                </a:schemeClr>
              </a:solidFill>
            </a:ln>
          </p:spPr>
        </p:pic>
        <p:sp>
          <p:nvSpPr>
            <p:cNvPr id="6" name="Titre 3">
              <a:extLst>
                <a:ext uri="{FF2B5EF4-FFF2-40B4-BE49-F238E27FC236}">
                  <a16:creationId xmlns:a16="http://schemas.microsoft.com/office/drawing/2014/main" id="{A46B76B5-BC50-F3A5-4781-C7F26FF7D681}"/>
                </a:ext>
              </a:extLst>
            </p:cNvPr>
            <p:cNvSpPr txBox="1">
              <a:spLocks/>
            </p:cNvSpPr>
            <p:nvPr/>
          </p:nvSpPr>
          <p:spPr>
            <a:xfrm>
              <a:off x="4816665" y="5872552"/>
              <a:ext cx="2555493" cy="360000"/>
            </a:xfrm>
            <a:prstGeom prst="rect">
              <a:avLst/>
            </a:prstGeom>
            <a:gradFill flip="none" rotWithShape="1">
              <a:gsLst>
                <a:gs pos="86000">
                  <a:schemeClr val="accent1">
                    <a:lumMod val="60000"/>
                    <a:lumOff val="40000"/>
                  </a:schemeClr>
                </a:gs>
                <a:gs pos="100000">
                  <a:schemeClr val="bg1"/>
                </a:gs>
              </a:gsLst>
              <a:lin ang="2700000" scaled="1"/>
              <a:tileRect/>
            </a:gradFill>
            <a:ln w="19050">
              <a:solidFill>
                <a:schemeClr val="accent1">
                  <a:lumMod val="75000"/>
                </a:schemeClr>
              </a:solidFill>
            </a:ln>
          </p:spPr>
          <p:txBody>
            <a:bodyPr vert="horz" lIns="91416" tIns="45708" rIns="91416" bIns="45708" rtlCol="0" anchor="ctr">
              <a:normAutofit fontScale="32500" lnSpcReduction="20000"/>
            </a:bodyPr>
            <a:lstStyle>
              <a:lvl1pPr algn="l" defTabSz="914126" rtl="0" eaLnBrk="1" latinLnBrk="0" hangingPunct="1">
                <a:lnSpc>
                  <a:spcPct val="90000"/>
                </a:lnSpc>
                <a:spcBef>
                  <a:spcPct val="0"/>
                </a:spcBef>
                <a:buNone/>
                <a:defRPr sz="3199" b="0" i="0" kern="1200" cap="none" baseline="0">
                  <a:solidFill>
                    <a:schemeClr val="accent6">
                      <a:lumMod val="50000"/>
                    </a:schemeClr>
                  </a:solidFill>
                  <a:effectLst/>
                  <a:latin typeface="+mj-lt"/>
                  <a:ea typeface="+mj-ea"/>
                  <a:cs typeface="+mj-cs"/>
                </a:defRPr>
              </a:lvl1pPr>
            </a:lstStyle>
            <a:p>
              <a:pPr>
                <a:buClr>
                  <a:schemeClr val="accent1"/>
                </a:buClr>
                <a:buSzPct val="100000"/>
                <a:buFont typeface="Arial" panose="020B0604020202020204" pitchFamily="34" charset="0"/>
                <a:buNone/>
              </a:pPr>
              <a:r>
                <a:rPr lang="fr-FR" sz="3700" dirty="0">
                  <a:solidFill>
                    <a:schemeClr val="tx1"/>
                  </a:solidFill>
                </a:rPr>
                <a:t>DONNEES ACP-PROJETEES F1…F4</a:t>
              </a:r>
              <a:endParaRPr lang="en-US" sz="3700" dirty="0">
                <a:solidFill>
                  <a:schemeClr val="tx1"/>
                </a:solidFill>
              </a:endParaRPr>
            </a:p>
          </p:txBody>
        </p:sp>
      </p:grpSp>
    </p:spTree>
    <p:extLst>
      <p:ext uri="{BB962C8B-B14F-4D97-AF65-F5344CB8AC3E}">
        <p14:creationId xmlns:p14="http://schemas.microsoft.com/office/powerpoint/2010/main" val="1228838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E3897-29EE-4EB7-B311-56900FC92420}"/>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DFA93F9C-8764-2669-44FD-201AE066681B}"/>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id="{D2157483-E1F8-D135-E890-2A1E64057CFB}"/>
              </a:ext>
            </a:extLst>
          </p:cNvPr>
          <p:cNvSpPr>
            <a:spLocks noGrp="1"/>
          </p:cNvSpPr>
          <p:nvPr>
            <p:ph idx="1"/>
          </p:nvPr>
        </p:nvSpPr>
        <p:spPr/>
        <p:txBody>
          <a:bodyPr/>
          <a:lstStyle/>
          <a:p>
            <a:r>
              <a:rPr lang="fr-FR" dirty="0"/>
              <a:t>I – Présentation</a:t>
            </a:r>
          </a:p>
          <a:p>
            <a:r>
              <a:rPr lang="fr-FR" dirty="0"/>
              <a:t>II - Collecte et Traitement des Données</a:t>
            </a:r>
          </a:p>
          <a:p>
            <a:r>
              <a:rPr lang="fr-FR" dirty="0"/>
              <a:t>III – Analyse en Composante Principale (ACP et visualisation)</a:t>
            </a:r>
          </a:p>
          <a:p>
            <a:r>
              <a:rPr lang="fr-FR" dirty="0">
                <a:highlight>
                  <a:srgbClr val="F2B85E"/>
                </a:highlight>
              </a:rPr>
              <a:t>IV – Clustering (CAH et K-</a:t>
            </a:r>
            <a:r>
              <a:rPr lang="fr-FR" dirty="0" err="1">
                <a:highlight>
                  <a:srgbClr val="F2B85E"/>
                </a:highlight>
              </a:rPr>
              <a:t>Means</a:t>
            </a:r>
            <a:r>
              <a:rPr lang="fr-FR" dirty="0">
                <a:highlight>
                  <a:srgbClr val="F2B85E"/>
                </a:highlight>
              </a:rPr>
              <a:t>)</a:t>
            </a:r>
          </a:p>
          <a:p>
            <a:pPr lvl="1"/>
            <a:r>
              <a:rPr lang="fr-FR" dirty="0"/>
              <a:t>A - CAH-Classification Ascendante Hiérarchique</a:t>
            </a:r>
          </a:p>
          <a:p>
            <a:pPr lvl="1"/>
            <a:r>
              <a:rPr lang="fr-FR" dirty="0"/>
              <a:t>B - CAH-Les clusters</a:t>
            </a:r>
          </a:p>
          <a:p>
            <a:pPr lvl="1"/>
            <a:r>
              <a:rPr lang="fr-FR" dirty="0"/>
              <a:t>C – K-</a:t>
            </a:r>
            <a:r>
              <a:rPr lang="fr-FR" dirty="0" err="1"/>
              <a:t>means</a:t>
            </a:r>
            <a:endParaRPr lang="fr-FR" dirty="0"/>
          </a:p>
          <a:p>
            <a:pPr lvl="1"/>
            <a:r>
              <a:rPr lang="fr-FR" dirty="0"/>
              <a:t>D - K-</a:t>
            </a:r>
            <a:r>
              <a:rPr lang="fr-FR" dirty="0" err="1"/>
              <a:t>means</a:t>
            </a:r>
            <a:r>
              <a:rPr lang="fr-FR" dirty="0"/>
              <a:t> - Les clusters</a:t>
            </a:r>
            <a:endParaRPr lang="fr-FR" dirty="0">
              <a:highlight>
                <a:srgbClr val="F2B85E"/>
              </a:highlight>
            </a:endParaRPr>
          </a:p>
          <a:p>
            <a:r>
              <a:rPr lang="fr-FR" dirty="0"/>
              <a:t>V – Recommandations de Clusters</a:t>
            </a:r>
          </a:p>
        </p:txBody>
      </p:sp>
      <p:sp>
        <p:nvSpPr>
          <p:cNvPr id="3" name="Espace réservé du numéro de diapositive 2">
            <a:extLst>
              <a:ext uri="{FF2B5EF4-FFF2-40B4-BE49-F238E27FC236}">
                <a16:creationId xmlns:a16="http://schemas.microsoft.com/office/drawing/2014/main" id="{EAF72099-5107-AF69-6FB6-81231C0198BB}"/>
              </a:ext>
            </a:extLst>
          </p:cNvPr>
          <p:cNvSpPr>
            <a:spLocks noGrp="1"/>
          </p:cNvSpPr>
          <p:nvPr>
            <p:ph type="sldNum" sz="quarter" idx="12"/>
          </p:nvPr>
        </p:nvSpPr>
        <p:spPr/>
        <p:txBody>
          <a:bodyPr/>
          <a:lstStyle/>
          <a:p>
            <a:pPr rtl="0"/>
            <a:fld id="{7DC1BBB0-96F0-4077-A278-0F3FB5C104D3}" type="slidenum">
              <a:rPr lang="fr-FR" noProof="0" smtClean="0"/>
              <a:t>17</a:t>
            </a:fld>
            <a:endParaRPr lang="fr-FR" noProof="0"/>
          </a:p>
        </p:txBody>
      </p:sp>
      <p:pic>
        <p:nvPicPr>
          <p:cNvPr id="2" name="Graphique 8">
            <a:extLst>
              <a:ext uri="{FF2B5EF4-FFF2-40B4-BE49-F238E27FC236}">
                <a16:creationId xmlns:a16="http://schemas.microsoft.com/office/drawing/2014/main" id="{4512B47A-2C97-EF31-BA1E-7BC559D26221}"/>
              </a:ext>
            </a:extLst>
          </p:cNvPr>
          <p:cNvPicPr>
            <a:picLocks noChangeAspect="1"/>
          </p:cNvPicPr>
          <p:nvPr/>
        </p:nvPicPr>
        <p:blipFill>
          <a:blip r:embed="rId2"/>
          <a:srcRect/>
          <a:stretch/>
        </p:blipFill>
        <p:spPr>
          <a:xfrm>
            <a:off x="11261475" y="88169"/>
            <a:ext cx="493333" cy="652750"/>
          </a:xfrm>
          <a:prstGeom prst="rect">
            <a:avLst/>
          </a:prstGeom>
          <a:ln w="19050">
            <a:noFill/>
          </a:ln>
        </p:spPr>
      </p:pic>
    </p:spTree>
    <p:extLst>
      <p:ext uri="{BB962C8B-B14F-4D97-AF65-F5344CB8AC3E}">
        <p14:creationId xmlns:p14="http://schemas.microsoft.com/office/powerpoint/2010/main" val="393542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5244A6-79C8-1FC9-FF36-F31E4BD8F29B}"/>
              </a:ext>
            </a:extLst>
          </p:cNvPr>
          <p:cNvSpPr>
            <a:spLocks noGrp="1"/>
          </p:cNvSpPr>
          <p:nvPr>
            <p:ph type="title"/>
          </p:nvPr>
        </p:nvSpPr>
        <p:spPr/>
        <p:txBody>
          <a:bodyPr/>
          <a:lstStyle/>
          <a:p>
            <a:r>
              <a:rPr lang="fr-FR" dirty="0"/>
              <a:t>IV.A - CAH-Classification Ascendante Hiérarchique</a:t>
            </a:r>
          </a:p>
        </p:txBody>
      </p:sp>
      <p:sp>
        <p:nvSpPr>
          <p:cNvPr id="4" name="Espace réservé du numéro de diapositive 3">
            <a:extLst>
              <a:ext uri="{FF2B5EF4-FFF2-40B4-BE49-F238E27FC236}">
                <a16:creationId xmlns:a16="http://schemas.microsoft.com/office/drawing/2014/main" id="{95E105D7-FA0F-75D3-065C-E9B4BC61CC07}"/>
              </a:ext>
            </a:extLst>
          </p:cNvPr>
          <p:cNvSpPr>
            <a:spLocks noGrp="1"/>
          </p:cNvSpPr>
          <p:nvPr>
            <p:ph type="sldNum" sz="quarter" idx="12"/>
          </p:nvPr>
        </p:nvSpPr>
        <p:spPr/>
        <p:txBody>
          <a:bodyPr/>
          <a:lstStyle/>
          <a:p>
            <a:pPr rtl="0"/>
            <a:fld id="{7DC1BBB0-96F0-4077-A278-0F3FB5C104D3}" type="slidenum">
              <a:rPr lang="fr-FR" noProof="0" smtClean="0"/>
              <a:t>18</a:t>
            </a:fld>
            <a:endParaRPr lang="fr-FR" noProof="0"/>
          </a:p>
        </p:txBody>
      </p:sp>
      <p:sp>
        <p:nvSpPr>
          <p:cNvPr id="10" name="Titre 3">
            <a:extLst>
              <a:ext uri="{FF2B5EF4-FFF2-40B4-BE49-F238E27FC236}">
                <a16:creationId xmlns:a16="http://schemas.microsoft.com/office/drawing/2014/main" id="{E3715EAE-8BE9-CF27-5366-DD6D9865EB3D}"/>
              </a:ext>
            </a:extLst>
          </p:cNvPr>
          <p:cNvSpPr txBox="1">
            <a:spLocks/>
          </p:cNvSpPr>
          <p:nvPr/>
        </p:nvSpPr>
        <p:spPr>
          <a:xfrm>
            <a:off x="1203098" y="936000"/>
            <a:ext cx="2443042" cy="2232000"/>
          </a:xfrm>
          <a:prstGeom prst="rect">
            <a:avLst/>
          </a:prstGeom>
          <a:gradFill flip="none" rotWithShape="1">
            <a:gsLst>
              <a:gs pos="86000">
                <a:schemeClr val="accent1">
                  <a:lumMod val="60000"/>
                  <a:lumOff val="40000"/>
                </a:schemeClr>
              </a:gs>
              <a:gs pos="100000">
                <a:schemeClr val="bg1"/>
              </a:gs>
            </a:gsLst>
            <a:lin ang="2700000" scaled="1"/>
            <a:tileRect/>
          </a:gradFill>
          <a:ln w="19050">
            <a:solidFill>
              <a:schemeClr val="accent1">
                <a:lumMod val="75000"/>
              </a:schemeClr>
            </a:solidFill>
          </a:ln>
        </p:spPr>
        <p:txBody>
          <a:bodyPr vert="horz" lIns="91416" tIns="45708" rIns="91416" bIns="45708" rtlCol="0" anchor="ctr">
            <a:normAutofit/>
          </a:bodyPr>
          <a:lstStyle>
            <a:lvl1pPr algn="l" defTabSz="914126" rtl="0" eaLnBrk="1" latinLnBrk="0" hangingPunct="1">
              <a:lnSpc>
                <a:spcPct val="90000"/>
              </a:lnSpc>
              <a:spcBef>
                <a:spcPct val="0"/>
              </a:spcBef>
              <a:buNone/>
              <a:defRPr sz="3199" b="0" i="0" kern="1200" cap="none" baseline="0">
                <a:solidFill>
                  <a:schemeClr val="accent6">
                    <a:lumMod val="50000"/>
                  </a:schemeClr>
                </a:solidFill>
                <a:effectLst/>
                <a:latin typeface="+mj-lt"/>
                <a:ea typeface="+mj-ea"/>
                <a:cs typeface="+mj-cs"/>
              </a:defRPr>
            </a:lvl1pPr>
          </a:lstStyle>
          <a:p>
            <a:pPr>
              <a:buClr>
                <a:schemeClr val="accent1"/>
              </a:buClr>
              <a:buSzPct val="100000"/>
              <a:buFont typeface="Arial" panose="020B0604020202020204" pitchFamily="34" charset="0"/>
              <a:buNone/>
            </a:pPr>
            <a:r>
              <a:rPr lang="fr-FR" sz="3700" dirty="0">
                <a:solidFill>
                  <a:srgbClr val="FFFFFF"/>
                </a:solidFill>
              </a:rPr>
              <a:t>Evaluation du nbre de cluster adapté</a:t>
            </a:r>
            <a:endParaRPr lang="en-US" sz="3700" dirty="0">
              <a:solidFill>
                <a:srgbClr val="FFFFFF"/>
              </a:solidFill>
            </a:endParaRPr>
          </a:p>
        </p:txBody>
      </p:sp>
      <p:sp>
        <p:nvSpPr>
          <p:cNvPr id="13" name="Espace réservé du contenu 2">
            <a:extLst>
              <a:ext uri="{FF2B5EF4-FFF2-40B4-BE49-F238E27FC236}">
                <a16:creationId xmlns:a16="http://schemas.microsoft.com/office/drawing/2014/main" id="{EC3F2A88-77E1-635D-26B8-31065018BD3F}"/>
              </a:ext>
            </a:extLst>
          </p:cNvPr>
          <p:cNvSpPr txBox="1">
            <a:spLocks/>
          </p:cNvSpPr>
          <p:nvPr/>
        </p:nvSpPr>
        <p:spPr>
          <a:xfrm>
            <a:off x="7886683" y="972000"/>
            <a:ext cx="2736642" cy="2232000"/>
          </a:xfrm>
          <a:prstGeom prst="rect">
            <a:avLst/>
          </a:prstGeom>
          <a:solidFill>
            <a:schemeClr val="bg2"/>
          </a:solidFill>
          <a:ln w="19050">
            <a:solidFill>
              <a:schemeClr val="accent1">
                <a:lumMod val="75000"/>
              </a:schemeClr>
            </a:solidFill>
          </a:ln>
        </p:spPr>
        <p:txBody>
          <a:bodyPr>
            <a:normAutofit fontScale="92500"/>
          </a:bodyPr>
          <a:lstStyle>
            <a:lvl1pPr marL="228531" indent="-228531" algn="l" defTabSz="914126" rtl="0" eaLnBrk="1" latinLnBrk="0" hangingPunct="1">
              <a:lnSpc>
                <a:spcPct val="120000"/>
              </a:lnSpc>
              <a:spcBef>
                <a:spcPts val="1000"/>
              </a:spcBef>
              <a:buClr>
                <a:schemeClr val="accent1">
                  <a:lumMod val="75000"/>
                </a:schemeClr>
              </a:buClr>
              <a:buSzPct val="100000"/>
              <a:buFont typeface="Arial" panose="020B0604020202020204" pitchFamily="34" charset="0"/>
              <a:buChar char="•"/>
              <a:defRPr sz="1999" kern="1200">
                <a:solidFill>
                  <a:schemeClr val="accent6">
                    <a:lumMod val="50000"/>
                  </a:schemeClr>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799" kern="1200" cap="none" baseline="0">
                <a:solidFill>
                  <a:schemeClr val="accent6">
                    <a:lumMod val="50000"/>
                  </a:schemeClr>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600" kern="1200">
                <a:solidFill>
                  <a:schemeClr val="accent6">
                    <a:lumMod val="50000"/>
                  </a:schemeClr>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400" kern="1200" cap="none" baseline="0">
                <a:solidFill>
                  <a:schemeClr val="accent6">
                    <a:lumMod val="50000"/>
                  </a:schemeClr>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200" kern="1200">
                <a:solidFill>
                  <a:schemeClr val="accent6">
                    <a:lumMod val="50000"/>
                  </a:schemeClr>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fr-FR" dirty="0"/>
              <a:t>Nbr de cluster maximisant le score de silhouette moyen : 6</a:t>
            </a:r>
          </a:p>
          <a:p>
            <a:r>
              <a:rPr lang="fr-FR" dirty="0"/>
              <a:t>Données moyennement structurées:( 0,25-0,5 )</a:t>
            </a:r>
          </a:p>
        </p:txBody>
      </p:sp>
      <p:pic>
        <p:nvPicPr>
          <p:cNvPr id="17" name="Image 16">
            <a:extLst>
              <a:ext uri="{FF2B5EF4-FFF2-40B4-BE49-F238E27FC236}">
                <a16:creationId xmlns:a16="http://schemas.microsoft.com/office/drawing/2014/main" id="{AD949F64-0B59-C56E-53B1-8EB7D78F74B9}"/>
              </a:ext>
            </a:extLst>
          </p:cNvPr>
          <p:cNvPicPr>
            <a:picLocks noChangeAspect="1"/>
          </p:cNvPicPr>
          <p:nvPr/>
        </p:nvPicPr>
        <p:blipFill>
          <a:blip r:embed="rId3"/>
          <a:srcRect/>
          <a:stretch/>
        </p:blipFill>
        <p:spPr>
          <a:xfrm>
            <a:off x="1203100" y="3364429"/>
            <a:ext cx="9420225" cy="2871200"/>
          </a:xfrm>
          <a:prstGeom prst="rect">
            <a:avLst/>
          </a:prstGeom>
          <a:ln w="19050">
            <a:solidFill>
              <a:schemeClr val="accent1">
                <a:lumMod val="75000"/>
              </a:schemeClr>
            </a:solidFill>
          </a:ln>
        </p:spPr>
      </p:pic>
      <p:pic>
        <p:nvPicPr>
          <p:cNvPr id="19" name="Image 18">
            <a:extLst>
              <a:ext uri="{FF2B5EF4-FFF2-40B4-BE49-F238E27FC236}">
                <a16:creationId xmlns:a16="http://schemas.microsoft.com/office/drawing/2014/main" id="{E49BD1E4-16B5-6776-244F-298FEF337EE1}"/>
              </a:ext>
            </a:extLst>
          </p:cNvPr>
          <p:cNvPicPr>
            <a:picLocks noChangeAspect="1"/>
          </p:cNvPicPr>
          <p:nvPr/>
        </p:nvPicPr>
        <p:blipFill>
          <a:blip r:embed="rId4"/>
          <a:stretch>
            <a:fillRect/>
          </a:stretch>
        </p:blipFill>
        <p:spPr>
          <a:xfrm>
            <a:off x="3744000" y="972000"/>
            <a:ext cx="4047975" cy="2232000"/>
          </a:xfrm>
          <a:prstGeom prst="rect">
            <a:avLst/>
          </a:prstGeom>
          <a:ln w="19050">
            <a:solidFill>
              <a:schemeClr val="accent1">
                <a:lumMod val="75000"/>
              </a:schemeClr>
            </a:solidFill>
          </a:ln>
        </p:spPr>
      </p:pic>
      <p:pic>
        <p:nvPicPr>
          <p:cNvPr id="3" name="Graphique 8">
            <a:extLst>
              <a:ext uri="{FF2B5EF4-FFF2-40B4-BE49-F238E27FC236}">
                <a16:creationId xmlns:a16="http://schemas.microsoft.com/office/drawing/2014/main" id="{5C7258F6-BCC9-4234-449D-C601C8B2BDBD}"/>
              </a:ext>
            </a:extLst>
          </p:cNvPr>
          <p:cNvPicPr>
            <a:picLocks noChangeAspect="1"/>
          </p:cNvPicPr>
          <p:nvPr/>
        </p:nvPicPr>
        <p:blipFill>
          <a:blip r:embed="rId5"/>
          <a:srcRect/>
          <a:stretch/>
        </p:blipFill>
        <p:spPr>
          <a:xfrm>
            <a:off x="5302324" y="707240"/>
            <a:ext cx="261784" cy="346377"/>
          </a:xfrm>
          <a:prstGeom prst="rect">
            <a:avLst/>
          </a:prstGeom>
          <a:ln w="19050">
            <a:noFill/>
          </a:ln>
        </p:spPr>
      </p:pic>
    </p:spTree>
    <p:extLst>
      <p:ext uri="{BB962C8B-B14F-4D97-AF65-F5344CB8AC3E}">
        <p14:creationId xmlns:p14="http://schemas.microsoft.com/office/powerpoint/2010/main" val="1013691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D5B4F-3DB8-3C14-714D-DE5CB48FEBB1}"/>
            </a:ext>
          </a:extLst>
        </p:cNvPr>
        <p:cNvGrpSpPr/>
        <p:nvPr/>
      </p:nvGrpSpPr>
      <p:grpSpPr>
        <a:xfrm>
          <a:off x="0" y="0"/>
          <a:ext cx="0" cy="0"/>
          <a:chOff x="0" y="0"/>
          <a:chExt cx="0" cy="0"/>
        </a:xfrm>
      </p:grpSpPr>
      <p:sp>
        <p:nvSpPr>
          <p:cNvPr id="6" name="Titre 5">
            <a:extLst>
              <a:ext uri="{FF2B5EF4-FFF2-40B4-BE49-F238E27FC236}">
                <a16:creationId xmlns:a16="http://schemas.microsoft.com/office/drawing/2014/main" id="{EC498834-7430-BEAE-D9CB-3F3FC28AF8D8}"/>
              </a:ext>
            </a:extLst>
          </p:cNvPr>
          <p:cNvSpPr>
            <a:spLocks noGrp="1"/>
          </p:cNvSpPr>
          <p:nvPr>
            <p:ph type="title"/>
          </p:nvPr>
        </p:nvSpPr>
        <p:spPr/>
        <p:txBody>
          <a:bodyPr/>
          <a:lstStyle/>
          <a:p>
            <a:r>
              <a:rPr lang="fr-FR" dirty="0"/>
              <a:t>IV.B - CAH-Les clusters</a:t>
            </a:r>
          </a:p>
        </p:txBody>
      </p:sp>
      <p:sp>
        <p:nvSpPr>
          <p:cNvPr id="4" name="Espace réservé du numéro de diapositive 3">
            <a:extLst>
              <a:ext uri="{FF2B5EF4-FFF2-40B4-BE49-F238E27FC236}">
                <a16:creationId xmlns:a16="http://schemas.microsoft.com/office/drawing/2014/main" id="{5B22A9CF-E1DE-FE57-C03D-EE63FCF66614}"/>
              </a:ext>
            </a:extLst>
          </p:cNvPr>
          <p:cNvSpPr>
            <a:spLocks noGrp="1"/>
          </p:cNvSpPr>
          <p:nvPr>
            <p:ph type="sldNum" sz="quarter" idx="12"/>
          </p:nvPr>
        </p:nvSpPr>
        <p:spPr/>
        <p:txBody>
          <a:bodyPr/>
          <a:lstStyle/>
          <a:p>
            <a:pPr rtl="0"/>
            <a:fld id="{7DC1BBB0-96F0-4077-A278-0F3FB5C104D3}" type="slidenum">
              <a:rPr lang="fr-FR" noProof="0" smtClean="0"/>
              <a:t>19</a:t>
            </a:fld>
            <a:endParaRPr lang="fr-FR" noProof="0"/>
          </a:p>
        </p:txBody>
      </p:sp>
      <p:graphicFrame>
        <p:nvGraphicFramePr>
          <p:cNvPr id="7" name="Tableau 6">
            <a:extLst>
              <a:ext uri="{FF2B5EF4-FFF2-40B4-BE49-F238E27FC236}">
                <a16:creationId xmlns:a16="http://schemas.microsoft.com/office/drawing/2014/main" id="{75C74037-5079-DB67-2508-4A7A4163DFCE}"/>
              </a:ext>
            </a:extLst>
          </p:cNvPr>
          <p:cNvGraphicFramePr>
            <a:graphicFrameLocks noGrp="1"/>
          </p:cNvGraphicFramePr>
          <p:nvPr>
            <p:extLst>
              <p:ext uri="{D42A27DB-BD31-4B8C-83A1-F6EECF244321}">
                <p14:modId xmlns:p14="http://schemas.microsoft.com/office/powerpoint/2010/main" val="630499398"/>
              </p:ext>
            </p:extLst>
          </p:nvPr>
        </p:nvGraphicFramePr>
        <p:xfrm>
          <a:off x="3354348" y="970871"/>
          <a:ext cx="4924928" cy="2890520"/>
        </p:xfrm>
        <a:graphic>
          <a:graphicData uri="http://schemas.openxmlformats.org/drawingml/2006/table">
            <a:tbl>
              <a:tblPr firstRow="1" bandRow="1">
                <a:tableStyleId>{5C22544A-7EE6-4342-B048-85BDC9FD1C3A}</a:tableStyleId>
              </a:tblPr>
              <a:tblGrid>
                <a:gridCol w="1033734">
                  <a:extLst>
                    <a:ext uri="{9D8B030D-6E8A-4147-A177-3AD203B41FA5}">
                      <a16:colId xmlns:a16="http://schemas.microsoft.com/office/drawing/2014/main" val="3691000497"/>
                    </a:ext>
                  </a:extLst>
                </a:gridCol>
                <a:gridCol w="3891194">
                  <a:extLst>
                    <a:ext uri="{9D8B030D-6E8A-4147-A177-3AD203B41FA5}">
                      <a16:colId xmlns:a16="http://schemas.microsoft.com/office/drawing/2014/main" val="424455371"/>
                    </a:ext>
                  </a:extLst>
                </a:gridCol>
              </a:tblGrid>
              <a:tr h="370840">
                <a:tc>
                  <a:txBody>
                    <a:bodyPr/>
                    <a:lstStyle/>
                    <a:p>
                      <a:r>
                        <a:rPr lang="fr-FR" sz="1800" dirty="0"/>
                        <a:t>Cluster</a:t>
                      </a:r>
                    </a:p>
                  </a:txBody>
                  <a:tcPr>
                    <a:lnL w="19050" cap="flat" cmpd="sng" algn="ctr">
                      <a:solidFill>
                        <a:schemeClr val="accent1">
                          <a:lumMod val="75000"/>
                        </a:schemeClr>
                      </a:solidFill>
                      <a:prstDash val="solid"/>
                      <a:round/>
                      <a:headEnd type="none" w="med" len="med"/>
                      <a:tailEnd type="none" w="med" len="med"/>
                    </a:lnL>
                    <a:lnT w="19050" cap="flat" cmpd="sng" algn="ctr">
                      <a:solidFill>
                        <a:schemeClr val="accent1">
                          <a:lumMod val="75000"/>
                        </a:schemeClr>
                      </a:solidFill>
                      <a:prstDash val="solid"/>
                      <a:round/>
                      <a:headEnd type="none" w="med" len="med"/>
                      <a:tailEnd type="none" w="med" len="med"/>
                    </a:lnT>
                  </a:tcPr>
                </a:tc>
                <a:tc>
                  <a:txBody>
                    <a:bodyPr/>
                    <a:lstStyle/>
                    <a:p>
                      <a:r>
                        <a:rPr lang="fr-FR" sz="1800" dirty="0"/>
                        <a:t>Pays</a:t>
                      </a:r>
                    </a:p>
                  </a:txBody>
                  <a:tcPr>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tcPr>
                </a:tc>
                <a:extLst>
                  <a:ext uri="{0D108BD9-81ED-4DB2-BD59-A6C34878D82A}">
                    <a16:rowId xmlns:a16="http://schemas.microsoft.com/office/drawing/2014/main" val="3904895436"/>
                  </a:ext>
                </a:extLst>
              </a:tr>
              <a:tr h="370840">
                <a:tc>
                  <a:txBody>
                    <a:bodyPr/>
                    <a:lstStyle/>
                    <a:p>
                      <a:pPr algn="ctr"/>
                      <a:r>
                        <a:rPr lang="fr-FR" sz="1600" dirty="0"/>
                        <a:t>0</a:t>
                      </a:r>
                    </a:p>
                  </a:txBody>
                  <a:tcPr anchor="ctr">
                    <a:lnL w="19050" cap="flat" cmpd="sng" algn="ctr">
                      <a:solidFill>
                        <a:schemeClr val="accent1">
                          <a:lumMod val="75000"/>
                        </a:schemeClr>
                      </a:solidFill>
                      <a:prstDash val="solid"/>
                      <a:round/>
                      <a:headEnd type="none" w="med" len="med"/>
                      <a:tailEnd type="none" w="med" len="med"/>
                    </a:lnL>
                  </a:tcPr>
                </a:tc>
                <a:tc>
                  <a:txBody>
                    <a:bodyPr/>
                    <a:lstStyle/>
                    <a:p>
                      <a:r>
                        <a:rPr lang="fr-FR" sz="800" dirty="0"/>
                        <a:t>AUS  , BOL  , CAN  , CHL  , COG  , CRI  , DOM  , FJI  , GAB  , GUY  , ISR  , JAM  , JPN  , KOR  , MUS  , MYS  , PAN  , PER  , TTO  , URY </a:t>
                      </a:r>
                    </a:p>
                  </a:txBody>
                  <a:tcPr>
                    <a:lnR w="19050" cap="flat" cmpd="sng" algn="ctr">
                      <a:solidFill>
                        <a:schemeClr val="accent1">
                          <a:lumMod val="75000"/>
                        </a:schemeClr>
                      </a:solidFill>
                      <a:prstDash val="solid"/>
                      <a:round/>
                      <a:headEnd type="none" w="med" len="med"/>
                      <a:tailEnd type="none" w="med" len="med"/>
                    </a:lnR>
                  </a:tcPr>
                </a:tc>
                <a:extLst>
                  <a:ext uri="{0D108BD9-81ED-4DB2-BD59-A6C34878D82A}">
                    <a16:rowId xmlns:a16="http://schemas.microsoft.com/office/drawing/2014/main" val="6790839"/>
                  </a:ext>
                </a:extLst>
              </a:tr>
              <a:tr h="370840">
                <a:tc>
                  <a:txBody>
                    <a:bodyPr/>
                    <a:lstStyle/>
                    <a:p>
                      <a:pPr algn="ctr"/>
                      <a:r>
                        <a:rPr lang="fr-FR" sz="1600" dirty="0"/>
                        <a:t>1</a:t>
                      </a:r>
                    </a:p>
                  </a:txBody>
                  <a:tcPr anchor="ctr">
                    <a:lnL w="19050" cap="flat" cmpd="sng" algn="ctr">
                      <a:solidFill>
                        <a:schemeClr val="accent1">
                          <a:lumMod val="75000"/>
                        </a:schemeClr>
                      </a:solidFill>
                      <a:prstDash val="solid"/>
                      <a:round/>
                      <a:headEnd type="none" w="med" len="med"/>
                      <a:tailEnd type="none" w="med" len="med"/>
                    </a:lnL>
                  </a:tcPr>
                </a:tc>
                <a:tc>
                  <a:txBody>
                    <a:bodyPr/>
                    <a:lstStyle/>
                    <a:p>
                      <a:r>
                        <a:rPr lang="fr-FR" sz="800" dirty="0"/>
                        <a:t>ALB  , AUT  , BGR  , BLR  , CHE  , CYP  , CZE  , DEU  , DNK  , ESP  , EST  , FIN  , GBR  , GRC  , HRV  , HUN  , IRL  , ISL  , ITA  , LTU  , LVA  , MKD  , MLT  , NOR  , POL  , PRT  , SVK  , SVN  , SWE  , TUR </a:t>
                      </a:r>
                    </a:p>
                  </a:txBody>
                  <a:tcPr>
                    <a:lnR w="19050" cap="flat" cmpd="sng" algn="ctr">
                      <a:solidFill>
                        <a:schemeClr val="accent1">
                          <a:lumMod val="75000"/>
                        </a:schemeClr>
                      </a:solidFill>
                      <a:prstDash val="solid"/>
                      <a:round/>
                      <a:headEnd type="none" w="med" len="med"/>
                      <a:tailEnd type="none" w="med" len="med"/>
                    </a:lnR>
                  </a:tcPr>
                </a:tc>
                <a:extLst>
                  <a:ext uri="{0D108BD9-81ED-4DB2-BD59-A6C34878D82A}">
                    <a16:rowId xmlns:a16="http://schemas.microsoft.com/office/drawing/2014/main" val="3719847104"/>
                  </a:ext>
                </a:extLst>
              </a:tr>
              <a:tr h="370840">
                <a:tc>
                  <a:txBody>
                    <a:bodyPr/>
                    <a:lstStyle/>
                    <a:p>
                      <a:pPr algn="ctr"/>
                      <a:r>
                        <a:rPr lang="fr-FR" sz="1600" dirty="0"/>
                        <a:t>2</a:t>
                      </a:r>
                    </a:p>
                  </a:txBody>
                  <a:tcPr anchor="ctr">
                    <a:lnL w="19050" cap="flat" cmpd="sng" algn="ctr">
                      <a:solidFill>
                        <a:schemeClr val="accent1">
                          <a:lumMod val="75000"/>
                        </a:schemeClr>
                      </a:solidFill>
                      <a:prstDash val="solid"/>
                      <a:round/>
                      <a:headEnd type="none" w="med" len="med"/>
                      <a:tailEnd type="none" w="med" len="med"/>
                    </a:lnL>
                  </a:tcPr>
                </a:tc>
                <a:tc>
                  <a:txBody>
                    <a:bodyPr/>
                    <a:lstStyle/>
                    <a:p>
                      <a:r>
                        <a:rPr lang="fr-FR" sz="800" dirty="0"/>
                        <a:t>BGD  , BRA  , COD  , COL  , EGY  , IDN  , IRN  , MEX  , NGA  , PHL  , RUS  , THA  , USA  , VNM  , ZAF </a:t>
                      </a:r>
                    </a:p>
                  </a:txBody>
                  <a:tcPr>
                    <a:lnR w="19050" cap="flat" cmpd="sng" algn="ctr">
                      <a:solidFill>
                        <a:schemeClr val="accent1">
                          <a:lumMod val="75000"/>
                        </a:schemeClr>
                      </a:solidFill>
                      <a:prstDash val="solid"/>
                      <a:round/>
                      <a:headEnd type="none" w="med" len="med"/>
                      <a:tailEnd type="none" w="med" len="med"/>
                    </a:lnR>
                  </a:tcPr>
                </a:tc>
                <a:extLst>
                  <a:ext uri="{0D108BD9-81ED-4DB2-BD59-A6C34878D82A}">
                    <a16:rowId xmlns:a16="http://schemas.microsoft.com/office/drawing/2014/main" val="1457718228"/>
                  </a:ext>
                </a:extLst>
              </a:tr>
              <a:tr h="370840">
                <a:tc>
                  <a:txBody>
                    <a:bodyPr/>
                    <a:lstStyle/>
                    <a:p>
                      <a:pPr algn="ctr"/>
                      <a:r>
                        <a:rPr lang="fr-FR" sz="1600" dirty="0"/>
                        <a:t>3</a:t>
                      </a:r>
                    </a:p>
                  </a:txBody>
                  <a:tcPr anchor="ctr">
                    <a:lnL w="19050" cap="flat" cmpd="sng" algn="ctr">
                      <a:solidFill>
                        <a:schemeClr val="accent1">
                          <a:lumMod val="75000"/>
                        </a:schemeClr>
                      </a:solidFill>
                      <a:prstDash val="solid"/>
                      <a:round/>
                      <a:headEnd type="none" w="med" len="med"/>
                      <a:tailEnd type="none" w="med" len="med"/>
                    </a:lnL>
                  </a:tcPr>
                </a:tc>
                <a:tc>
                  <a:txBody>
                    <a:bodyPr/>
                    <a:lstStyle/>
                    <a:p>
                      <a:r>
                        <a:rPr lang="fr-FR" sz="800" dirty="0"/>
                        <a:t>BEL  , LUX  , NLD</a:t>
                      </a:r>
                    </a:p>
                  </a:txBody>
                  <a:tcPr>
                    <a:lnR w="19050" cap="flat" cmpd="sng" algn="ctr">
                      <a:solidFill>
                        <a:schemeClr val="accent1">
                          <a:lumMod val="75000"/>
                        </a:schemeClr>
                      </a:solidFill>
                      <a:prstDash val="solid"/>
                      <a:round/>
                      <a:headEnd type="none" w="med" len="med"/>
                      <a:tailEnd type="none" w="med" len="med"/>
                    </a:lnR>
                  </a:tcPr>
                </a:tc>
                <a:extLst>
                  <a:ext uri="{0D108BD9-81ED-4DB2-BD59-A6C34878D82A}">
                    <a16:rowId xmlns:a16="http://schemas.microsoft.com/office/drawing/2014/main" val="2039155743"/>
                  </a:ext>
                </a:extLst>
              </a:tr>
              <a:tr h="370840">
                <a:tc>
                  <a:txBody>
                    <a:bodyPr/>
                    <a:lstStyle/>
                    <a:p>
                      <a:pPr algn="ctr"/>
                      <a:r>
                        <a:rPr lang="fr-FR" sz="1600" dirty="0"/>
                        <a:t>4</a:t>
                      </a:r>
                    </a:p>
                  </a:txBody>
                  <a:tcPr anchor="ctr">
                    <a:lnL w="19050" cap="flat" cmpd="sng" algn="ctr">
                      <a:solidFill>
                        <a:schemeClr val="accent1">
                          <a:lumMod val="75000"/>
                        </a:schemeClr>
                      </a:solidFill>
                      <a:prstDash val="solid"/>
                      <a:round/>
                      <a:headEnd type="none" w="med" len="med"/>
                      <a:tailEnd type="none" w="med" len="med"/>
                    </a:lnL>
                  </a:tcPr>
                </a:tc>
                <a:tc>
                  <a:txBody>
                    <a:bodyPr/>
                    <a:lstStyle/>
                    <a:p>
                      <a:r>
                        <a:rPr lang="fr-FR" sz="800" dirty="0"/>
                        <a:t>AGO  , ARM  , BEN  , BFA  , BIH  , BTN  , BWA  , CAF  , CMR  , DJI  , DZA  , GHA  , GIN  , GMB  , GNB  , GTM  , HND  , HTI  , IRQ  , KAZ  , KGZ  , LAO  , LBR  , LKA  , MDA  , MDG  , MLI  , MNG  , MRT  , NAM  , NIC  , PRY  , ROU  , RWA  , SDN  , SRB  , TGO  , TJK  , UZB </a:t>
                      </a:r>
                    </a:p>
                  </a:txBody>
                  <a:tcPr>
                    <a:lnR w="19050" cap="flat" cmpd="sng" algn="ctr">
                      <a:solidFill>
                        <a:schemeClr val="accent1">
                          <a:lumMod val="75000"/>
                        </a:schemeClr>
                      </a:solidFill>
                      <a:prstDash val="solid"/>
                      <a:round/>
                      <a:headEnd type="none" w="med" len="med"/>
                      <a:tailEnd type="none" w="med" len="med"/>
                    </a:lnR>
                  </a:tcPr>
                </a:tc>
                <a:extLst>
                  <a:ext uri="{0D108BD9-81ED-4DB2-BD59-A6C34878D82A}">
                    <a16:rowId xmlns:a16="http://schemas.microsoft.com/office/drawing/2014/main" val="3114813192"/>
                  </a:ext>
                </a:extLst>
              </a:tr>
              <a:tr h="370840">
                <a:tc>
                  <a:txBody>
                    <a:bodyPr/>
                    <a:lstStyle/>
                    <a:p>
                      <a:pPr algn="ctr"/>
                      <a:r>
                        <a:rPr lang="fr-FR" sz="1600" dirty="0"/>
                        <a:t>5</a:t>
                      </a:r>
                    </a:p>
                  </a:txBody>
                  <a:tcPr anchor="ctr">
                    <a:lnL w="19050" cap="flat" cmpd="sng" algn="ctr">
                      <a:solidFill>
                        <a:schemeClr val="accent1">
                          <a:lumMod val="75000"/>
                        </a:schemeClr>
                      </a:solidFill>
                      <a:prstDash val="solid"/>
                      <a:round/>
                      <a:headEnd type="none" w="med" len="med"/>
                      <a:tailEnd type="none" w="med" len="med"/>
                    </a:lnL>
                    <a:lnB w="19050" cap="flat" cmpd="sng" algn="ctr">
                      <a:solidFill>
                        <a:schemeClr val="accent1">
                          <a:lumMod val="75000"/>
                        </a:schemeClr>
                      </a:solidFill>
                      <a:prstDash val="solid"/>
                      <a:round/>
                      <a:headEnd type="none" w="med" len="med"/>
                      <a:tailEnd type="none" w="med" len="med"/>
                    </a:lnB>
                  </a:tcPr>
                </a:tc>
                <a:tc>
                  <a:txBody>
                    <a:bodyPr/>
                    <a:lstStyle/>
                    <a:p>
                      <a:r>
                        <a:rPr lang="fr-FR" sz="800" dirty="0"/>
                        <a:t>ARE  , GRD  , QAT</a:t>
                      </a:r>
                    </a:p>
                  </a:txBody>
                  <a:tcPr>
                    <a:lnR w="19050" cap="flat" cmpd="sng" algn="ctr">
                      <a:solidFill>
                        <a:schemeClr val="accent1">
                          <a:lumMod val="75000"/>
                        </a:schemeClr>
                      </a:solidFill>
                      <a:prstDash val="solid"/>
                      <a:round/>
                      <a:headEnd type="none" w="med" len="med"/>
                      <a:tailEnd type="none" w="med" len="med"/>
                    </a:lnR>
                    <a:lnB w="1905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1506228618"/>
                  </a:ext>
                </a:extLst>
              </a:tr>
            </a:tbl>
          </a:graphicData>
        </a:graphic>
      </p:graphicFrame>
      <p:pic>
        <p:nvPicPr>
          <p:cNvPr id="9" name="Image 8">
            <a:extLst>
              <a:ext uri="{FF2B5EF4-FFF2-40B4-BE49-F238E27FC236}">
                <a16:creationId xmlns:a16="http://schemas.microsoft.com/office/drawing/2014/main" id="{46B33A98-5F05-2A8E-4F20-00AFA927B83C}"/>
              </a:ext>
            </a:extLst>
          </p:cNvPr>
          <p:cNvPicPr>
            <a:picLocks noChangeAspect="1"/>
          </p:cNvPicPr>
          <p:nvPr/>
        </p:nvPicPr>
        <p:blipFill>
          <a:blip r:embed="rId2"/>
          <a:srcRect t="514" b="514"/>
          <a:stretch/>
        </p:blipFill>
        <p:spPr>
          <a:xfrm>
            <a:off x="292754" y="1613317"/>
            <a:ext cx="2628000" cy="1933057"/>
          </a:xfrm>
          <a:prstGeom prst="rect">
            <a:avLst/>
          </a:prstGeom>
          <a:ln w="19050">
            <a:solidFill>
              <a:schemeClr val="accent1">
                <a:lumMod val="75000"/>
              </a:schemeClr>
            </a:solidFill>
          </a:ln>
        </p:spPr>
      </p:pic>
      <p:pic>
        <p:nvPicPr>
          <p:cNvPr id="11" name="Image 10">
            <a:extLst>
              <a:ext uri="{FF2B5EF4-FFF2-40B4-BE49-F238E27FC236}">
                <a16:creationId xmlns:a16="http://schemas.microsoft.com/office/drawing/2014/main" id="{6EA5AFBB-CA68-8043-D665-002BCE42A849}"/>
              </a:ext>
            </a:extLst>
          </p:cNvPr>
          <p:cNvPicPr>
            <a:picLocks noChangeAspect="1"/>
          </p:cNvPicPr>
          <p:nvPr/>
        </p:nvPicPr>
        <p:blipFill>
          <a:blip r:embed="rId3"/>
          <a:stretch>
            <a:fillRect/>
          </a:stretch>
        </p:blipFill>
        <p:spPr>
          <a:xfrm>
            <a:off x="292754" y="3768164"/>
            <a:ext cx="2633472" cy="2340293"/>
          </a:xfrm>
          <a:prstGeom prst="rect">
            <a:avLst/>
          </a:prstGeom>
          <a:ln w="19050">
            <a:solidFill>
              <a:schemeClr val="accent1">
                <a:lumMod val="75000"/>
              </a:schemeClr>
            </a:solidFill>
          </a:ln>
        </p:spPr>
      </p:pic>
      <p:pic>
        <p:nvPicPr>
          <p:cNvPr id="3" name="Image 2">
            <a:extLst>
              <a:ext uri="{FF2B5EF4-FFF2-40B4-BE49-F238E27FC236}">
                <a16:creationId xmlns:a16="http://schemas.microsoft.com/office/drawing/2014/main" id="{5DD773EC-4D0C-E8FA-6132-FEC86687EB78}"/>
              </a:ext>
            </a:extLst>
          </p:cNvPr>
          <p:cNvPicPr>
            <a:picLocks noChangeAspect="1"/>
          </p:cNvPicPr>
          <p:nvPr/>
        </p:nvPicPr>
        <p:blipFill>
          <a:blip r:embed="rId4"/>
          <a:stretch>
            <a:fillRect/>
          </a:stretch>
        </p:blipFill>
        <p:spPr>
          <a:xfrm>
            <a:off x="8433765" y="1503980"/>
            <a:ext cx="3555873" cy="2221611"/>
          </a:xfrm>
          <a:prstGeom prst="rect">
            <a:avLst/>
          </a:prstGeom>
          <a:ln w="19050">
            <a:solidFill>
              <a:schemeClr val="accent1">
                <a:lumMod val="75000"/>
              </a:schemeClr>
            </a:solidFill>
          </a:ln>
        </p:spPr>
      </p:pic>
      <p:pic>
        <p:nvPicPr>
          <p:cNvPr id="8" name="Image 7">
            <a:extLst>
              <a:ext uri="{FF2B5EF4-FFF2-40B4-BE49-F238E27FC236}">
                <a16:creationId xmlns:a16="http://schemas.microsoft.com/office/drawing/2014/main" id="{FA54B8BA-1BC1-0010-0AD9-02C5B7A49032}"/>
              </a:ext>
            </a:extLst>
          </p:cNvPr>
          <p:cNvPicPr>
            <a:picLocks noChangeAspect="1"/>
          </p:cNvPicPr>
          <p:nvPr/>
        </p:nvPicPr>
        <p:blipFill>
          <a:blip r:embed="rId5"/>
          <a:stretch>
            <a:fillRect/>
          </a:stretch>
        </p:blipFill>
        <p:spPr>
          <a:xfrm>
            <a:off x="8740014" y="3827387"/>
            <a:ext cx="2939873" cy="2340000"/>
          </a:xfrm>
          <a:prstGeom prst="rect">
            <a:avLst/>
          </a:prstGeom>
          <a:ln w="19050">
            <a:solidFill>
              <a:schemeClr val="accent1">
                <a:lumMod val="75000"/>
              </a:schemeClr>
            </a:solidFill>
          </a:ln>
        </p:spPr>
      </p:pic>
      <p:sp>
        <p:nvSpPr>
          <p:cNvPr id="10" name="Titre 3">
            <a:extLst>
              <a:ext uri="{FF2B5EF4-FFF2-40B4-BE49-F238E27FC236}">
                <a16:creationId xmlns:a16="http://schemas.microsoft.com/office/drawing/2014/main" id="{FBA96CD7-6103-AC80-F115-336D835B8B41}"/>
              </a:ext>
            </a:extLst>
          </p:cNvPr>
          <p:cNvSpPr txBox="1">
            <a:spLocks/>
          </p:cNvSpPr>
          <p:nvPr/>
        </p:nvSpPr>
        <p:spPr>
          <a:xfrm>
            <a:off x="292754" y="959528"/>
            <a:ext cx="2633472" cy="432000"/>
          </a:xfrm>
          <a:prstGeom prst="rect">
            <a:avLst/>
          </a:prstGeom>
          <a:gradFill flip="none" rotWithShape="1">
            <a:gsLst>
              <a:gs pos="86000">
                <a:schemeClr val="accent1">
                  <a:lumMod val="60000"/>
                  <a:lumOff val="40000"/>
                </a:schemeClr>
              </a:gs>
              <a:gs pos="100000">
                <a:schemeClr val="bg1"/>
              </a:gs>
            </a:gsLst>
            <a:lin ang="2700000" scaled="1"/>
            <a:tileRect/>
          </a:gradFill>
          <a:ln w="19050">
            <a:solidFill>
              <a:schemeClr val="accent1">
                <a:lumMod val="75000"/>
              </a:schemeClr>
            </a:solidFill>
          </a:ln>
        </p:spPr>
        <p:txBody>
          <a:bodyPr vert="horz" lIns="91416" tIns="45708" rIns="91416" bIns="45708" rtlCol="0" anchor="ctr">
            <a:normAutofit fontScale="92500"/>
          </a:bodyPr>
          <a:lstStyle>
            <a:lvl1pPr algn="l" defTabSz="914126" rtl="0" eaLnBrk="1" latinLnBrk="0" hangingPunct="1">
              <a:lnSpc>
                <a:spcPct val="90000"/>
              </a:lnSpc>
              <a:spcBef>
                <a:spcPct val="0"/>
              </a:spcBef>
              <a:buNone/>
              <a:defRPr sz="3199" b="0" i="0" kern="1200" cap="none" baseline="0">
                <a:solidFill>
                  <a:schemeClr val="accent6">
                    <a:lumMod val="50000"/>
                  </a:schemeClr>
                </a:solidFill>
                <a:effectLst/>
                <a:latin typeface="+mj-lt"/>
                <a:ea typeface="+mj-ea"/>
                <a:cs typeface="+mj-cs"/>
              </a:defRPr>
            </a:lvl1pPr>
          </a:lstStyle>
          <a:p>
            <a:pPr>
              <a:buClr>
                <a:schemeClr val="accent1"/>
              </a:buClr>
              <a:buSzPct val="100000"/>
              <a:buFont typeface="Arial" panose="020B0604020202020204" pitchFamily="34" charset="0"/>
              <a:buNone/>
            </a:pPr>
            <a:r>
              <a:rPr lang="fr-FR" sz="1400" dirty="0">
                <a:solidFill>
                  <a:srgbClr val="FFFFFF"/>
                </a:solidFill>
              </a:rPr>
              <a:t>Clusters – Données ACP projetées</a:t>
            </a:r>
            <a:endParaRPr lang="en-US" sz="1400" dirty="0">
              <a:solidFill>
                <a:srgbClr val="FFFFFF"/>
              </a:solidFill>
            </a:endParaRPr>
          </a:p>
        </p:txBody>
      </p:sp>
      <p:sp>
        <p:nvSpPr>
          <p:cNvPr id="12" name="Titre 3">
            <a:extLst>
              <a:ext uri="{FF2B5EF4-FFF2-40B4-BE49-F238E27FC236}">
                <a16:creationId xmlns:a16="http://schemas.microsoft.com/office/drawing/2014/main" id="{DF2F1747-CD12-05FA-5CA9-C364D1600AE5}"/>
              </a:ext>
            </a:extLst>
          </p:cNvPr>
          <p:cNvSpPr txBox="1">
            <a:spLocks/>
          </p:cNvSpPr>
          <p:nvPr/>
        </p:nvSpPr>
        <p:spPr>
          <a:xfrm>
            <a:off x="8433765" y="959528"/>
            <a:ext cx="3552372" cy="432000"/>
          </a:xfrm>
          <a:prstGeom prst="rect">
            <a:avLst/>
          </a:prstGeom>
          <a:gradFill flip="none" rotWithShape="1">
            <a:gsLst>
              <a:gs pos="86000">
                <a:schemeClr val="accent1">
                  <a:lumMod val="60000"/>
                  <a:lumOff val="40000"/>
                </a:schemeClr>
              </a:gs>
              <a:gs pos="100000">
                <a:schemeClr val="bg1"/>
              </a:gs>
            </a:gsLst>
            <a:lin ang="2700000" scaled="1"/>
            <a:tileRect/>
          </a:gradFill>
          <a:ln w="19050">
            <a:solidFill>
              <a:schemeClr val="accent1">
                <a:lumMod val="75000"/>
              </a:schemeClr>
            </a:solidFill>
          </a:ln>
        </p:spPr>
        <p:txBody>
          <a:bodyPr vert="horz" lIns="91416" tIns="45708" rIns="91416" bIns="45708" rtlCol="0" anchor="ctr">
            <a:normAutofit/>
          </a:bodyPr>
          <a:lstStyle>
            <a:lvl1pPr algn="l" defTabSz="914126" rtl="0" eaLnBrk="1" latinLnBrk="0" hangingPunct="1">
              <a:lnSpc>
                <a:spcPct val="90000"/>
              </a:lnSpc>
              <a:spcBef>
                <a:spcPct val="0"/>
              </a:spcBef>
              <a:buNone/>
              <a:defRPr sz="3199" b="0" i="0" kern="1200" cap="none" baseline="0">
                <a:solidFill>
                  <a:schemeClr val="accent6">
                    <a:lumMod val="50000"/>
                  </a:schemeClr>
                </a:solidFill>
                <a:effectLst/>
                <a:latin typeface="+mj-lt"/>
                <a:ea typeface="+mj-ea"/>
                <a:cs typeface="+mj-cs"/>
              </a:defRPr>
            </a:lvl1pPr>
          </a:lstStyle>
          <a:p>
            <a:pPr>
              <a:buClr>
                <a:schemeClr val="accent1"/>
              </a:buClr>
              <a:buSzPct val="100000"/>
              <a:buFont typeface="Arial" panose="020B0604020202020204" pitchFamily="34" charset="0"/>
              <a:buNone/>
            </a:pPr>
            <a:r>
              <a:rPr lang="fr-FR" sz="1400" dirty="0">
                <a:solidFill>
                  <a:srgbClr val="FFFFFF"/>
                </a:solidFill>
              </a:rPr>
              <a:t>Clusters - Données standardisées</a:t>
            </a:r>
            <a:endParaRPr lang="en-US" sz="1400" dirty="0">
              <a:solidFill>
                <a:srgbClr val="FFFFFF"/>
              </a:solidFill>
            </a:endParaRPr>
          </a:p>
        </p:txBody>
      </p:sp>
      <p:grpSp>
        <p:nvGrpSpPr>
          <p:cNvPr id="5" name="Groupe 4">
            <a:extLst>
              <a:ext uri="{FF2B5EF4-FFF2-40B4-BE49-F238E27FC236}">
                <a16:creationId xmlns:a16="http://schemas.microsoft.com/office/drawing/2014/main" id="{47E7952C-B1DE-D777-35FA-64750D80A056}"/>
              </a:ext>
            </a:extLst>
          </p:cNvPr>
          <p:cNvGrpSpPr/>
          <p:nvPr/>
        </p:nvGrpSpPr>
        <p:grpSpPr>
          <a:xfrm>
            <a:off x="4665410" y="3922458"/>
            <a:ext cx="2949532" cy="2251542"/>
            <a:chOff x="4665410" y="3922458"/>
            <a:chExt cx="2949532" cy="2251542"/>
          </a:xfrm>
        </p:grpSpPr>
        <p:grpSp>
          <p:nvGrpSpPr>
            <p:cNvPr id="17" name="Groupe 16">
              <a:extLst>
                <a:ext uri="{FF2B5EF4-FFF2-40B4-BE49-F238E27FC236}">
                  <a16:creationId xmlns:a16="http://schemas.microsoft.com/office/drawing/2014/main" id="{9BFD8365-5372-D8A0-A1E6-397933DAEC77}"/>
                </a:ext>
              </a:extLst>
            </p:cNvPr>
            <p:cNvGrpSpPr>
              <a:grpSpLocks noChangeAspect="1"/>
            </p:cNvGrpSpPr>
            <p:nvPr/>
          </p:nvGrpSpPr>
          <p:grpSpPr>
            <a:xfrm>
              <a:off x="4665410" y="3922458"/>
              <a:ext cx="2302804" cy="2249246"/>
              <a:chOff x="7524000" y="1044000"/>
              <a:chExt cx="3096000" cy="3024000"/>
            </a:xfrm>
          </p:grpSpPr>
          <p:pic>
            <p:nvPicPr>
              <p:cNvPr id="13" name="Image 12">
                <a:extLst>
                  <a:ext uri="{FF2B5EF4-FFF2-40B4-BE49-F238E27FC236}">
                    <a16:creationId xmlns:a16="http://schemas.microsoft.com/office/drawing/2014/main" id="{00C598BA-CBCF-B1E2-068B-1F59CCD4EB76}"/>
                  </a:ext>
                </a:extLst>
              </p:cNvPr>
              <p:cNvPicPr>
                <a:picLocks noChangeAspect="1"/>
              </p:cNvPicPr>
              <p:nvPr/>
            </p:nvPicPr>
            <p:blipFill>
              <a:blip r:embed="rId6"/>
              <a:srcRect l="4045" t="4169" r="2135" b="2620"/>
              <a:stretch>
                <a:fillRect/>
              </a:stretch>
            </p:blipFill>
            <p:spPr>
              <a:xfrm>
                <a:off x="7524000" y="1044000"/>
                <a:ext cx="3096000" cy="3024000"/>
              </a:xfrm>
              <a:prstGeom prst="rect">
                <a:avLst/>
              </a:prstGeom>
              <a:ln w="19050">
                <a:solidFill>
                  <a:schemeClr val="accent1">
                    <a:lumMod val="75000"/>
                  </a:schemeClr>
                </a:solidFill>
              </a:ln>
            </p:spPr>
          </p:pic>
          <p:sp>
            <p:nvSpPr>
              <p:cNvPr id="15" name="Ellipse 14">
                <a:extLst>
                  <a:ext uri="{FF2B5EF4-FFF2-40B4-BE49-F238E27FC236}">
                    <a16:creationId xmlns:a16="http://schemas.microsoft.com/office/drawing/2014/main" id="{06C4FD71-1F27-E1D6-417C-32F616CBA3AA}"/>
                  </a:ext>
                </a:extLst>
              </p:cNvPr>
              <p:cNvSpPr/>
              <p:nvPr/>
            </p:nvSpPr>
            <p:spPr>
              <a:xfrm rot="20007638">
                <a:off x="7773132" y="1084268"/>
                <a:ext cx="648072" cy="1030510"/>
              </a:xfrm>
              <a:prstGeom prst="ellipse">
                <a:avLst/>
              </a:prstGeom>
              <a:noFill/>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noFill/>
                </a:endParaRPr>
              </a:p>
            </p:txBody>
          </p:sp>
          <p:sp>
            <p:nvSpPr>
              <p:cNvPr id="16" name="Ellipse 15">
                <a:extLst>
                  <a:ext uri="{FF2B5EF4-FFF2-40B4-BE49-F238E27FC236}">
                    <a16:creationId xmlns:a16="http://schemas.microsoft.com/office/drawing/2014/main" id="{38204BCC-40C8-81AE-0FFA-8D8FF81C8CE4}"/>
                  </a:ext>
                </a:extLst>
              </p:cNvPr>
              <p:cNvSpPr/>
              <p:nvPr/>
            </p:nvSpPr>
            <p:spPr>
              <a:xfrm rot="19809182">
                <a:off x="8269983" y="1906420"/>
                <a:ext cx="727085" cy="436480"/>
              </a:xfrm>
              <a:prstGeom prst="ellipse">
                <a:avLst/>
              </a:prstGeom>
              <a:noFill/>
              <a:ln>
                <a:solidFill>
                  <a:schemeClr val="bg2">
                    <a:lumMod val="75000"/>
                  </a:schemeClr>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Espace réservé du contenu 2">
              <a:extLst>
                <a:ext uri="{FF2B5EF4-FFF2-40B4-BE49-F238E27FC236}">
                  <a16:creationId xmlns:a16="http://schemas.microsoft.com/office/drawing/2014/main" id="{E72A27BF-713A-9C89-E982-AA772FFF5C91}"/>
                </a:ext>
              </a:extLst>
            </p:cNvPr>
            <p:cNvSpPr txBox="1">
              <a:spLocks/>
            </p:cNvSpPr>
            <p:nvPr/>
          </p:nvSpPr>
          <p:spPr>
            <a:xfrm>
              <a:off x="6984000" y="3924000"/>
              <a:ext cx="630942" cy="2250000"/>
            </a:xfrm>
            <a:prstGeom prst="rect">
              <a:avLst/>
            </a:prstGeom>
            <a:gradFill>
              <a:gsLst>
                <a:gs pos="76000">
                  <a:schemeClr val="bg2">
                    <a:lumMod val="90000"/>
                  </a:schemeClr>
                </a:gs>
                <a:gs pos="0">
                  <a:schemeClr val="bg2">
                    <a:lumMod val="90000"/>
                  </a:schemeClr>
                </a:gs>
                <a:gs pos="100000">
                  <a:schemeClr val="bg1"/>
                </a:gs>
              </a:gsLst>
              <a:lin ang="2700000" scaled="1"/>
            </a:gradFill>
            <a:ln w="19050" cap="flat">
              <a:solidFill>
                <a:schemeClr val="accent1">
                  <a:lumMod val="75000"/>
                </a:schemeClr>
              </a:solidFill>
            </a:ln>
          </p:spPr>
          <p:txBody>
            <a:bodyPr vert="vert" wrap="square" lIns="91440" tIns="45720" rIns="91440" bIns="45720" rtlCol="0" anchor="t">
              <a:spAutoFit/>
            </a:bodyPr>
            <a:lstStyle>
              <a:defPPr>
                <a:defRPr lang="en-US"/>
              </a:defPPr>
              <a:lvl1pPr indent="0" defTabSz="914126">
                <a:lnSpc>
                  <a:spcPct val="100000"/>
                </a:lnSpc>
                <a:spcBef>
                  <a:spcPts val="0"/>
                </a:spcBef>
                <a:spcAft>
                  <a:spcPts val="600"/>
                </a:spcAft>
                <a:buClr>
                  <a:srgbClr val="333C6B"/>
                </a:buClr>
                <a:buSzPct val="100000"/>
                <a:buFont typeface="Arial" panose="020B0604020202020204" pitchFamily="34" charset="0"/>
                <a:buNone/>
                <a:defRPr sz="1200" b="1">
                  <a:effectLst/>
                </a:defRPr>
              </a:lvl1pPr>
              <a:lvl2pPr marL="685594" indent="-228531" defTabSz="914126">
                <a:lnSpc>
                  <a:spcPct val="120000"/>
                </a:lnSpc>
                <a:spcBef>
                  <a:spcPts val="500"/>
                </a:spcBef>
                <a:buClr>
                  <a:schemeClr val="accent1"/>
                </a:buClr>
                <a:buSzPct val="100000"/>
                <a:buFont typeface="Arial" panose="020B0604020202020204" pitchFamily="34" charset="0"/>
                <a:buChar char="•"/>
                <a:defRPr sz="1799" cap="none" baseline="0">
                  <a:effectLst/>
                </a:defRPr>
              </a:lvl2pPr>
              <a:lvl3pPr marL="1142657" indent="-228531" defTabSz="914126">
                <a:lnSpc>
                  <a:spcPct val="120000"/>
                </a:lnSpc>
                <a:spcBef>
                  <a:spcPts val="500"/>
                </a:spcBef>
                <a:buClr>
                  <a:schemeClr val="accent1"/>
                </a:buClr>
                <a:buSzPct val="100000"/>
                <a:buFont typeface="Arial" panose="020B0604020202020204" pitchFamily="34" charset="0"/>
                <a:buChar char="•"/>
                <a:defRPr sz="1600">
                  <a:effectLst/>
                </a:defRPr>
              </a:lvl3pPr>
              <a:lvl4pPr marL="1599720" indent="-228531" defTabSz="914126">
                <a:lnSpc>
                  <a:spcPct val="120000"/>
                </a:lnSpc>
                <a:spcBef>
                  <a:spcPts val="500"/>
                </a:spcBef>
                <a:buClr>
                  <a:schemeClr val="accent1"/>
                </a:buClr>
                <a:buSzPct val="100000"/>
                <a:buFont typeface="Arial" panose="020B0604020202020204" pitchFamily="34" charset="0"/>
                <a:buChar char="•"/>
                <a:defRPr sz="1400" cap="none" baseline="0">
                  <a:effectLst/>
                </a:defRPr>
              </a:lvl4pPr>
              <a:lvl5pPr marL="2056783" indent="-228531" defTabSz="914126">
                <a:lnSpc>
                  <a:spcPct val="120000"/>
                </a:lnSpc>
                <a:spcBef>
                  <a:spcPts val="500"/>
                </a:spcBef>
                <a:buClr>
                  <a:schemeClr val="accent1"/>
                </a:buClr>
                <a:buSzPct val="100000"/>
                <a:buFont typeface="Arial" panose="020B0604020202020204" pitchFamily="34" charset="0"/>
                <a:buChar char="•"/>
                <a:defRPr sz="1200">
                  <a:effectLst/>
                </a:defRPr>
              </a:lvl5pPr>
              <a:lvl6pPr marL="2513846" indent="-228531" defTabSz="914126">
                <a:lnSpc>
                  <a:spcPct val="120000"/>
                </a:lnSpc>
                <a:spcBef>
                  <a:spcPts val="500"/>
                </a:spcBef>
                <a:buClr>
                  <a:schemeClr val="accent1"/>
                </a:buClr>
                <a:buSzPct val="100000"/>
                <a:buFont typeface="Arial" panose="020B0604020202020204" pitchFamily="34" charset="0"/>
                <a:buChar char="•"/>
                <a:defRPr sz="1200">
                  <a:effectLst/>
                </a:defRPr>
              </a:lvl6pPr>
              <a:lvl7pPr marL="2970908" indent="-228531" defTabSz="914126">
                <a:lnSpc>
                  <a:spcPct val="120000"/>
                </a:lnSpc>
                <a:spcBef>
                  <a:spcPts val="500"/>
                </a:spcBef>
                <a:buClr>
                  <a:schemeClr val="accent1"/>
                </a:buClr>
                <a:buSzPct val="100000"/>
                <a:buFont typeface="Arial" panose="020B0604020202020204" pitchFamily="34" charset="0"/>
                <a:buChar char="•"/>
                <a:defRPr sz="1200">
                  <a:effectLst/>
                </a:defRPr>
              </a:lvl7pPr>
              <a:lvl8pPr marL="3427971"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8pPr>
              <a:lvl9pPr marL="3885034"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9pPr>
            </a:lstStyle>
            <a:p>
              <a:pPr algn="ctr"/>
              <a:r>
                <a:rPr lang="fr-FR" b="0" dirty="0"/>
                <a:t>VISUALISATION 3D</a:t>
              </a:r>
            </a:p>
            <a:p>
              <a:pPr algn="ctr"/>
              <a:r>
                <a:rPr lang="fr-FR" b="0" dirty="0"/>
                <a:t>DONNES  PROJETEES-F1,F3,F4</a:t>
              </a:r>
            </a:p>
          </p:txBody>
        </p:sp>
      </p:grpSp>
    </p:spTree>
    <p:extLst>
      <p:ext uri="{BB962C8B-B14F-4D97-AF65-F5344CB8AC3E}">
        <p14:creationId xmlns:p14="http://schemas.microsoft.com/office/powerpoint/2010/main" val="487230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59EBB-AADD-A764-D43D-630685EB4129}"/>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39D80B2E-7129-CD6A-C833-C07891A9F42B}"/>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id="{992DC3C1-63CB-A46E-BAC0-BA9A41C6EDE5}"/>
              </a:ext>
            </a:extLst>
          </p:cNvPr>
          <p:cNvSpPr>
            <a:spLocks noGrp="1"/>
          </p:cNvSpPr>
          <p:nvPr>
            <p:ph idx="1"/>
          </p:nvPr>
        </p:nvSpPr>
        <p:spPr/>
        <p:txBody>
          <a:bodyPr/>
          <a:lstStyle/>
          <a:p>
            <a:r>
              <a:rPr lang="fr-FR" dirty="0">
                <a:highlight>
                  <a:srgbClr val="F2B85E"/>
                </a:highlight>
              </a:rPr>
              <a:t>I – Présentation</a:t>
            </a:r>
          </a:p>
          <a:p>
            <a:pPr lvl="1"/>
            <a:r>
              <a:rPr lang="fr-FR" dirty="0"/>
              <a:t>I.A - Contexte</a:t>
            </a:r>
          </a:p>
          <a:p>
            <a:pPr lvl="1"/>
            <a:r>
              <a:rPr lang="fr-FR" dirty="0"/>
              <a:t>I.B - Méthodologie de l’analyse</a:t>
            </a:r>
          </a:p>
          <a:p>
            <a:pPr lvl="1"/>
            <a:r>
              <a:rPr lang="fr-FR" dirty="0"/>
              <a:t>I.C - Documentation RGPD (ANNEXE)</a:t>
            </a:r>
            <a:endParaRPr lang="fr-FR" dirty="0">
              <a:highlight>
                <a:srgbClr val="F2B85E"/>
              </a:highlight>
            </a:endParaRPr>
          </a:p>
          <a:p>
            <a:r>
              <a:rPr lang="fr-FR" dirty="0"/>
              <a:t>II - Collecte et Traitement des Données</a:t>
            </a:r>
          </a:p>
          <a:p>
            <a:r>
              <a:rPr lang="fr-FR" dirty="0"/>
              <a:t>III – Analyse en Composante Principale (ACP et visualisation)</a:t>
            </a:r>
          </a:p>
          <a:p>
            <a:r>
              <a:rPr lang="fr-FR" dirty="0"/>
              <a:t>IV – Clustering (CAH et K-</a:t>
            </a:r>
            <a:r>
              <a:rPr lang="fr-FR" dirty="0" err="1"/>
              <a:t>Means</a:t>
            </a:r>
            <a:r>
              <a:rPr lang="fr-FR" dirty="0"/>
              <a:t>)</a:t>
            </a:r>
          </a:p>
          <a:p>
            <a:r>
              <a:rPr lang="fr-FR" dirty="0"/>
              <a:t>V – Recommandations de Clusters</a:t>
            </a:r>
          </a:p>
        </p:txBody>
      </p:sp>
      <p:sp>
        <p:nvSpPr>
          <p:cNvPr id="3" name="Espace réservé du numéro de diapositive 2">
            <a:extLst>
              <a:ext uri="{FF2B5EF4-FFF2-40B4-BE49-F238E27FC236}">
                <a16:creationId xmlns:a16="http://schemas.microsoft.com/office/drawing/2014/main" id="{1F9EFFE4-5A82-5408-3B19-4B15ABB50528}"/>
              </a:ext>
            </a:extLst>
          </p:cNvPr>
          <p:cNvSpPr>
            <a:spLocks noGrp="1"/>
          </p:cNvSpPr>
          <p:nvPr>
            <p:ph type="sldNum" sz="quarter" idx="12"/>
          </p:nvPr>
        </p:nvSpPr>
        <p:spPr/>
        <p:txBody>
          <a:bodyPr/>
          <a:lstStyle/>
          <a:p>
            <a:pPr rtl="0"/>
            <a:fld id="{7DC1BBB0-96F0-4077-A278-0F3FB5C104D3}" type="slidenum">
              <a:rPr lang="fr-FR" noProof="0" smtClean="0"/>
              <a:t>2</a:t>
            </a:fld>
            <a:endParaRPr lang="fr-FR" noProof="0"/>
          </a:p>
        </p:txBody>
      </p:sp>
      <p:pic>
        <p:nvPicPr>
          <p:cNvPr id="2" name="Graphique 8">
            <a:extLst>
              <a:ext uri="{FF2B5EF4-FFF2-40B4-BE49-F238E27FC236}">
                <a16:creationId xmlns:a16="http://schemas.microsoft.com/office/drawing/2014/main" id="{117876B3-FAC8-E8FC-E1B9-93573C7635D5}"/>
              </a:ext>
            </a:extLst>
          </p:cNvPr>
          <p:cNvPicPr>
            <a:picLocks noChangeAspect="1"/>
          </p:cNvPicPr>
          <p:nvPr/>
        </p:nvPicPr>
        <p:blipFill>
          <a:blip r:embed="rId2"/>
          <a:srcRect/>
          <a:stretch/>
        </p:blipFill>
        <p:spPr>
          <a:xfrm>
            <a:off x="11261475" y="88169"/>
            <a:ext cx="493333" cy="652750"/>
          </a:xfrm>
          <a:prstGeom prst="rect">
            <a:avLst/>
          </a:prstGeom>
          <a:ln w="19050">
            <a:noFill/>
          </a:ln>
        </p:spPr>
      </p:pic>
    </p:spTree>
    <p:extLst>
      <p:ext uri="{BB962C8B-B14F-4D97-AF65-F5344CB8AC3E}">
        <p14:creationId xmlns:p14="http://schemas.microsoft.com/office/powerpoint/2010/main" val="3656976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38B67-153F-96FA-55C9-316985D5A9E1}"/>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89CC1E4-80CA-CA76-6AD3-C882A423DF2C}"/>
              </a:ext>
            </a:extLst>
          </p:cNvPr>
          <p:cNvSpPr>
            <a:spLocks noGrp="1"/>
          </p:cNvSpPr>
          <p:nvPr>
            <p:ph type="title"/>
          </p:nvPr>
        </p:nvSpPr>
        <p:spPr/>
        <p:txBody>
          <a:bodyPr/>
          <a:lstStyle/>
          <a:p>
            <a:r>
              <a:rPr lang="fr-FR" dirty="0"/>
              <a:t>IV.C – K-</a:t>
            </a:r>
            <a:r>
              <a:rPr lang="fr-FR" dirty="0" err="1"/>
              <a:t>means</a:t>
            </a:r>
            <a:endParaRPr lang="fr-FR" dirty="0"/>
          </a:p>
        </p:txBody>
      </p:sp>
      <p:sp>
        <p:nvSpPr>
          <p:cNvPr id="3" name="Espace réservé du numéro de diapositive 2">
            <a:extLst>
              <a:ext uri="{FF2B5EF4-FFF2-40B4-BE49-F238E27FC236}">
                <a16:creationId xmlns:a16="http://schemas.microsoft.com/office/drawing/2014/main" id="{6F567670-185E-E576-2EC2-10770632A836}"/>
              </a:ext>
            </a:extLst>
          </p:cNvPr>
          <p:cNvSpPr>
            <a:spLocks noGrp="1"/>
          </p:cNvSpPr>
          <p:nvPr>
            <p:ph type="sldNum" sz="quarter" idx="12"/>
          </p:nvPr>
        </p:nvSpPr>
        <p:spPr/>
        <p:txBody>
          <a:bodyPr/>
          <a:lstStyle/>
          <a:p>
            <a:pPr rtl="0"/>
            <a:fld id="{7DC1BBB0-96F0-4077-A278-0F3FB5C104D3}" type="slidenum">
              <a:rPr lang="fr-FR" noProof="0" smtClean="0"/>
              <a:t>20</a:t>
            </a:fld>
            <a:endParaRPr lang="fr-FR" noProof="0"/>
          </a:p>
        </p:txBody>
      </p:sp>
      <p:pic>
        <p:nvPicPr>
          <p:cNvPr id="5" name="Image 4">
            <a:extLst>
              <a:ext uri="{FF2B5EF4-FFF2-40B4-BE49-F238E27FC236}">
                <a16:creationId xmlns:a16="http://schemas.microsoft.com/office/drawing/2014/main" id="{C1049494-8D93-270A-8CE1-278D1A010BEE}"/>
              </a:ext>
            </a:extLst>
          </p:cNvPr>
          <p:cNvPicPr>
            <a:picLocks noChangeAspect="1"/>
          </p:cNvPicPr>
          <p:nvPr/>
        </p:nvPicPr>
        <p:blipFill>
          <a:blip r:embed="rId2"/>
          <a:stretch>
            <a:fillRect/>
          </a:stretch>
        </p:blipFill>
        <p:spPr>
          <a:xfrm>
            <a:off x="569488" y="2225516"/>
            <a:ext cx="4180522" cy="2406968"/>
          </a:xfrm>
          <a:prstGeom prst="rect">
            <a:avLst/>
          </a:prstGeom>
          <a:ln w="19050">
            <a:solidFill>
              <a:schemeClr val="accent1">
                <a:lumMod val="75000"/>
              </a:schemeClr>
            </a:solidFill>
          </a:ln>
        </p:spPr>
      </p:pic>
      <p:sp>
        <p:nvSpPr>
          <p:cNvPr id="6" name="Espace réservé du contenu 2">
            <a:extLst>
              <a:ext uri="{FF2B5EF4-FFF2-40B4-BE49-F238E27FC236}">
                <a16:creationId xmlns:a16="http://schemas.microsoft.com/office/drawing/2014/main" id="{6469E90D-78E1-4FAA-61EE-5D5AE1D8AB51}"/>
              </a:ext>
            </a:extLst>
          </p:cNvPr>
          <p:cNvSpPr txBox="1">
            <a:spLocks/>
          </p:cNvSpPr>
          <p:nvPr/>
        </p:nvSpPr>
        <p:spPr>
          <a:xfrm>
            <a:off x="569488" y="4869160"/>
            <a:ext cx="4202151" cy="1088848"/>
          </a:xfrm>
          <a:prstGeom prst="rect">
            <a:avLst/>
          </a:prstGeom>
          <a:solidFill>
            <a:schemeClr val="bg2"/>
          </a:solidFill>
          <a:ln w="19050">
            <a:solidFill>
              <a:schemeClr val="accent1">
                <a:lumMod val="75000"/>
              </a:schemeClr>
            </a:solidFill>
          </a:ln>
        </p:spPr>
        <p:txBody>
          <a:bodyPr>
            <a:normAutofit/>
          </a:bodyPr>
          <a:lstStyle>
            <a:lvl1pPr marL="228531" indent="-228531" algn="l" defTabSz="914126" rtl="0" eaLnBrk="1" latinLnBrk="0" hangingPunct="1">
              <a:lnSpc>
                <a:spcPct val="120000"/>
              </a:lnSpc>
              <a:spcBef>
                <a:spcPts val="1000"/>
              </a:spcBef>
              <a:buClr>
                <a:schemeClr val="accent1">
                  <a:lumMod val="75000"/>
                </a:schemeClr>
              </a:buClr>
              <a:buSzPct val="100000"/>
              <a:buFont typeface="Arial" panose="020B0604020202020204" pitchFamily="34" charset="0"/>
              <a:buChar char="•"/>
              <a:defRPr sz="1999" kern="1200">
                <a:solidFill>
                  <a:schemeClr val="accent6">
                    <a:lumMod val="50000"/>
                  </a:schemeClr>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799" kern="1200" cap="none" baseline="0">
                <a:solidFill>
                  <a:schemeClr val="accent6">
                    <a:lumMod val="50000"/>
                  </a:schemeClr>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600" kern="1200">
                <a:solidFill>
                  <a:schemeClr val="accent6">
                    <a:lumMod val="50000"/>
                  </a:schemeClr>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400" kern="1200" cap="none" baseline="0">
                <a:solidFill>
                  <a:schemeClr val="accent6">
                    <a:lumMod val="50000"/>
                  </a:schemeClr>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200" kern="1200">
                <a:solidFill>
                  <a:schemeClr val="accent6">
                    <a:lumMod val="50000"/>
                  </a:schemeClr>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fr-FR" dirty="0"/>
              <a:t>Nbre de Cluster possible : 2, 9,11</a:t>
            </a:r>
          </a:p>
          <a:p>
            <a:r>
              <a:rPr lang="fr-FR" dirty="0"/>
              <a:t>Instable aux répétitions</a:t>
            </a:r>
          </a:p>
        </p:txBody>
      </p:sp>
      <p:pic>
        <p:nvPicPr>
          <p:cNvPr id="8" name="Image 7">
            <a:extLst>
              <a:ext uri="{FF2B5EF4-FFF2-40B4-BE49-F238E27FC236}">
                <a16:creationId xmlns:a16="http://schemas.microsoft.com/office/drawing/2014/main" id="{A056C6F0-2A81-7CE7-E788-48767BCF3D28}"/>
              </a:ext>
            </a:extLst>
          </p:cNvPr>
          <p:cNvPicPr>
            <a:picLocks noChangeAspect="1"/>
          </p:cNvPicPr>
          <p:nvPr/>
        </p:nvPicPr>
        <p:blipFill>
          <a:blip r:embed="rId3"/>
          <a:srcRect/>
          <a:stretch/>
        </p:blipFill>
        <p:spPr>
          <a:xfrm>
            <a:off x="6876555" y="2282190"/>
            <a:ext cx="4666787" cy="2293620"/>
          </a:xfrm>
          <a:prstGeom prst="rect">
            <a:avLst/>
          </a:prstGeom>
          <a:ln w="19050">
            <a:solidFill>
              <a:schemeClr val="accent1">
                <a:lumMod val="75000"/>
              </a:schemeClr>
            </a:solidFill>
          </a:ln>
        </p:spPr>
      </p:pic>
      <p:sp>
        <p:nvSpPr>
          <p:cNvPr id="11" name="Espace réservé du contenu 2">
            <a:extLst>
              <a:ext uri="{FF2B5EF4-FFF2-40B4-BE49-F238E27FC236}">
                <a16:creationId xmlns:a16="http://schemas.microsoft.com/office/drawing/2014/main" id="{613E58AD-C302-D9AF-C2C2-BB261184B5AF}"/>
              </a:ext>
            </a:extLst>
          </p:cNvPr>
          <p:cNvSpPr txBox="1">
            <a:spLocks/>
          </p:cNvSpPr>
          <p:nvPr/>
        </p:nvSpPr>
        <p:spPr>
          <a:xfrm>
            <a:off x="6841121" y="4877199"/>
            <a:ext cx="4666787" cy="1088848"/>
          </a:xfrm>
          <a:prstGeom prst="rect">
            <a:avLst/>
          </a:prstGeom>
          <a:solidFill>
            <a:schemeClr val="bg2"/>
          </a:solidFill>
          <a:ln w="19050">
            <a:solidFill>
              <a:schemeClr val="accent1">
                <a:lumMod val="75000"/>
              </a:schemeClr>
            </a:solidFill>
          </a:ln>
        </p:spPr>
        <p:txBody>
          <a:bodyPr>
            <a:normAutofit/>
          </a:bodyPr>
          <a:lstStyle>
            <a:defPPr>
              <a:defRPr lang="en-US"/>
            </a:defPPr>
            <a:lvl1pPr marL="228531" indent="-228531" defTabSz="914126">
              <a:lnSpc>
                <a:spcPct val="120000"/>
              </a:lnSpc>
              <a:spcBef>
                <a:spcPts val="1000"/>
              </a:spcBef>
              <a:buClr>
                <a:schemeClr val="accent1">
                  <a:lumMod val="75000"/>
                </a:schemeClr>
              </a:buClr>
              <a:buSzPct val="100000"/>
              <a:buFont typeface="Arial" panose="020B0604020202020204" pitchFamily="34" charset="0"/>
              <a:buChar char="•"/>
              <a:defRPr sz="1999">
                <a:solidFill>
                  <a:schemeClr val="accent6">
                    <a:lumMod val="50000"/>
                  </a:schemeClr>
                </a:solidFill>
                <a:effectLst/>
              </a:defRPr>
            </a:lvl1pPr>
            <a:lvl2pPr marL="685594" indent="-228531" defTabSz="914126">
              <a:lnSpc>
                <a:spcPct val="120000"/>
              </a:lnSpc>
              <a:spcBef>
                <a:spcPts val="500"/>
              </a:spcBef>
              <a:buClr>
                <a:schemeClr val="accent1">
                  <a:lumMod val="75000"/>
                </a:schemeClr>
              </a:buClr>
              <a:buSzPct val="100000"/>
              <a:buFont typeface="Arial" panose="020B0604020202020204" pitchFamily="34" charset="0"/>
              <a:buChar char="•"/>
              <a:defRPr sz="1799" cap="none" baseline="0">
                <a:solidFill>
                  <a:schemeClr val="accent6">
                    <a:lumMod val="50000"/>
                  </a:schemeClr>
                </a:solidFill>
                <a:effectLst/>
              </a:defRPr>
            </a:lvl2pPr>
            <a:lvl3pPr marL="1142657" indent="-228531" defTabSz="914126">
              <a:lnSpc>
                <a:spcPct val="120000"/>
              </a:lnSpc>
              <a:spcBef>
                <a:spcPts val="500"/>
              </a:spcBef>
              <a:buClr>
                <a:schemeClr val="accent1">
                  <a:lumMod val="75000"/>
                </a:schemeClr>
              </a:buClr>
              <a:buSzPct val="100000"/>
              <a:buFont typeface="Arial" panose="020B0604020202020204" pitchFamily="34" charset="0"/>
              <a:buChar char="•"/>
              <a:defRPr sz="1600">
                <a:solidFill>
                  <a:schemeClr val="accent6">
                    <a:lumMod val="50000"/>
                  </a:schemeClr>
                </a:solidFill>
                <a:effectLst/>
              </a:defRPr>
            </a:lvl3pPr>
            <a:lvl4pPr marL="1599720" indent="-228531" defTabSz="914126">
              <a:lnSpc>
                <a:spcPct val="120000"/>
              </a:lnSpc>
              <a:spcBef>
                <a:spcPts val="500"/>
              </a:spcBef>
              <a:buClr>
                <a:schemeClr val="accent1">
                  <a:lumMod val="75000"/>
                </a:schemeClr>
              </a:buClr>
              <a:buSzPct val="100000"/>
              <a:buFont typeface="Arial" panose="020B0604020202020204" pitchFamily="34" charset="0"/>
              <a:buChar char="•"/>
              <a:defRPr sz="1400" cap="none" baseline="0">
                <a:solidFill>
                  <a:schemeClr val="accent6">
                    <a:lumMod val="50000"/>
                  </a:schemeClr>
                </a:solidFill>
                <a:effectLst/>
              </a:defRPr>
            </a:lvl4pPr>
            <a:lvl5pPr marL="2056783" indent="-228531" defTabSz="914126">
              <a:lnSpc>
                <a:spcPct val="120000"/>
              </a:lnSpc>
              <a:spcBef>
                <a:spcPts val="500"/>
              </a:spcBef>
              <a:buClr>
                <a:schemeClr val="accent1">
                  <a:lumMod val="75000"/>
                </a:schemeClr>
              </a:buClr>
              <a:buSzPct val="100000"/>
              <a:buFont typeface="Arial" panose="020B0604020202020204" pitchFamily="34" charset="0"/>
              <a:buChar char="•"/>
              <a:defRPr sz="1200">
                <a:solidFill>
                  <a:schemeClr val="accent6">
                    <a:lumMod val="50000"/>
                  </a:schemeClr>
                </a:solidFill>
                <a:effectLst/>
              </a:defRPr>
            </a:lvl5pPr>
            <a:lvl6pPr marL="2513846" indent="-228531" defTabSz="914126">
              <a:lnSpc>
                <a:spcPct val="120000"/>
              </a:lnSpc>
              <a:spcBef>
                <a:spcPts val="500"/>
              </a:spcBef>
              <a:buClr>
                <a:schemeClr val="accent1"/>
              </a:buClr>
              <a:buSzPct val="100000"/>
              <a:buFont typeface="Arial" panose="020B0604020202020204" pitchFamily="34" charset="0"/>
              <a:buChar char="•"/>
              <a:defRPr sz="1200">
                <a:effectLst/>
              </a:defRPr>
            </a:lvl6pPr>
            <a:lvl7pPr marL="2970908" indent="-228531" defTabSz="914126">
              <a:lnSpc>
                <a:spcPct val="120000"/>
              </a:lnSpc>
              <a:spcBef>
                <a:spcPts val="500"/>
              </a:spcBef>
              <a:buClr>
                <a:schemeClr val="accent1"/>
              </a:buClr>
              <a:buSzPct val="100000"/>
              <a:buFont typeface="Arial" panose="020B0604020202020204" pitchFamily="34" charset="0"/>
              <a:buChar char="•"/>
              <a:defRPr sz="1200">
                <a:effectLst/>
              </a:defRPr>
            </a:lvl7pPr>
            <a:lvl8pPr marL="3427971"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8pPr>
            <a:lvl9pPr marL="3885034"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fr-FR" dirty="0"/>
              <a:t>Nbre de Cluster possible : 2, 9,10</a:t>
            </a:r>
          </a:p>
          <a:p>
            <a:r>
              <a:rPr lang="fr-FR" dirty="0"/>
              <a:t>Stable aux répétitions</a:t>
            </a:r>
          </a:p>
        </p:txBody>
      </p:sp>
      <p:sp>
        <p:nvSpPr>
          <p:cNvPr id="4" name="Espace réservé du contenu 2">
            <a:extLst>
              <a:ext uri="{FF2B5EF4-FFF2-40B4-BE49-F238E27FC236}">
                <a16:creationId xmlns:a16="http://schemas.microsoft.com/office/drawing/2014/main" id="{829BE2F1-8147-552D-B1A2-98D1A1B690E9}"/>
              </a:ext>
            </a:extLst>
          </p:cNvPr>
          <p:cNvSpPr txBox="1">
            <a:spLocks/>
          </p:cNvSpPr>
          <p:nvPr/>
        </p:nvSpPr>
        <p:spPr>
          <a:xfrm>
            <a:off x="4843048" y="3149972"/>
            <a:ext cx="1872208" cy="1088848"/>
          </a:xfrm>
          <a:prstGeom prst="rect">
            <a:avLst/>
          </a:prstGeom>
          <a:solidFill>
            <a:schemeClr val="bg2"/>
          </a:solidFill>
          <a:ln w="19050">
            <a:solidFill>
              <a:schemeClr val="accent1">
                <a:lumMod val="75000"/>
              </a:schemeClr>
            </a:solidFill>
          </a:ln>
        </p:spPr>
        <p:txBody>
          <a:bodyPr>
            <a:normAutofit/>
          </a:bodyPr>
          <a:lstStyle>
            <a:defPPr>
              <a:defRPr lang="en-US"/>
            </a:defPPr>
            <a:lvl1pPr indent="0" defTabSz="914126">
              <a:lnSpc>
                <a:spcPct val="120000"/>
              </a:lnSpc>
              <a:spcBef>
                <a:spcPts val="1000"/>
              </a:spcBef>
              <a:buClr>
                <a:schemeClr val="accent1">
                  <a:lumMod val="75000"/>
                </a:schemeClr>
              </a:buClr>
              <a:buSzPct val="100000"/>
              <a:buFont typeface="Arial" panose="020B0604020202020204" pitchFamily="34" charset="0"/>
              <a:buNone/>
              <a:defRPr sz="1999">
                <a:solidFill>
                  <a:schemeClr val="accent6">
                    <a:lumMod val="50000"/>
                  </a:schemeClr>
                </a:solidFill>
                <a:effectLst/>
                <a:highlight>
                  <a:srgbClr val="F2B85E"/>
                </a:highlight>
              </a:defRPr>
            </a:lvl1pPr>
            <a:lvl2pPr marL="685594" indent="-228531" defTabSz="914126">
              <a:lnSpc>
                <a:spcPct val="120000"/>
              </a:lnSpc>
              <a:spcBef>
                <a:spcPts val="500"/>
              </a:spcBef>
              <a:buClr>
                <a:schemeClr val="accent1">
                  <a:lumMod val="75000"/>
                </a:schemeClr>
              </a:buClr>
              <a:buSzPct val="100000"/>
              <a:buFont typeface="Arial" panose="020B0604020202020204" pitchFamily="34" charset="0"/>
              <a:buChar char="•"/>
              <a:defRPr sz="1799" cap="none" baseline="0">
                <a:solidFill>
                  <a:schemeClr val="accent6">
                    <a:lumMod val="50000"/>
                  </a:schemeClr>
                </a:solidFill>
                <a:effectLst/>
              </a:defRPr>
            </a:lvl2pPr>
            <a:lvl3pPr marL="1142657" indent="-228531" defTabSz="914126">
              <a:lnSpc>
                <a:spcPct val="120000"/>
              </a:lnSpc>
              <a:spcBef>
                <a:spcPts val="500"/>
              </a:spcBef>
              <a:buClr>
                <a:schemeClr val="accent1">
                  <a:lumMod val="75000"/>
                </a:schemeClr>
              </a:buClr>
              <a:buSzPct val="100000"/>
              <a:buFont typeface="Arial" panose="020B0604020202020204" pitchFamily="34" charset="0"/>
              <a:buChar char="•"/>
              <a:defRPr sz="1600">
                <a:solidFill>
                  <a:schemeClr val="accent6">
                    <a:lumMod val="50000"/>
                  </a:schemeClr>
                </a:solidFill>
                <a:effectLst/>
              </a:defRPr>
            </a:lvl3pPr>
            <a:lvl4pPr marL="1599720" indent="-228531" defTabSz="914126">
              <a:lnSpc>
                <a:spcPct val="120000"/>
              </a:lnSpc>
              <a:spcBef>
                <a:spcPts val="500"/>
              </a:spcBef>
              <a:buClr>
                <a:schemeClr val="accent1">
                  <a:lumMod val="75000"/>
                </a:schemeClr>
              </a:buClr>
              <a:buSzPct val="100000"/>
              <a:buFont typeface="Arial" panose="020B0604020202020204" pitchFamily="34" charset="0"/>
              <a:buChar char="•"/>
              <a:defRPr sz="1400" cap="none" baseline="0">
                <a:solidFill>
                  <a:schemeClr val="accent6">
                    <a:lumMod val="50000"/>
                  </a:schemeClr>
                </a:solidFill>
                <a:effectLst/>
              </a:defRPr>
            </a:lvl4pPr>
            <a:lvl5pPr marL="2056783" indent="-228531" defTabSz="914126">
              <a:lnSpc>
                <a:spcPct val="120000"/>
              </a:lnSpc>
              <a:spcBef>
                <a:spcPts val="500"/>
              </a:spcBef>
              <a:buClr>
                <a:schemeClr val="accent1">
                  <a:lumMod val="75000"/>
                </a:schemeClr>
              </a:buClr>
              <a:buSzPct val="100000"/>
              <a:buFont typeface="Arial" panose="020B0604020202020204" pitchFamily="34" charset="0"/>
              <a:buChar char="•"/>
              <a:defRPr sz="1200">
                <a:solidFill>
                  <a:schemeClr val="accent6">
                    <a:lumMod val="50000"/>
                  </a:schemeClr>
                </a:solidFill>
                <a:effectLst/>
              </a:defRPr>
            </a:lvl5pPr>
            <a:lvl6pPr marL="2513846" indent="-228531" defTabSz="914126">
              <a:lnSpc>
                <a:spcPct val="120000"/>
              </a:lnSpc>
              <a:spcBef>
                <a:spcPts val="500"/>
              </a:spcBef>
              <a:buClr>
                <a:schemeClr val="accent1"/>
              </a:buClr>
              <a:buSzPct val="100000"/>
              <a:buFont typeface="Arial" panose="020B0604020202020204" pitchFamily="34" charset="0"/>
              <a:buChar char="•"/>
              <a:defRPr sz="1200">
                <a:effectLst/>
              </a:defRPr>
            </a:lvl6pPr>
            <a:lvl7pPr marL="2970908" indent="-228531" defTabSz="914126">
              <a:lnSpc>
                <a:spcPct val="120000"/>
              </a:lnSpc>
              <a:spcBef>
                <a:spcPts val="500"/>
              </a:spcBef>
              <a:buClr>
                <a:schemeClr val="accent1"/>
              </a:buClr>
              <a:buSzPct val="100000"/>
              <a:buFont typeface="Arial" panose="020B0604020202020204" pitchFamily="34" charset="0"/>
              <a:buChar char="•"/>
              <a:defRPr sz="1200">
                <a:effectLst/>
              </a:defRPr>
            </a:lvl7pPr>
            <a:lvl8pPr marL="3427971"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8pPr>
            <a:lvl9pPr marL="3885034"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9pPr>
          </a:lstStyle>
          <a:p>
            <a:pPr algn="ctr"/>
            <a:r>
              <a:rPr lang="fr-FR" dirty="0"/>
              <a:t>=&gt;Choix :</a:t>
            </a:r>
          </a:p>
          <a:p>
            <a:pPr algn="ctr"/>
            <a:r>
              <a:rPr lang="fr-FR" dirty="0"/>
              <a:t>9 clusters</a:t>
            </a:r>
          </a:p>
        </p:txBody>
      </p:sp>
      <p:sp>
        <p:nvSpPr>
          <p:cNvPr id="7" name="Titre 3">
            <a:extLst>
              <a:ext uri="{FF2B5EF4-FFF2-40B4-BE49-F238E27FC236}">
                <a16:creationId xmlns:a16="http://schemas.microsoft.com/office/drawing/2014/main" id="{44A65228-B4E5-76BD-E184-9BD4EB89500E}"/>
              </a:ext>
            </a:extLst>
          </p:cNvPr>
          <p:cNvSpPr txBox="1">
            <a:spLocks/>
          </p:cNvSpPr>
          <p:nvPr/>
        </p:nvSpPr>
        <p:spPr>
          <a:xfrm>
            <a:off x="2061964" y="1212037"/>
            <a:ext cx="7488832" cy="682727"/>
          </a:xfrm>
          <a:prstGeom prst="rect">
            <a:avLst/>
          </a:prstGeom>
          <a:gradFill flip="none" rotWithShape="1">
            <a:gsLst>
              <a:gs pos="86000">
                <a:schemeClr val="accent1">
                  <a:lumMod val="60000"/>
                  <a:lumOff val="40000"/>
                </a:schemeClr>
              </a:gs>
              <a:gs pos="100000">
                <a:schemeClr val="bg1"/>
              </a:gs>
            </a:gsLst>
            <a:lin ang="2700000" scaled="1"/>
            <a:tileRect/>
          </a:gradFill>
          <a:ln w="19050">
            <a:solidFill>
              <a:schemeClr val="accent1">
                <a:lumMod val="75000"/>
              </a:schemeClr>
            </a:solidFill>
          </a:ln>
        </p:spPr>
        <p:txBody>
          <a:bodyPr vert="horz" lIns="91416" tIns="45708" rIns="91416" bIns="45708" rtlCol="0" anchor="ctr">
            <a:normAutofit/>
          </a:bodyPr>
          <a:lstStyle>
            <a:lvl1pPr algn="l" defTabSz="914126" rtl="0" eaLnBrk="1" latinLnBrk="0" hangingPunct="1">
              <a:lnSpc>
                <a:spcPct val="90000"/>
              </a:lnSpc>
              <a:spcBef>
                <a:spcPct val="0"/>
              </a:spcBef>
              <a:buNone/>
              <a:defRPr sz="3199" b="0" i="0" kern="1200" cap="none" baseline="0">
                <a:solidFill>
                  <a:schemeClr val="accent6">
                    <a:lumMod val="50000"/>
                  </a:schemeClr>
                </a:solidFill>
                <a:effectLst/>
                <a:latin typeface="+mj-lt"/>
                <a:ea typeface="+mj-ea"/>
                <a:cs typeface="+mj-cs"/>
              </a:defRPr>
            </a:lvl1pPr>
          </a:lstStyle>
          <a:p>
            <a:pPr>
              <a:buClr>
                <a:schemeClr val="accent1"/>
              </a:buClr>
              <a:buSzPct val="100000"/>
              <a:buFont typeface="Arial" panose="020B0604020202020204" pitchFamily="34" charset="0"/>
              <a:buNone/>
            </a:pPr>
            <a:r>
              <a:rPr lang="fr-FR" sz="3700" dirty="0">
                <a:solidFill>
                  <a:srgbClr val="FFFFFF"/>
                </a:solidFill>
              </a:rPr>
              <a:t>Evaluation du nbre de cluster adapté</a:t>
            </a:r>
            <a:endParaRPr lang="en-US" sz="3700" dirty="0">
              <a:solidFill>
                <a:srgbClr val="FFFFFF"/>
              </a:solidFill>
            </a:endParaRPr>
          </a:p>
        </p:txBody>
      </p:sp>
      <p:pic>
        <p:nvPicPr>
          <p:cNvPr id="9" name="Graphique 8">
            <a:extLst>
              <a:ext uri="{FF2B5EF4-FFF2-40B4-BE49-F238E27FC236}">
                <a16:creationId xmlns:a16="http://schemas.microsoft.com/office/drawing/2014/main" id="{392FBB75-C074-17FF-DE7F-A3FB0D0AA322}"/>
              </a:ext>
            </a:extLst>
          </p:cNvPr>
          <p:cNvPicPr>
            <a:picLocks noChangeAspect="1"/>
          </p:cNvPicPr>
          <p:nvPr/>
        </p:nvPicPr>
        <p:blipFill>
          <a:blip r:embed="rId4"/>
          <a:srcRect/>
          <a:stretch/>
        </p:blipFill>
        <p:spPr>
          <a:xfrm>
            <a:off x="3070076" y="3694396"/>
            <a:ext cx="261784" cy="346377"/>
          </a:xfrm>
          <a:prstGeom prst="rect">
            <a:avLst/>
          </a:prstGeom>
          <a:ln w="19050">
            <a:noFill/>
          </a:ln>
        </p:spPr>
      </p:pic>
      <p:pic>
        <p:nvPicPr>
          <p:cNvPr id="10" name="Graphique 8">
            <a:extLst>
              <a:ext uri="{FF2B5EF4-FFF2-40B4-BE49-F238E27FC236}">
                <a16:creationId xmlns:a16="http://schemas.microsoft.com/office/drawing/2014/main" id="{17C5847D-6E15-F395-F0DF-9C17C387BAAE}"/>
              </a:ext>
            </a:extLst>
          </p:cNvPr>
          <p:cNvPicPr>
            <a:picLocks noChangeAspect="1"/>
          </p:cNvPicPr>
          <p:nvPr/>
        </p:nvPicPr>
        <p:blipFill>
          <a:blip r:embed="rId4"/>
          <a:srcRect/>
          <a:stretch/>
        </p:blipFill>
        <p:spPr>
          <a:xfrm>
            <a:off x="9622804" y="2614278"/>
            <a:ext cx="261784" cy="346377"/>
          </a:xfrm>
          <a:prstGeom prst="rect">
            <a:avLst/>
          </a:prstGeom>
          <a:ln w="19050">
            <a:noFill/>
          </a:ln>
        </p:spPr>
      </p:pic>
    </p:spTree>
    <p:extLst>
      <p:ext uri="{BB962C8B-B14F-4D97-AF65-F5344CB8AC3E}">
        <p14:creationId xmlns:p14="http://schemas.microsoft.com/office/powerpoint/2010/main" val="384764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4"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4FE3B-2362-3D49-0A0E-C8FDEE388CB9}"/>
            </a:ext>
          </a:extLst>
        </p:cNvPr>
        <p:cNvGrpSpPr/>
        <p:nvPr/>
      </p:nvGrpSpPr>
      <p:grpSpPr>
        <a:xfrm>
          <a:off x="0" y="0"/>
          <a:ext cx="0" cy="0"/>
          <a:chOff x="0" y="0"/>
          <a:chExt cx="0" cy="0"/>
        </a:xfrm>
      </p:grpSpPr>
      <p:sp>
        <p:nvSpPr>
          <p:cNvPr id="6" name="Titre 5">
            <a:extLst>
              <a:ext uri="{FF2B5EF4-FFF2-40B4-BE49-F238E27FC236}">
                <a16:creationId xmlns:a16="http://schemas.microsoft.com/office/drawing/2014/main" id="{AC01A2C8-150F-CE7F-C8C0-1FCEB8A94E42}"/>
              </a:ext>
            </a:extLst>
          </p:cNvPr>
          <p:cNvSpPr>
            <a:spLocks noGrp="1"/>
          </p:cNvSpPr>
          <p:nvPr>
            <p:ph type="title"/>
          </p:nvPr>
        </p:nvSpPr>
        <p:spPr/>
        <p:txBody>
          <a:bodyPr/>
          <a:lstStyle/>
          <a:p>
            <a:r>
              <a:rPr lang="fr-FR" dirty="0"/>
              <a:t>IV.D - K-</a:t>
            </a:r>
            <a:r>
              <a:rPr lang="fr-FR" dirty="0" err="1"/>
              <a:t>means</a:t>
            </a:r>
            <a:r>
              <a:rPr lang="fr-FR" dirty="0"/>
              <a:t> - Les clusters</a:t>
            </a:r>
          </a:p>
        </p:txBody>
      </p:sp>
      <p:sp>
        <p:nvSpPr>
          <p:cNvPr id="4" name="Espace réservé du numéro de diapositive 3">
            <a:extLst>
              <a:ext uri="{FF2B5EF4-FFF2-40B4-BE49-F238E27FC236}">
                <a16:creationId xmlns:a16="http://schemas.microsoft.com/office/drawing/2014/main" id="{707BBD77-26F2-881B-6359-098315BEE250}"/>
              </a:ext>
            </a:extLst>
          </p:cNvPr>
          <p:cNvSpPr>
            <a:spLocks noGrp="1"/>
          </p:cNvSpPr>
          <p:nvPr>
            <p:ph type="sldNum" sz="quarter" idx="12"/>
          </p:nvPr>
        </p:nvSpPr>
        <p:spPr/>
        <p:txBody>
          <a:bodyPr/>
          <a:lstStyle/>
          <a:p>
            <a:pPr rtl="0"/>
            <a:fld id="{7DC1BBB0-96F0-4077-A278-0F3FB5C104D3}" type="slidenum">
              <a:rPr lang="fr-FR" noProof="0" smtClean="0"/>
              <a:t>21</a:t>
            </a:fld>
            <a:endParaRPr lang="fr-FR" noProof="0"/>
          </a:p>
        </p:txBody>
      </p:sp>
      <p:graphicFrame>
        <p:nvGraphicFramePr>
          <p:cNvPr id="7" name="Tableau 6">
            <a:extLst>
              <a:ext uri="{FF2B5EF4-FFF2-40B4-BE49-F238E27FC236}">
                <a16:creationId xmlns:a16="http://schemas.microsoft.com/office/drawing/2014/main" id="{95B88635-7DA7-1A5A-3DE3-1C0E40237C95}"/>
              </a:ext>
            </a:extLst>
          </p:cNvPr>
          <p:cNvGraphicFramePr>
            <a:graphicFrameLocks noGrp="1"/>
          </p:cNvGraphicFramePr>
          <p:nvPr>
            <p:extLst>
              <p:ext uri="{D42A27DB-BD31-4B8C-83A1-F6EECF244321}">
                <p14:modId xmlns:p14="http://schemas.microsoft.com/office/powerpoint/2010/main" val="3102416630"/>
              </p:ext>
            </p:extLst>
          </p:nvPr>
        </p:nvGraphicFramePr>
        <p:xfrm>
          <a:off x="3430116" y="981894"/>
          <a:ext cx="4680520" cy="3429000"/>
        </p:xfrm>
        <a:graphic>
          <a:graphicData uri="http://schemas.openxmlformats.org/drawingml/2006/table">
            <a:tbl>
              <a:tblPr firstRow="1" bandRow="1">
                <a:tableStyleId>{5C22544A-7EE6-4342-B048-85BDC9FD1C3A}</a:tableStyleId>
              </a:tblPr>
              <a:tblGrid>
                <a:gridCol w="1008112">
                  <a:extLst>
                    <a:ext uri="{9D8B030D-6E8A-4147-A177-3AD203B41FA5}">
                      <a16:colId xmlns:a16="http://schemas.microsoft.com/office/drawing/2014/main" val="3691000497"/>
                    </a:ext>
                  </a:extLst>
                </a:gridCol>
                <a:gridCol w="3672408">
                  <a:extLst>
                    <a:ext uri="{9D8B030D-6E8A-4147-A177-3AD203B41FA5}">
                      <a16:colId xmlns:a16="http://schemas.microsoft.com/office/drawing/2014/main" val="424455371"/>
                    </a:ext>
                  </a:extLst>
                </a:gridCol>
              </a:tblGrid>
              <a:tr h="328942">
                <a:tc>
                  <a:txBody>
                    <a:bodyPr/>
                    <a:lstStyle/>
                    <a:p>
                      <a:r>
                        <a:rPr lang="fr-FR" sz="1800" dirty="0"/>
                        <a:t>Cluster</a:t>
                      </a:r>
                    </a:p>
                  </a:txBody>
                  <a:tcPr>
                    <a:lnL w="19050" cap="flat" cmpd="sng" algn="ctr">
                      <a:solidFill>
                        <a:schemeClr val="accent1">
                          <a:lumMod val="75000"/>
                        </a:schemeClr>
                      </a:solidFill>
                      <a:prstDash val="solid"/>
                      <a:round/>
                      <a:headEnd type="none" w="med" len="med"/>
                      <a:tailEnd type="none" w="med" len="med"/>
                    </a:lnL>
                    <a:lnT w="19050" cap="flat" cmpd="sng" algn="ctr">
                      <a:solidFill>
                        <a:schemeClr val="accent1">
                          <a:lumMod val="75000"/>
                        </a:schemeClr>
                      </a:solidFill>
                      <a:prstDash val="solid"/>
                      <a:round/>
                      <a:headEnd type="none" w="med" len="med"/>
                      <a:tailEnd type="none" w="med" len="med"/>
                    </a:lnT>
                  </a:tcPr>
                </a:tc>
                <a:tc>
                  <a:txBody>
                    <a:bodyPr/>
                    <a:lstStyle/>
                    <a:p>
                      <a:r>
                        <a:rPr lang="fr-FR" sz="1800" dirty="0"/>
                        <a:t>Pays</a:t>
                      </a:r>
                    </a:p>
                  </a:txBody>
                  <a:tcPr>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tcPr>
                </a:tc>
                <a:extLst>
                  <a:ext uri="{0D108BD9-81ED-4DB2-BD59-A6C34878D82A}">
                    <a16:rowId xmlns:a16="http://schemas.microsoft.com/office/drawing/2014/main" val="3904895436"/>
                  </a:ext>
                </a:extLst>
              </a:tr>
              <a:tr h="301442">
                <a:tc>
                  <a:txBody>
                    <a:bodyPr/>
                    <a:lstStyle/>
                    <a:p>
                      <a:pPr algn="ctr"/>
                      <a:r>
                        <a:rPr lang="fr-FR" sz="1500" dirty="0"/>
                        <a:t>0</a:t>
                      </a:r>
                    </a:p>
                  </a:txBody>
                  <a:tcPr anchor="ctr">
                    <a:lnL w="19050" cap="flat" cmpd="sng" algn="ctr">
                      <a:solidFill>
                        <a:schemeClr val="accent1">
                          <a:lumMod val="75000"/>
                        </a:schemeClr>
                      </a:solidFill>
                      <a:prstDash val="solid"/>
                      <a:round/>
                      <a:headEnd type="none" w="med" len="med"/>
                      <a:tailEnd type="none" w="med" len="med"/>
                    </a:lnL>
                  </a:tcPr>
                </a:tc>
                <a:tc>
                  <a:txBody>
                    <a:bodyPr/>
                    <a:lstStyle/>
                    <a:p>
                      <a:r>
                        <a:rPr lang="fr-FR" sz="800" dirty="0"/>
                        <a:t>BGD  , COD  , IDN  , NGA </a:t>
                      </a:r>
                    </a:p>
                  </a:txBody>
                  <a:tcPr>
                    <a:lnR w="19050" cap="flat" cmpd="sng" algn="ctr">
                      <a:solidFill>
                        <a:schemeClr val="accent1">
                          <a:lumMod val="75000"/>
                        </a:schemeClr>
                      </a:solidFill>
                      <a:prstDash val="solid"/>
                      <a:round/>
                      <a:headEnd type="none" w="med" len="med"/>
                      <a:tailEnd type="none" w="med" len="med"/>
                    </a:lnR>
                  </a:tcPr>
                </a:tc>
                <a:extLst>
                  <a:ext uri="{0D108BD9-81ED-4DB2-BD59-A6C34878D82A}">
                    <a16:rowId xmlns:a16="http://schemas.microsoft.com/office/drawing/2014/main" val="6790839"/>
                  </a:ext>
                </a:extLst>
              </a:tr>
              <a:tr h="301530">
                <a:tc>
                  <a:txBody>
                    <a:bodyPr/>
                    <a:lstStyle/>
                    <a:p>
                      <a:pPr algn="ctr"/>
                      <a:r>
                        <a:rPr lang="fr-FR" sz="1500" dirty="0"/>
                        <a:t>1</a:t>
                      </a:r>
                    </a:p>
                  </a:txBody>
                  <a:tcPr anchor="ctr">
                    <a:lnL w="19050" cap="flat" cmpd="sng" algn="ctr">
                      <a:solidFill>
                        <a:schemeClr val="accent1">
                          <a:lumMod val="75000"/>
                        </a:schemeClr>
                      </a:solidFill>
                      <a:prstDash val="solid"/>
                      <a:round/>
                      <a:headEnd type="none" w="med" len="med"/>
                      <a:tailEnd type="none" w="med" len="med"/>
                    </a:lnL>
                  </a:tcPr>
                </a:tc>
                <a:tc>
                  <a:txBody>
                    <a:bodyPr/>
                    <a:lstStyle/>
                    <a:p>
                      <a:r>
                        <a:rPr lang="fr-FR" sz="800" dirty="0"/>
                        <a:t>ALB  , BGR  , BIH  , BLR  , BTN  , BWA  , CYP  , CZE  , EST  , GRC  , HRV  , HUN  , KAZ  , LTU  , LVA  , MKD  , MNG  , ROU  , SRB  , SVK </a:t>
                      </a:r>
                    </a:p>
                  </a:txBody>
                  <a:tcPr>
                    <a:lnR w="19050" cap="flat" cmpd="sng" algn="ctr">
                      <a:solidFill>
                        <a:schemeClr val="accent1">
                          <a:lumMod val="75000"/>
                        </a:schemeClr>
                      </a:solidFill>
                      <a:prstDash val="solid"/>
                      <a:round/>
                      <a:headEnd type="none" w="med" len="med"/>
                      <a:tailEnd type="none" w="med" len="med"/>
                    </a:lnR>
                  </a:tcPr>
                </a:tc>
                <a:extLst>
                  <a:ext uri="{0D108BD9-81ED-4DB2-BD59-A6C34878D82A}">
                    <a16:rowId xmlns:a16="http://schemas.microsoft.com/office/drawing/2014/main" val="3719847104"/>
                  </a:ext>
                </a:extLst>
              </a:tr>
              <a:tr h="411177">
                <a:tc>
                  <a:txBody>
                    <a:bodyPr/>
                    <a:lstStyle/>
                    <a:p>
                      <a:pPr algn="ctr"/>
                      <a:r>
                        <a:rPr lang="fr-FR" sz="1500" dirty="0"/>
                        <a:t>2</a:t>
                      </a:r>
                    </a:p>
                  </a:txBody>
                  <a:tcPr anchor="ctr">
                    <a:lnL w="19050" cap="flat" cmpd="sng" algn="ctr">
                      <a:solidFill>
                        <a:schemeClr val="accent1">
                          <a:lumMod val="75000"/>
                        </a:schemeClr>
                      </a:solidFill>
                      <a:prstDash val="solid"/>
                      <a:round/>
                      <a:headEnd type="none" w="med" len="med"/>
                      <a:tailEnd type="none" w="med" len="med"/>
                    </a:lnL>
                  </a:tcPr>
                </a:tc>
                <a:tc>
                  <a:txBody>
                    <a:bodyPr/>
                    <a:lstStyle/>
                    <a:p>
                      <a:r>
                        <a:rPr lang="fr-FR" sz="800" dirty="0"/>
                        <a:t>AGO  , ARM  , BEN  , BFA  , CAF  , CMR  , DJI  , DZA  , GHA  , GIN  , GMB  , GNB  , HTI  , IRQ  , KGZ  , LAO  , LBR  , LKA  , MDA  , MDG  , MLI  , MRT  , NAM  , PRY  , RWA  , SDN  , TGO  , TJK  , UZB </a:t>
                      </a:r>
                    </a:p>
                  </a:txBody>
                  <a:tcPr>
                    <a:lnR w="19050" cap="flat" cmpd="sng" algn="ctr">
                      <a:solidFill>
                        <a:schemeClr val="accent1">
                          <a:lumMod val="75000"/>
                        </a:schemeClr>
                      </a:solidFill>
                      <a:prstDash val="solid"/>
                      <a:round/>
                      <a:headEnd type="none" w="med" len="med"/>
                      <a:tailEnd type="none" w="med" len="med"/>
                    </a:lnR>
                  </a:tcPr>
                </a:tc>
                <a:extLst>
                  <a:ext uri="{0D108BD9-81ED-4DB2-BD59-A6C34878D82A}">
                    <a16:rowId xmlns:a16="http://schemas.microsoft.com/office/drawing/2014/main" val="1457718228"/>
                  </a:ext>
                </a:extLst>
              </a:tr>
              <a:tr h="301442">
                <a:tc>
                  <a:txBody>
                    <a:bodyPr/>
                    <a:lstStyle/>
                    <a:p>
                      <a:pPr algn="ctr"/>
                      <a:r>
                        <a:rPr lang="fr-FR" sz="1500" dirty="0"/>
                        <a:t>3</a:t>
                      </a:r>
                    </a:p>
                  </a:txBody>
                  <a:tcPr anchor="ctr">
                    <a:lnL w="19050" cap="flat" cmpd="sng" algn="ctr">
                      <a:solidFill>
                        <a:schemeClr val="accent1">
                          <a:lumMod val="75000"/>
                        </a:schemeClr>
                      </a:solidFill>
                      <a:prstDash val="solid"/>
                      <a:round/>
                      <a:headEnd type="none" w="med" len="med"/>
                      <a:tailEnd type="none" w="med" len="med"/>
                    </a:lnL>
                  </a:tcPr>
                </a:tc>
                <a:tc>
                  <a:txBody>
                    <a:bodyPr/>
                    <a:lstStyle/>
                    <a:p>
                      <a:r>
                        <a:rPr lang="fr-FR" sz="800" dirty="0"/>
                        <a:t>BEL  , LUX  , NLD </a:t>
                      </a:r>
                    </a:p>
                  </a:txBody>
                  <a:tcPr>
                    <a:lnR w="19050" cap="flat" cmpd="sng" algn="ctr">
                      <a:solidFill>
                        <a:schemeClr val="accent1">
                          <a:lumMod val="75000"/>
                        </a:schemeClr>
                      </a:solidFill>
                      <a:prstDash val="solid"/>
                      <a:round/>
                      <a:headEnd type="none" w="med" len="med"/>
                      <a:tailEnd type="none" w="med" len="med"/>
                    </a:lnR>
                  </a:tcPr>
                </a:tc>
                <a:extLst>
                  <a:ext uri="{0D108BD9-81ED-4DB2-BD59-A6C34878D82A}">
                    <a16:rowId xmlns:a16="http://schemas.microsoft.com/office/drawing/2014/main" val="2039155743"/>
                  </a:ext>
                </a:extLst>
              </a:tr>
              <a:tr h="301530">
                <a:tc>
                  <a:txBody>
                    <a:bodyPr/>
                    <a:lstStyle/>
                    <a:p>
                      <a:pPr algn="ctr"/>
                      <a:r>
                        <a:rPr lang="fr-FR" sz="1500" dirty="0"/>
                        <a:t>4</a:t>
                      </a:r>
                    </a:p>
                  </a:txBody>
                  <a:tcPr anchor="ctr">
                    <a:lnL w="19050" cap="flat" cmpd="sng" algn="ctr">
                      <a:solidFill>
                        <a:schemeClr val="accent1">
                          <a:lumMod val="75000"/>
                        </a:schemeClr>
                      </a:solidFill>
                      <a:prstDash val="solid"/>
                      <a:round/>
                      <a:headEnd type="none" w="med" len="med"/>
                      <a:tailEnd type="none" w="med" len="med"/>
                    </a:lnL>
                  </a:tcPr>
                </a:tc>
                <a:tc>
                  <a:txBody>
                    <a:bodyPr/>
                    <a:lstStyle/>
                    <a:p>
                      <a:r>
                        <a:rPr lang="fr-FR" sz="800" dirty="0"/>
                        <a:t>BOL  , CHL  , COG  , COL  , CRI  , DOM  , FJI  , GAB  , GTM  , GUY  , HND  , JAM  , MUS  , NIC  , PAN  , PER  , TTO  , URY  , ZAF </a:t>
                      </a:r>
                    </a:p>
                  </a:txBody>
                  <a:tcPr>
                    <a:lnR w="19050" cap="flat" cmpd="sng" algn="ctr">
                      <a:solidFill>
                        <a:schemeClr val="accent1">
                          <a:lumMod val="75000"/>
                        </a:schemeClr>
                      </a:solidFill>
                      <a:prstDash val="solid"/>
                      <a:round/>
                      <a:headEnd type="none" w="med" len="med"/>
                      <a:tailEnd type="none" w="med" len="med"/>
                    </a:lnR>
                  </a:tcPr>
                </a:tc>
                <a:extLst>
                  <a:ext uri="{0D108BD9-81ED-4DB2-BD59-A6C34878D82A}">
                    <a16:rowId xmlns:a16="http://schemas.microsoft.com/office/drawing/2014/main" val="3114813192"/>
                  </a:ext>
                </a:extLst>
              </a:tr>
              <a:tr h="301442">
                <a:tc>
                  <a:txBody>
                    <a:bodyPr/>
                    <a:lstStyle/>
                    <a:p>
                      <a:pPr algn="ctr"/>
                      <a:r>
                        <a:rPr lang="fr-FR" sz="1500" dirty="0"/>
                        <a:t>5</a:t>
                      </a:r>
                    </a:p>
                  </a:txBody>
                  <a:tcPr anchor="ctr">
                    <a:lnL w="19050" cap="flat" cmpd="sng" algn="ctr">
                      <a:solidFill>
                        <a:schemeClr val="accent1">
                          <a:lumMod val="75000"/>
                        </a:schemeClr>
                      </a:solidFill>
                      <a:prstDash val="solid"/>
                      <a:round/>
                      <a:headEnd type="none" w="med" len="med"/>
                      <a:tailEnd type="none" w="med" len="med"/>
                    </a:lnL>
                  </a:tcPr>
                </a:tc>
                <a:tc>
                  <a:txBody>
                    <a:bodyPr/>
                    <a:lstStyle/>
                    <a:p>
                      <a:r>
                        <a:rPr lang="sv-SE" sz="800" dirty="0"/>
                        <a:t>BRA  , EGY  , IRN  , MEX  , PHL  , RUS  , THA  , TUR  , VNM </a:t>
                      </a:r>
                      <a:endParaRPr lang="fr-FR" sz="800" dirty="0"/>
                    </a:p>
                  </a:txBody>
                  <a:tcPr>
                    <a:lnR w="19050" cap="flat" cmpd="sng" algn="ctr">
                      <a:solidFill>
                        <a:schemeClr val="accent1">
                          <a:lumMod val="75000"/>
                        </a:schemeClr>
                      </a:solidFill>
                      <a:prstDash val="solid"/>
                      <a:round/>
                      <a:headEnd type="none" w="med" len="med"/>
                      <a:tailEnd type="none" w="med" len="med"/>
                    </a:lnR>
                  </a:tcPr>
                </a:tc>
                <a:extLst>
                  <a:ext uri="{0D108BD9-81ED-4DB2-BD59-A6C34878D82A}">
                    <a16:rowId xmlns:a16="http://schemas.microsoft.com/office/drawing/2014/main" val="1506228618"/>
                  </a:ext>
                </a:extLst>
              </a:tr>
              <a:tr h="301442">
                <a:tc>
                  <a:txBody>
                    <a:bodyPr/>
                    <a:lstStyle/>
                    <a:p>
                      <a:pPr algn="ctr"/>
                      <a:r>
                        <a:rPr lang="fr-FR" sz="1500" dirty="0"/>
                        <a:t>6</a:t>
                      </a:r>
                    </a:p>
                  </a:txBody>
                  <a:tcPr anchor="ctr">
                    <a:lnL w="19050" cap="flat" cmpd="sng" algn="ctr">
                      <a:solidFill>
                        <a:schemeClr val="accent1">
                          <a:lumMod val="75000"/>
                        </a:schemeClr>
                      </a:solidFill>
                      <a:prstDash val="solid"/>
                      <a:round/>
                      <a:headEnd type="none" w="med" len="med"/>
                      <a:tailEnd type="none" w="med" len="med"/>
                    </a:lnL>
                  </a:tcPr>
                </a:tc>
                <a:tc>
                  <a:txBody>
                    <a:bodyPr/>
                    <a:lstStyle/>
                    <a:p>
                      <a:r>
                        <a:rPr lang="fr-FR" sz="800" dirty="0"/>
                        <a:t>ARE  , GRD  , QAT </a:t>
                      </a:r>
                    </a:p>
                  </a:txBody>
                  <a:tcPr>
                    <a:lnR w="19050" cap="flat" cmpd="sng" algn="ctr">
                      <a:solidFill>
                        <a:schemeClr val="accent1">
                          <a:lumMod val="75000"/>
                        </a:schemeClr>
                      </a:solidFill>
                      <a:prstDash val="solid"/>
                      <a:round/>
                      <a:headEnd type="none" w="med" len="med"/>
                      <a:tailEnd type="none" w="med" len="med"/>
                    </a:lnR>
                  </a:tcPr>
                </a:tc>
                <a:extLst>
                  <a:ext uri="{0D108BD9-81ED-4DB2-BD59-A6C34878D82A}">
                    <a16:rowId xmlns:a16="http://schemas.microsoft.com/office/drawing/2014/main" val="3150571744"/>
                  </a:ext>
                </a:extLst>
              </a:tr>
              <a:tr h="301530">
                <a:tc>
                  <a:txBody>
                    <a:bodyPr/>
                    <a:lstStyle/>
                    <a:p>
                      <a:pPr algn="ctr"/>
                      <a:r>
                        <a:rPr lang="fr-FR" sz="1500" dirty="0"/>
                        <a:t>7</a:t>
                      </a:r>
                    </a:p>
                  </a:txBody>
                  <a:tcPr anchor="ctr">
                    <a:lnL w="19050" cap="flat" cmpd="sng" algn="ctr">
                      <a:solidFill>
                        <a:schemeClr val="accent1">
                          <a:lumMod val="75000"/>
                        </a:schemeClr>
                      </a:solidFill>
                      <a:prstDash val="solid"/>
                      <a:round/>
                      <a:headEnd type="none" w="med" len="med"/>
                      <a:tailEnd type="none" w="med" len="med"/>
                    </a:lnL>
                  </a:tcPr>
                </a:tc>
                <a:tc>
                  <a:txBody>
                    <a:bodyPr/>
                    <a:lstStyle/>
                    <a:p>
                      <a:r>
                        <a:rPr lang="fr-FR" sz="800" dirty="0"/>
                        <a:t>AUT  , CHE  , DEU  , DNK  , ESP  , FIN  , GBR  , IRL  , ISL  , ITA  , MLT  , NOR  , POL  , PRT  , SVN  , SWE </a:t>
                      </a:r>
                    </a:p>
                  </a:txBody>
                  <a:tcPr>
                    <a:lnR w="19050" cap="flat" cmpd="sng" algn="ctr">
                      <a:solidFill>
                        <a:schemeClr val="accent1">
                          <a:lumMod val="75000"/>
                        </a:schemeClr>
                      </a:solidFill>
                      <a:prstDash val="solid"/>
                      <a:round/>
                      <a:headEnd type="none" w="med" len="med"/>
                      <a:tailEnd type="none" w="med" len="med"/>
                    </a:lnR>
                  </a:tcPr>
                </a:tc>
                <a:extLst>
                  <a:ext uri="{0D108BD9-81ED-4DB2-BD59-A6C34878D82A}">
                    <a16:rowId xmlns:a16="http://schemas.microsoft.com/office/drawing/2014/main" val="4033692740"/>
                  </a:ext>
                </a:extLst>
              </a:tr>
              <a:tr h="287824">
                <a:tc>
                  <a:txBody>
                    <a:bodyPr/>
                    <a:lstStyle/>
                    <a:p>
                      <a:pPr algn="ctr"/>
                      <a:r>
                        <a:rPr lang="fr-FR" sz="1500" dirty="0"/>
                        <a:t>8</a:t>
                      </a:r>
                    </a:p>
                  </a:txBody>
                  <a:tcPr anchor="ctr">
                    <a:lnL w="19050" cap="flat" cmpd="sng" algn="ctr">
                      <a:solidFill>
                        <a:schemeClr val="accent1">
                          <a:lumMod val="75000"/>
                        </a:schemeClr>
                      </a:solidFill>
                      <a:prstDash val="solid"/>
                      <a:round/>
                      <a:headEnd type="none" w="med" len="med"/>
                      <a:tailEnd type="none" w="med" len="med"/>
                    </a:lnL>
                    <a:lnB w="19050" cap="flat" cmpd="sng" algn="ctr">
                      <a:solidFill>
                        <a:schemeClr val="accent1">
                          <a:lumMod val="75000"/>
                        </a:schemeClr>
                      </a:solidFill>
                      <a:prstDash val="solid"/>
                      <a:round/>
                      <a:headEnd type="none" w="med" len="med"/>
                      <a:tailEnd type="none" w="med" len="med"/>
                    </a:lnB>
                  </a:tcPr>
                </a:tc>
                <a:tc>
                  <a:txBody>
                    <a:bodyPr/>
                    <a:lstStyle/>
                    <a:p>
                      <a:r>
                        <a:rPr lang="de-DE" sz="800" dirty="0"/>
                        <a:t>AUS  , CAN  , ISR  , JPN  , KOR  , MYS  , USA </a:t>
                      </a:r>
                      <a:endParaRPr lang="fr-FR" sz="800" dirty="0"/>
                    </a:p>
                  </a:txBody>
                  <a:tcPr>
                    <a:lnR w="19050" cap="flat" cmpd="sng" algn="ctr">
                      <a:solidFill>
                        <a:schemeClr val="accent1">
                          <a:lumMod val="75000"/>
                        </a:schemeClr>
                      </a:solidFill>
                      <a:prstDash val="solid"/>
                      <a:round/>
                      <a:headEnd type="none" w="med" len="med"/>
                      <a:tailEnd type="none" w="med" len="med"/>
                    </a:lnR>
                    <a:lnB w="1905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502503769"/>
                  </a:ext>
                </a:extLst>
              </a:tr>
            </a:tbl>
          </a:graphicData>
        </a:graphic>
      </p:graphicFrame>
      <p:pic>
        <p:nvPicPr>
          <p:cNvPr id="12" name="Image 11">
            <a:extLst>
              <a:ext uri="{FF2B5EF4-FFF2-40B4-BE49-F238E27FC236}">
                <a16:creationId xmlns:a16="http://schemas.microsoft.com/office/drawing/2014/main" id="{E2088589-0409-39D5-24FF-726BB11E3B01}"/>
              </a:ext>
            </a:extLst>
          </p:cNvPr>
          <p:cNvPicPr>
            <a:picLocks noChangeAspect="1"/>
          </p:cNvPicPr>
          <p:nvPr/>
        </p:nvPicPr>
        <p:blipFill>
          <a:blip r:embed="rId2"/>
          <a:stretch>
            <a:fillRect/>
          </a:stretch>
        </p:blipFill>
        <p:spPr>
          <a:xfrm>
            <a:off x="103326" y="4266611"/>
            <a:ext cx="2943225" cy="2566035"/>
          </a:xfrm>
          <a:prstGeom prst="rect">
            <a:avLst/>
          </a:prstGeom>
          <a:ln w="19050">
            <a:solidFill>
              <a:schemeClr val="accent1">
                <a:lumMod val="75000"/>
              </a:schemeClr>
            </a:solidFill>
          </a:ln>
        </p:spPr>
      </p:pic>
      <p:pic>
        <p:nvPicPr>
          <p:cNvPr id="20" name="Image 19">
            <a:extLst>
              <a:ext uri="{FF2B5EF4-FFF2-40B4-BE49-F238E27FC236}">
                <a16:creationId xmlns:a16="http://schemas.microsoft.com/office/drawing/2014/main" id="{23F0E5D9-4C71-5A8A-3075-0DBB193ED35A}"/>
              </a:ext>
            </a:extLst>
          </p:cNvPr>
          <p:cNvPicPr>
            <a:picLocks noChangeAspect="1"/>
          </p:cNvPicPr>
          <p:nvPr/>
        </p:nvPicPr>
        <p:blipFill>
          <a:blip r:embed="rId3"/>
          <a:stretch>
            <a:fillRect/>
          </a:stretch>
        </p:blipFill>
        <p:spPr>
          <a:xfrm>
            <a:off x="8633989" y="4266611"/>
            <a:ext cx="3138011" cy="2488406"/>
          </a:xfrm>
          <a:prstGeom prst="rect">
            <a:avLst/>
          </a:prstGeom>
          <a:ln w="19050">
            <a:solidFill>
              <a:schemeClr val="accent1">
                <a:lumMod val="75000"/>
              </a:schemeClr>
            </a:solidFill>
          </a:ln>
        </p:spPr>
      </p:pic>
      <p:sp>
        <p:nvSpPr>
          <p:cNvPr id="27" name="Titre 3">
            <a:extLst>
              <a:ext uri="{FF2B5EF4-FFF2-40B4-BE49-F238E27FC236}">
                <a16:creationId xmlns:a16="http://schemas.microsoft.com/office/drawing/2014/main" id="{C11625B7-CCFD-C6B5-6104-7899B2393803}"/>
              </a:ext>
            </a:extLst>
          </p:cNvPr>
          <p:cNvSpPr txBox="1">
            <a:spLocks/>
          </p:cNvSpPr>
          <p:nvPr/>
        </p:nvSpPr>
        <p:spPr>
          <a:xfrm>
            <a:off x="137191" y="1009030"/>
            <a:ext cx="3006085" cy="540000"/>
          </a:xfrm>
          <a:prstGeom prst="rect">
            <a:avLst/>
          </a:prstGeom>
          <a:gradFill flip="none" rotWithShape="1">
            <a:gsLst>
              <a:gs pos="86000">
                <a:schemeClr val="accent1">
                  <a:lumMod val="60000"/>
                  <a:lumOff val="40000"/>
                </a:schemeClr>
              </a:gs>
              <a:gs pos="100000">
                <a:schemeClr val="bg1"/>
              </a:gs>
            </a:gsLst>
            <a:lin ang="2700000" scaled="1"/>
            <a:tileRect/>
          </a:gradFill>
          <a:ln w="19050">
            <a:solidFill>
              <a:schemeClr val="accent1">
                <a:lumMod val="75000"/>
              </a:schemeClr>
            </a:solidFill>
          </a:ln>
        </p:spPr>
        <p:txBody>
          <a:bodyPr vert="horz" lIns="91416" tIns="45708" rIns="91416" bIns="45708" rtlCol="0" anchor="ctr">
            <a:normAutofit/>
          </a:bodyPr>
          <a:lstStyle>
            <a:lvl1pPr algn="l" defTabSz="914126" rtl="0" eaLnBrk="1" latinLnBrk="0" hangingPunct="1">
              <a:lnSpc>
                <a:spcPct val="90000"/>
              </a:lnSpc>
              <a:spcBef>
                <a:spcPct val="0"/>
              </a:spcBef>
              <a:buNone/>
              <a:defRPr sz="3199" b="0" i="0" kern="1200" cap="none" baseline="0">
                <a:solidFill>
                  <a:schemeClr val="accent6">
                    <a:lumMod val="50000"/>
                  </a:schemeClr>
                </a:solidFill>
                <a:effectLst/>
                <a:latin typeface="+mj-lt"/>
                <a:ea typeface="+mj-ea"/>
                <a:cs typeface="+mj-cs"/>
              </a:defRPr>
            </a:lvl1pPr>
          </a:lstStyle>
          <a:p>
            <a:pPr>
              <a:buClr>
                <a:schemeClr val="accent1"/>
              </a:buClr>
              <a:buSzPct val="100000"/>
              <a:buFont typeface="Arial" panose="020B0604020202020204" pitchFamily="34" charset="0"/>
              <a:buNone/>
            </a:pPr>
            <a:r>
              <a:rPr lang="fr-FR" sz="1400" dirty="0">
                <a:solidFill>
                  <a:srgbClr val="FFFFFF"/>
                </a:solidFill>
              </a:rPr>
              <a:t>Clusters – Données ACP projetées</a:t>
            </a:r>
            <a:endParaRPr lang="en-US" sz="1400" dirty="0">
              <a:solidFill>
                <a:srgbClr val="FFFFFF"/>
              </a:solidFill>
            </a:endParaRPr>
          </a:p>
        </p:txBody>
      </p:sp>
      <p:sp>
        <p:nvSpPr>
          <p:cNvPr id="28" name="Titre 3">
            <a:extLst>
              <a:ext uri="{FF2B5EF4-FFF2-40B4-BE49-F238E27FC236}">
                <a16:creationId xmlns:a16="http://schemas.microsoft.com/office/drawing/2014/main" id="{9E9E57C0-D254-D564-601D-3E0EA33EBD5A}"/>
              </a:ext>
            </a:extLst>
          </p:cNvPr>
          <p:cNvSpPr txBox="1">
            <a:spLocks/>
          </p:cNvSpPr>
          <p:nvPr/>
        </p:nvSpPr>
        <p:spPr>
          <a:xfrm>
            <a:off x="8465229" y="902911"/>
            <a:ext cx="3552372" cy="540000"/>
          </a:xfrm>
          <a:prstGeom prst="rect">
            <a:avLst/>
          </a:prstGeom>
          <a:gradFill flip="none" rotWithShape="1">
            <a:gsLst>
              <a:gs pos="86000">
                <a:schemeClr val="accent1">
                  <a:lumMod val="60000"/>
                  <a:lumOff val="40000"/>
                </a:schemeClr>
              </a:gs>
              <a:gs pos="100000">
                <a:schemeClr val="bg1"/>
              </a:gs>
            </a:gsLst>
            <a:lin ang="2700000" scaled="1"/>
            <a:tileRect/>
          </a:gradFill>
          <a:ln w="19050">
            <a:solidFill>
              <a:schemeClr val="accent1">
                <a:lumMod val="75000"/>
              </a:schemeClr>
            </a:solidFill>
          </a:ln>
        </p:spPr>
        <p:txBody>
          <a:bodyPr vert="horz" lIns="91416" tIns="45708" rIns="91416" bIns="45708" rtlCol="0" anchor="ctr">
            <a:normAutofit/>
          </a:bodyPr>
          <a:lstStyle>
            <a:lvl1pPr algn="l" defTabSz="914126" rtl="0" eaLnBrk="1" latinLnBrk="0" hangingPunct="1">
              <a:lnSpc>
                <a:spcPct val="90000"/>
              </a:lnSpc>
              <a:spcBef>
                <a:spcPct val="0"/>
              </a:spcBef>
              <a:buNone/>
              <a:defRPr sz="3199" b="0" i="0" kern="1200" cap="none" baseline="0">
                <a:solidFill>
                  <a:schemeClr val="accent6">
                    <a:lumMod val="50000"/>
                  </a:schemeClr>
                </a:solidFill>
                <a:effectLst/>
                <a:latin typeface="+mj-lt"/>
                <a:ea typeface="+mj-ea"/>
                <a:cs typeface="+mj-cs"/>
              </a:defRPr>
            </a:lvl1pPr>
          </a:lstStyle>
          <a:p>
            <a:pPr>
              <a:buClr>
                <a:schemeClr val="accent1"/>
              </a:buClr>
              <a:buSzPct val="100000"/>
              <a:buFont typeface="Arial" panose="020B0604020202020204" pitchFamily="34" charset="0"/>
              <a:buNone/>
            </a:pPr>
            <a:r>
              <a:rPr lang="fr-FR" sz="1400" dirty="0">
                <a:solidFill>
                  <a:srgbClr val="FFFFFF"/>
                </a:solidFill>
              </a:rPr>
              <a:t>Clusters - Données standardisées</a:t>
            </a:r>
            <a:endParaRPr lang="en-US" sz="1400" dirty="0">
              <a:solidFill>
                <a:srgbClr val="FFFFFF"/>
              </a:solidFill>
            </a:endParaRPr>
          </a:p>
        </p:txBody>
      </p:sp>
      <p:grpSp>
        <p:nvGrpSpPr>
          <p:cNvPr id="42" name="Groupe 41">
            <a:extLst>
              <a:ext uri="{FF2B5EF4-FFF2-40B4-BE49-F238E27FC236}">
                <a16:creationId xmlns:a16="http://schemas.microsoft.com/office/drawing/2014/main" id="{82D8657A-AE94-D601-F406-619E2BCBBFC4}"/>
              </a:ext>
            </a:extLst>
          </p:cNvPr>
          <p:cNvGrpSpPr/>
          <p:nvPr/>
        </p:nvGrpSpPr>
        <p:grpSpPr>
          <a:xfrm>
            <a:off x="137191" y="1733388"/>
            <a:ext cx="2988945" cy="2348865"/>
            <a:chOff x="137191" y="1733388"/>
            <a:chExt cx="2988945" cy="2348865"/>
          </a:xfrm>
        </p:grpSpPr>
        <p:grpSp>
          <p:nvGrpSpPr>
            <p:cNvPr id="26" name="Groupe 25">
              <a:extLst>
                <a:ext uri="{FF2B5EF4-FFF2-40B4-BE49-F238E27FC236}">
                  <a16:creationId xmlns:a16="http://schemas.microsoft.com/office/drawing/2014/main" id="{4BC22F80-BD4E-FC1E-FEB3-A60C0A9D5517}"/>
                </a:ext>
              </a:extLst>
            </p:cNvPr>
            <p:cNvGrpSpPr/>
            <p:nvPr/>
          </p:nvGrpSpPr>
          <p:grpSpPr>
            <a:xfrm>
              <a:off x="137191" y="1733388"/>
              <a:ext cx="2988945" cy="2348865"/>
              <a:chOff x="57606" y="981894"/>
              <a:chExt cx="2988945" cy="2348865"/>
            </a:xfrm>
          </p:grpSpPr>
          <p:pic>
            <p:nvPicPr>
              <p:cNvPr id="5" name="Image 4">
                <a:extLst>
                  <a:ext uri="{FF2B5EF4-FFF2-40B4-BE49-F238E27FC236}">
                    <a16:creationId xmlns:a16="http://schemas.microsoft.com/office/drawing/2014/main" id="{28EB187B-8CD0-C636-2635-38EF990E163C}"/>
                  </a:ext>
                </a:extLst>
              </p:cNvPr>
              <p:cNvPicPr>
                <a:picLocks noChangeAspect="1"/>
              </p:cNvPicPr>
              <p:nvPr/>
            </p:nvPicPr>
            <p:blipFill>
              <a:blip r:embed="rId4"/>
              <a:stretch>
                <a:fillRect/>
              </a:stretch>
            </p:blipFill>
            <p:spPr>
              <a:xfrm>
                <a:off x="57606" y="981894"/>
                <a:ext cx="2988945" cy="2348865"/>
              </a:xfrm>
              <a:prstGeom prst="rect">
                <a:avLst/>
              </a:prstGeom>
              <a:ln w="19050">
                <a:solidFill>
                  <a:schemeClr val="accent1">
                    <a:lumMod val="75000"/>
                  </a:schemeClr>
                </a:solidFill>
              </a:ln>
            </p:spPr>
          </p:pic>
          <p:sp>
            <p:nvSpPr>
              <p:cNvPr id="23" name="Rectangle 22">
                <a:extLst>
                  <a:ext uri="{FF2B5EF4-FFF2-40B4-BE49-F238E27FC236}">
                    <a16:creationId xmlns:a16="http://schemas.microsoft.com/office/drawing/2014/main" id="{C0730316-AAF4-EE17-FFA7-7BD67E767B3B}"/>
                  </a:ext>
                </a:extLst>
              </p:cNvPr>
              <p:cNvSpPr/>
              <p:nvPr/>
            </p:nvSpPr>
            <p:spPr>
              <a:xfrm>
                <a:off x="892415" y="2452506"/>
                <a:ext cx="540000" cy="252000"/>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5" name="Rectangle 34">
              <a:extLst>
                <a:ext uri="{FF2B5EF4-FFF2-40B4-BE49-F238E27FC236}">
                  <a16:creationId xmlns:a16="http://schemas.microsoft.com/office/drawing/2014/main" id="{259259C3-046D-55C4-B01F-023870F7C5E4}"/>
                </a:ext>
              </a:extLst>
            </p:cNvPr>
            <p:cNvSpPr/>
            <p:nvPr/>
          </p:nvSpPr>
          <p:spPr>
            <a:xfrm>
              <a:off x="2124000" y="2488560"/>
              <a:ext cx="576000" cy="252000"/>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a:extLst>
                <a:ext uri="{FF2B5EF4-FFF2-40B4-BE49-F238E27FC236}">
                  <a16:creationId xmlns:a16="http://schemas.microsoft.com/office/drawing/2014/main" id="{1BBC5B51-BCA4-C83E-D785-7F66F47ACFF5}"/>
                </a:ext>
              </a:extLst>
            </p:cNvPr>
            <p:cNvSpPr/>
            <p:nvPr/>
          </p:nvSpPr>
          <p:spPr>
            <a:xfrm>
              <a:off x="360000" y="2495264"/>
              <a:ext cx="612000" cy="252000"/>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a:extLst>
                <a:ext uri="{FF2B5EF4-FFF2-40B4-BE49-F238E27FC236}">
                  <a16:creationId xmlns:a16="http://schemas.microsoft.com/office/drawing/2014/main" id="{A2B0C619-275C-3A72-5B2B-B713F9DDA50C}"/>
                </a:ext>
              </a:extLst>
            </p:cNvPr>
            <p:cNvSpPr/>
            <p:nvPr/>
          </p:nvSpPr>
          <p:spPr>
            <a:xfrm>
              <a:off x="360450" y="3206695"/>
              <a:ext cx="612000" cy="252000"/>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4" name="Groupe 43">
            <a:extLst>
              <a:ext uri="{FF2B5EF4-FFF2-40B4-BE49-F238E27FC236}">
                <a16:creationId xmlns:a16="http://schemas.microsoft.com/office/drawing/2014/main" id="{2996B23C-FB28-D2FE-72FD-603454012922}"/>
              </a:ext>
            </a:extLst>
          </p:cNvPr>
          <p:cNvGrpSpPr/>
          <p:nvPr/>
        </p:nvGrpSpPr>
        <p:grpSpPr>
          <a:xfrm>
            <a:off x="8482397" y="1495158"/>
            <a:ext cx="3535204" cy="2674620"/>
            <a:chOff x="8482397" y="1495158"/>
            <a:chExt cx="3535204" cy="2674620"/>
          </a:xfrm>
        </p:grpSpPr>
        <p:pic>
          <p:nvPicPr>
            <p:cNvPr id="18" name="Image 17">
              <a:extLst>
                <a:ext uri="{FF2B5EF4-FFF2-40B4-BE49-F238E27FC236}">
                  <a16:creationId xmlns:a16="http://schemas.microsoft.com/office/drawing/2014/main" id="{DA2CDF7D-455C-4EC6-5383-192EE6444644}"/>
                </a:ext>
              </a:extLst>
            </p:cNvPr>
            <p:cNvPicPr>
              <a:picLocks noChangeAspect="1"/>
            </p:cNvPicPr>
            <p:nvPr/>
          </p:nvPicPr>
          <p:blipFill>
            <a:blip r:embed="rId5"/>
            <a:stretch>
              <a:fillRect/>
            </a:stretch>
          </p:blipFill>
          <p:spPr>
            <a:xfrm>
              <a:off x="8482397" y="1495158"/>
              <a:ext cx="3535204" cy="2674620"/>
            </a:xfrm>
            <a:prstGeom prst="rect">
              <a:avLst/>
            </a:prstGeom>
            <a:ln w="19050">
              <a:solidFill>
                <a:schemeClr val="accent1">
                  <a:lumMod val="75000"/>
                </a:schemeClr>
              </a:solidFill>
            </a:ln>
          </p:spPr>
        </p:pic>
        <p:sp>
          <p:nvSpPr>
            <p:cNvPr id="25" name="Rectangle 24">
              <a:extLst>
                <a:ext uri="{FF2B5EF4-FFF2-40B4-BE49-F238E27FC236}">
                  <a16:creationId xmlns:a16="http://schemas.microsoft.com/office/drawing/2014/main" id="{81056347-FE91-0234-0EF1-F14A560CB355}"/>
                </a:ext>
              </a:extLst>
            </p:cNvPr>
            <p:cNvSpPr/>
            <p:nvPr/>
          </p:nvSpPr>
          <p:spPr>
            <a:xfrm>
              <a:off x="9378000" y="2574000"/>
              <a:ext cx="288000" cy="180000"/>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Rectangle 42">
              <a:extLst>
                <a:ext uri="{FF2B5EF4-FFF2-40B4-BE49-F238E27FC236}">
                  <a16:creationId xmlns:a16="http://schemas.microsoft.com/office/drawing/2014/main" id="{9D7FD3EC-EE4E-1006-2AC1-E033C2A9B121}"/>
                </a:ext>
              </a:extLst>
            </p:cNvPr>
            <p:cNvSpPr/>
            <p:nvPr/>
          </p:nvSpPr>
          <p:spPr>
            <a:xfrm>
              <a:off x="10602000" y="2060848"/>
              <a:ext cx="288000" cy="180000"/>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 name="Groupe 1">
            <a:extLst>
              <a:ext uri="{FF2B5EF4-FFF2-40B4-BE49-F238E27FC236}">
                <a16:creationId xmlns:a16="http://schemas.microsoft.com/office/drawing/2014/main" id="{A5BD8161-9C16-C640-31BB-E1CB3C630F0E}"/>
              </a:ext>
            </a:extLst>
          </p:cNvPr>
          <p:cNvGrpSpPr/>
          <p:nvPr/>
        </p:nvGrpSpPr>
        <p:grpSpPr>
          <a:xfrm>
            <a:off x="4619644" y="4552588"/>
            <a:ext cx="2949534" cy="2251542"/>
            <a:chOff x="4665408" y="3922458"/>
            <a:chExt cx="2949534" cy="2251542"/>
          </a:xfrm>
        </p:grpSpPr>
        <p:pic>
          <p:nvPicPr>
            <p:cNvPr id="9" name="Image 8">
              <a:extLst>
                <a:ext uri="{FF2B5EF4-FFF2-40B4-BE49-F238E27FC236}">
                  <a16:creationId xmlns:a16="http://schemas.microsoft.com/office/drawing/2014/main" id="{D6E71656-3527-78E7-19D4-CD6D4A825735}"/>
                </a:ext>
              </a:extLst>
            </p:cNvPr>
            <p:cNvPicPr>
              <a:picLocks noChangeAspect="1"/>
            </p:cNvPicPr>
            <p:nvPr/>
          </p:nvPicPr>
          <p:blipFill>
            <a:blip r:embed="rId6"/>
            <a:srcRect t="375" b="375"/>
            <a:stretch/>
          </p:blipFill>
          <p:spPr>
            <a:xfrm>
              <a:off x="4665408" y="3922458"/>
              <a:ext cx="2302803" cy="2249245"/>
            </a:xfrm>
            <a:prstGeom prst="rect">
              <a:avLst/>
            </a:prstGeom>
            <a:ln w="19050">
              <a:solidFill>
                <a:schemeClr val="accent1">
                  <a:lumMod val="75000"/>
                </a:schemeClr>
              </a:solidFill>
            </a:ln>
          </p:spPr>
        </p:pic>
        <p:sp>
          <p:nvSpPr>
            <p:cNvPr id="8" name="Espace réservé du contenu 2">
              <a:extLst>
                <a:ext uri="{FF2B5EF4-FFF2-40B4-BE49-F238E27FC236}">
                  <a16:creationId xmlns:a16="http://schemas.microsoft.com/office/drawing/2014/main" id="{489CACA4-7F9A-B796-AFAA-FACD5B1A90BC}"/>
                </a:ext>
              </a:extLst>
            </p:cNvPr>
            <p:cNvSpPr txBox="1">
              <a:spLocks/>
            </p:cNvSpPr>
            <p:nvPr/>
          </p:nvSpPr>
          <p:spPr>
            <a:xfrm>
              <a:off x="6984000" y="3924000"/>
              <a:ext cx="630942" cy="2250000"/>
            </a:xfrm>
            <a:prstGeom prst="rect">
              <a:avLst/>
            </a:prstGeom>
            <a:gradFill>
              <a:gsLst>
                <a:gs pos="76000">
                  <a:schemeClr val="bg2">
                    <a:lumMod val="90000"/>
                  </a:schemeClr>
                </a:gs>
                <a:gs pos="0">
                  <a:schemeClr val="bg2">
                    <a:lumMod val="90000"/>
                  </a:schemeClr>
                </a:gs>
                <a:gs pos="100000">
                  <a:schemeClr val="bg1"/>
                </a:gs>
              </a:gsLst>
              <a:lin ang="2700000" scaled="1"/>
            </a:gradFill>
            <a:ln w="19050" cap="flat">
              <a:solidFill>
                <a:schemeClr val="accent1">
                  <a:lumMod val="75000"/>
                </a:schemeClr>
              </a:solidFill>
            </a:ln>
          </p:spPr>
          <p:txBody>
            <a:bodyPr vert="vert" wrap="square" lIns="91440" tIns="45720" rIns="91440" bIns="45720" rtlCol="0" anchor="t">
              <a:spAutoFit/>
            </a:bodyPr>
            <a:lstStyle>
              <a:defPPr>
                <a:defRPr lang="en-US"/>
              </a:defPPr>
              <a:lvl1pPr indent="0" defTabSz="914126">
                <a:lnSpc>
                  <a:spcPct val="100000"/>
                </a:lnSpc>
                <a:spcBef>
                  <a:spcPts val="0"/>
                </a:spcBef>
                <a:spcAft>
                  <a:spcPts val="600"/>
                </a:spcAft>
                <a:buClr>
                  <a:srgbClr val="333C6B"/>
                </a:buClr>
                <a:buSzPct val="100000"/>
                <a:buFont typeface="Arial" panose="020B0604020202020204" pitchFamily="34" charset="0"/>
                <a:buNone/>
                <a:defRPr sz="1200" b="1">
                  <a:effectLst/>
                </a:defRPr>
              </a:lvl1pPr>
              <a:lvl2pPr marL="685594" indent="-228531" defTabSz="914126">
                <a:lnSpc>
                  <a:spcPct val="120000"/>
                </a:lnSpc>
                <a:spcBef>
                  <a:spcPts val="500"/>
                </a:spcBef>
                <a:buClr>
                  <a:schemeClr val="accent1"/>
                </a:buClr>
                <a:buSzPct val="100000"/>
                <a:buFont typeface="Arial" panose="020B0604020202020204" pitchFamily="34" charset="0"/>
                <a:buChar char="•"/>
                <a:defRPr sz="1799" cap="none" baseline="0">
                  <a:effectLst/>
                </a:defRPr>
              </a:lvl2pPr>
              <a:lvl3pPr marL="1142657" indent="-228531" defTabSz="914126">
                <a:lnSpc>
                  <a:spcPct val="120000"/>
                </a:lnSpc>
                <a:spcBef>
                  <a:spcPts val="500"/>
                </a:spcBef>
                <a:buClr>
                  <a:schemeClr val="accent1"/>
                </a:buClr>
                <a:buSzPct val="100000"/>
                <a:buFont typeface="Arial" panose="020B0604020202020204" pitchFamily="34" charset="0"/>
                <a:buChar char="•"/>
                <a:defRPr sz="1600">
                  <a:effectLst/>
                </a:defRPr>
              </a:lvl3pPr>
              <a:lvl4pPr marL="1599720" indent="-228531" defTabSz="914126">
                <a:lnSpc>
                  <a:spcPct val="120000"/>
                </a:lnSpc>
                <a:spcBef>
                  <a:spcPts val="500"/>
                </a:spcBef>
                <a:buClr>
                  <a:schemeClr val="accent1"/>
                </a:buClr>
                <a:buSzPct val="100000"/>
                <a:buFont typeface="Arial" panose="020B0604020202020204" pitchFamily="34" charset="0"/>
                <a:buChar char="•"/>
                <a:defRPr sz="1400" cap="none" baseline="0">
                  <a:effectLst/>
                </a:defRPr>
              </a:lvl4pPr>
              <a:lvl5pPr marL="2056783" indent="-228531" defTabSz="914126">
                <a:lnSpc>
                  <a:spcPct val="120000"/>
                </a:lnSpc>
                <a:spcBef>
                  <a:spcPts val="500"/>
                </a:spcBef>
                <a:buClr>
                  <a:schemeClr val="accent1"/>
                </a:buClr>
                <a:buSzPct val="100000"/>
                <a:buFont typeface="Arial" panose="020B0604020202020204" pitchFamily="34" charset="0"/>
                <a:buChar char="•"/>
                <a:defRPr sz="1200">
                  <a:effectLst/>
                </a:defRPr>
              </a:lvl5pPr>
              <a:lvl6pPr marL="2513846" indent="-228531" defTabSz="914126">
                <a:lnSpc>
                  <a:spcPct val="120000"/>
                </a:lnSpc>
                <a:spcBef>
                  <a:spcPts val="500"/>
                </a:spcBef>
                <a:buClr>
                  <a:schemeClr val="accent1"/>
                </a:buClr>
                <a:buSzPct val="100000"/>
                <a:buFont typeface="Arial" panose="020B0604020202020204" pitchFamily="34" charset="0"/>
                <a:buChar char="•"/>
                <a:defRPr sz="1200">
                  <a:effectLst/>
                </a:defRPr>
              </a:lvl6pPr>
              <a:lvl7pPr marL="2970908" indent="-228531" defTabSz="914126">
                <a:lnSpc>
                  <a:spcPct val="120000"/>
                </a:lnSpc>
                <a:spcBef>
                  <a:spcPts val="500"/>
                </a:spcBef>
                <a:buClr>
                  <a:schemeClr val="accent1"/>
                </a:buClr>
                <a:buSzPct val="100000"/>
                <a:buFont typeface="Arial" panose="020B0604020202020204" pitchFamily="34" charset="0"/>
                <a:buChar char="•"/>
                <a:defRPr sz="1200">
                  <a:effectLst/>
                </a:defRPr>
              </a:lvl7pPr>
              <a:lvl8pPr marL="3427971"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8pPr>
              <a:lvl9pPr marL="3885034" indent="-228531" defTabSz="914126">
                <a:lnSpc>
                  <a:spcPct val="120000"/>
                </a:lnSpc>
                <a:spcBef>
                  <a:spcPts val="500"/>
                </a:spcBef>
                <a:buClr>
                  <a:schemeClr val="accent1"/>
                </a:buClr>
                <a:buSzPct val="100000"/>
                <a:buFont typeface="Arial" panose="020B0604020202020204" pitchFamily="34" charset="0"/>
                <a:buChar char="•"/>
                <a:defRPr sz="1200" baseline="0">
                  <a:effectLst/>
                </a:defRPr>
              </a:lvl9pPr>
            </a:lstStyle>
            <a:p>
              <a:pPr algn="ctr"/>
              <a:r>
                <a:rPr lang="fr-FR" b="0" dirty="0"/>
                <a:t>VISUALISATION 3D</a:t>
              </a:r>
            </a:p>
            <a:p>
              <a:pPr algn="ctr"/>
              <a:r>
                <a:rPr lang="fr-FR" b="0" dirty="0"/>
                <a:t>DONNES  PROJETEES-F1,F2,F3</a:t>
              </a:r>
            </a:p>
          </p:txBody>
        </p:sp>
      </p:grpSp>
    </p:spTree>
    <p:extLst>
      <p:ext uri="{BB962C8B-B14F-4D97-AF65-F5344CB8AC3E}">
        <p14:creationId xmlns:p14="http://schemas.microsoft.com/office/powerpoint/2010/main" val="110185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D7162-5B07-EFCA-4CAA-DE88AAE6974D}"/>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5D254480-89BC-41D5-CE8A-4AD24E6E7195}"/>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id="{6934990E-78FA-1F48-8FAB-95D90E2279C3}"/>
              </a:ext>
            </a:extLst>
          </p:cNvPr>
          <p:cNvSpPr>
            <a:spLocks noGrp="1"/>
          </p:cNvSpPr>
          <p:nvPr>
            <p:ph idx="1"/>
          </p:nvPr>
        </p:nvSpPr>
        <p:spPr/>
        <p:txBody>
          <a:bodyPr/>
          <a:lstStyle/>
          <a:p>
            <a:r>
              <a:rPr lang="fr-FR" dirty="0"/>
              <a:t>I – Présentation</a:t>
            </a:r>
          </a:p>
          <a:p>
            <a:r>
              <a:rPr lang="fr-FR" dirty="0"/>
              <a:t>II - Collecte et Traitement des Données</a:t>
            </a:r>
          </a:p>
          <a:p>
            <a:r>
              <a:rPr lang="fr-FR" dirty="0"/>
              <a:t>III – Analyse en Composante Principale (ACP et visualisation)</a:t>
            </a:r>
          </a:p>
          <a:p>
            <a:r>
              <a:rPr lang="fr-FR" dirty="0"/>
              <a:t>IV – Clustering (CAH et K-</a:t>
            </a:r>
            <a:r>
              <a:rPr lang="fr-FR" dirty="0" err="1"/>
              <a:t>Means</a:t>
            </a:r>
            <a:r>
              <a:rPr lang="fr-FR" dirty="0"/>
              <a:t>)</a:t>
            </a:r>
          </a:p>
          <a:p>
            <a:r>
              <a:rPr lang="fr-FR" dirty="0">
                <a:highlight>
                  <a:srgbClr val="F2B85E"/>
                </a:highlight>
              </a:rPr>
              <a:t>V – Recommandations de Clusters</a:t>
            </a:r>
          </a:p>
          <a:p>
            <a:pPr lvl="1"/>
            <a:r>
              <a:rPr lang="fr-FR" dirty="0"/>
              <a:t>A- Choix d’un Clustering</a:t>
            </a:r>
          </a:p>
          <a:p>
            <a:pPr lvl="1"/>
            <a:r>
              <a:rPr lang="fr-FR" dirty="0"/>
              <a:t>B - Analyse des 6 clusters</a:t>
            </a:r>
          </a:p>
          <a:p>
            <a:pPr lvl="1"/>
            <a:r>
              <a:rPr lang="fr-FR" dirty="0"/>
              <a:t>C - Recommandations de pays</a:t>
            </a:r>
          </a:p>
          <a:p>
            <a:pPr lvl="1"/>
            <a:endParaRPr lang="fr-FR" dirty="0"/>
          </a:p>
        </p:txBody>
      </p:sp>
      <p:sp>
        <p:nvSpPr>
          <p:cNvPr id="3" name="Espace réservé du numéro de diapositive 2">
            <a:extLst>
              <a:ext uri="{FF2B5EF4-FFF2-40B4-BE49-F238E27FC236}">
                <a16:creationId xmlns:a16="http://schemas.microsoft.com/office/drawing/2014/main" id="{FBE5BF3D-B60A-002C-A985-DEAAB2A74534}"/>
              </a:ext>
            </a:extLst>
          </p:cNvPr>
          <p:cNvSpPr>
            <a:spLocks noGrp="1"/>
          </p:cNvSpPr>
          <p:nvPr>
            <p:ph type="sldNum" sz="quarter" idx="12"/>
          </p:nvPr>
        </p:nvSpPr>
        <p:spPr/>
        <p:txBody>
          <a:bodyPr/>
          <a:lstStyle/>
          <a:p>
            <a:pPr rtl="0"/>
            <a:fld id="{7DC1BBB0-96F0-4077-A278-0F3FB5C104D3}" type="slidenum">
              <a:rPr lang="fr-FR" noProof="0" smtClean="0"/>
              <a:t>22</a:t>
            </a:fld>
            <a:endParaRPr lang="fr-FR" noProof="0"/>
          </a:p>
        </p:txBody>
      </p:sp>
      <p:pic>
        <p:nvPicPr>
          <p:cNvPr id="2" name="Graphique 8">
            <a:extLst>
              <a:ext uri="{FF2B5EF4-FFF2-40B4-BE49-F238E27FC236}">
                <a16:creationId xmlns:a16="http://schemas.microsoft.com/office/drawing/2014/main" id="{8F43C310-C8A5-FD40-4589-D73DEC122D64}"/>
              </a:ext>
            </a:extLst>
          </p:cNvPr>
          <p:cNvPicPr>
            <a:picLocks noChangeAspect="1"/>
          </p:cNvPicPr>
          <p:nvPr/>
        </p:nvPicPr>
        <p:blipFill>
          <a:blip r:embed="rId2"/>
          <a:srcRect/>
          <a:stretch/>
        </p:blipFill>
        <p:spPr>
          <a:xfrm>
            <a:off x="11261475" y="88169"/>
            <a:ext cx="493333" cy="652750"/>
          </a:xfrm>
          <a:prstGeom prst="rect">
            <a:avLst/>
          </a:prstGeom>
          <a:ln w="19050">
            <a:noFill/>
          </a:ln>
        </p:spPr>
      </p:pic>
    </p:spTree>
    <p:extLst>
      <p:ext uri="{BB962C8B-B14F-4D97-AF65-F5344CB8AC3E}">
        <p14:creationId xmlns:p14="http://schemas.microsoft.com/office/powerpoint/2010/main" val="1256379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F78AC0-5586-3C10-DF3C-8515355510F4}"/>
              </a:ext>
            </a:extLst>
          </p:cNvPr>
          <p:cNvSpPr>
            <a:spLocks noGrp="1"/>
          </p:cNvSpPr>
          <p:nvPr>
            <p:ph type="title"/>
          </p:nvPr>
        </p:nvSpPr>
        <p:spPr/>
        <p:txBody>
          <a:bodyPr/>
          <a:lstStyle/>
          <a:p>
            <a:r>
              <a:rPr lang="fr-FR" dirty="0"/>
              <a:t>V. A- Choix d’un Clustering </a:t>
            </a:r>
          </a:p>
        </p:txBody>
      </p:sp>
      <p:sp>
        <p:nvSpPr>
          <p:cNvPr id="3" name="Espace réservé du numéro de diapositive 2">
            <a:extLst>
              <a:ext uri="{FF2B5EF4-FFF2-40B4-BE49-F238E27FC236}">
                <a16:creationId xmlns:a16="http://schemas.microsoft.com/office/drawing/2014/main" id="{5BC9BAF6-9204-7798-5E83-C10AB95C1F72}"/>
              </a:ext>
            </a:extLst>
          </p:cNvPr>
          <p:cNvSpPr>
            <a:spLocks noGrp="1"/>
          </p:cNvSpPr>
          <p:nvPr>
            <p:ph type="sldNum" sz="quarter" idx="12"/>
          </p:nvPr>
        </p:nvSpPr>
        <p:spPr/>
        <p:txBody>
          <a:bodyPr/>
          <a:lstStyle/>
          <a:p>
            <a:pPr rtl="0"/>
            <a:fld id="{7DC1BBB0-96F0-4077-A278-0F3FB5C104D3}" type="slidenum">
              <a:rPr lang="fr-FR" noProof="0" smtClean="0"/>
              <a:t>23</a:t>
            </a:fld>
            <a:endParaRPr lang="fr-FR" noProof="0"/>
          </a:p>
        </p:txBody>
      </p:sp>
      <p:sp>
        <p:nvSpPr>
          <p:cNvPr id="4" name="Espace réservé du contenu 2">
            <a:extLst>
              <a:ext uri="{FF2B5EF4-FFF2-40B4-BE49-F238E27FC236}">
                <a16:creationId xmlns:a16="http://schemas.microsoft.com/office/drawing/2014/main" id="{C6E8515D-B31B-56E9-67C4-1C020B421228}"/>
              </a:ext>
            </a:extLst>
          </p:cNvPr>
          <p:cNvSpPr txBox="1">
            <a:spLocks/>
          </p:cNvSpPr>
          <p:nvPr/>
        </p:nvSpPr>
        <p:spPr>
          <a:xfrm>
            <a:off x="3070076" y="1109692"/>
            <a:ext cx="5448002" cy="1872208"/>
          </a:xfrm>
          <a:prstGeom prst="rect">
            <a:avLst/>
          </a:prstGeom>
          <a:solidFill>
            <a:schemeClr val="bg2"/>
          </a:solidFill>
          <a:ln w="19050">
            <a:solidFill>
              <a:schemeClr val="accent1">
                <a:lumMod val="75000"/>
              </a:schemeClr>
            </a:solidFill>
          </a:ln>
        </p:spPr>
        <p:txBody>
          <a:bodyPr>
            <a:normAutofit fontScale="77500" lnSpcReduction="20000"/>
          </a:bodyPr>
          <a:lstStyle>
            <a:lvl1pPr marL="228531" indent="-228531" algn="l" defTabSz="914126" rtl="0" eaLnBrk="1" latinLnBrk="0" hangingPunct="1">
              <a:lnSpc>
                <a:spcPct val="120000"/>
              </a:lnSpc>
              <a:spcBef>
                <a:spcPts val="1000"/>
              </a:spcBef>
              <a:buClr>
                <a:schemeClr val="accent1">
                  <a:lumMod val="75000"/>
                </a:schemeClr>
              </a:buClr>
              <a:buSzPct val="100000"/>
              <a:buFont typeface="Arial" panose="020B0604020202020204" pitchFamily="34" charset="0"/>
              <a:buChar char="•"/>
              <a:defRPr sz="1999" kern="1200">
                <a:solidFill>
                  <a:schemeClr val="accent6">
                    <a:lumMod val="50000"/>
                  </a:schemeClr>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799" kern="1200" cap="none" baseline="0">
                <a:solidFill>
                  <a:schemeClr val="accent6">
                    <a:lumMod val="50000"/>
                  </a:schemeClr>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600" kern="1200">
                <a:solidFill>
                  <a:schemeClr val="accent6">
                    <a:lumMod val="50000"/>
                  </a:schemeClr>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400" kern="1200" cap="none" baseline="0">
                <a:solidFill>
                  <a:schemeClr val="accent6">
                    <a:lumMod val="50000"/>
                  </a:schemeClr>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200" kern="1200">
                <a:solidFill>
                  <a:schemeClr val="accent6">
                    <a:lumMod val="50000"/>
                  </a:schemeClr>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fr-FR" b="1" u="sng" dirty="0"/>
              <a:t>CHOIX : CAH à 6 clusters</a:t>
            </a:r>
          </a:p>
          <a:p>
            <a:r>
              <a:rPr lang="fr-FR" b="1" dirty="0"/>
              <a:t>Meilleur score de silhouette.</a:t>
            </a:r>
          </a:p>
          <a:p>
            <a:r>
              <a:rPr lang="fr-FR" dirty="0"/>
              <a:t>Résultat Stable (déterministe)</a:t>
            </a:r>
          </a:p>
          <a:p>
            <a:r>
              <a:rPr lang="fr-FR" dirty="0"/>
              <a:t>Résultat interprétable</a:t>
            </a:r>
          </a:p>
          <a:p>
            <a:r>
              <a:rPr lang="fr-FR" dirty="0"/>
              <a:t>Adapté à un nombre d’individus raisonnable</a:t>
            </a:r>
          </a:p>
        </p:txBody>
      </p:sp>
      <p:pic>
        <p:nvPicPr>
          <p:cNvPr id="5" name="Image 4">
            <a:extLst>
              <a:ext uri="{FF2B5EF4-FFF2-40B4-BE49-F238E27FC236}">
                <a16:creationId xmlns:a16="http://schemas.microsoft.com/office/drawing/2014/main" id="{011271E5-FBDF-B7F4-9AFF-B205B97DF300}"/>
              </a:ext>
            </a:extLst>
          </p:cNvPr>
          <p:cNvPicPr>
            <a:picLocks noChangeAspect="1"/>
          </p:cNvPicPr>
          <p:nvPr/>
        </p:nvPicPr>
        <p:blipFill>
          <a:blip r:embed="rId2"/>
          <a:srcRect/>
          <a:stretch/>
        </p:blipFill>
        <p:spPr>
          <a:xfrm>
            <a:off x="2133972" y="3798283"/>
            <a:ext cx="7661143" cy="2335048"/>
          </a:xfrm>
          <a:prstGeom prst="rect">
            <a:avLst/>
          </a:prstGeom>
          <a:ln w="19050">
            <a:solidFill>
              <a:schemeClr val="accent1">
                <a:lumMod val="75000"/>
              </a:schemeClr>
            </a:solidFill>
          </a:ln>
        </p:spPr>
      </p:pic>
      <p:grpSp>
        <p:nvGrpSpPr>
          <p:cNvPr id="12" name="Groupe 11">
            <a:extLst>
              <a:ext uri="{FF2B5EF4-FFF2-40B4-BE49-F238E27FC236}">
                <a16:creationId xmlns:a16="http://schemas.microsoft.com/office/drawing/2014/main" id="{0FEEDB50-E3BA-C568-8BFF-22B980E32700}"/>
              </a:ext>
            </a:extLst>
          </p:cNvPr>
          <p:cNvGrpSpPr/>
          <p:nvPr/>
        </p:nvGrpSpPr>
        <p:grpSpPr>
          <a:xfrm>
            <a:off x="9504000" y="1035385"/>
            <a:ext cx="2268000" cy="2513791"/>
            <a:chOff x="9504000" y="1035385"/>
            <a:chExt cx="2268000" cy="2513791"/>
          </a:xfrm>
        </p:grpSpPr>
        <p:pic>
          <p:nvPicPr>
            <p:cNvPr id="7" name="Image 6">
              <a:extLst>
                <a:ext uri="{FF2B5EF4-FFF2-40B4-BE49-F238E27FC236}">
                  <a16:creationId xmlns:a16="http://schemas.microsoft.com/office/drawing/2014/main" id="{A8B36864-F65D-0A79-A034-0C7C7AB6DA14}"/>
                </a:ext>
              </a:extLst>
            </p:cNvPr>
            <p:cNvPicPr>
              <a:picLocks noChangeAspect="1"/>
            </p:cNvPicPr>
            <p:nvPr/>
          </p:nvPicPr>
          <p:blipFill>
            <a:blip r:embed="rId3"/>
            <a:stretch>
              <a:fillRect/>
            </a:stretch>
          </p:blipFill>
          <p:spPr>
            <a:xfrm>
              <a:off x="9505050" y="1035385"/>
              <a:ext cx="2266950" cy="2147888"/>
            </a:xfrm>
            <a:prstGeom prst="rect">
              <a:avLst/>
            </a:prstGeom>
            <a:ln w="19050">
              <a:solidFill>
                <a:schemeClr val="accent1">
                  <a:lumMod val="75000"/>
                </a:schemeClr>
              </a:solidFill>
            </a:ln>
          </p:spPr>
        </p:pic>
        <p:sp>
          <p:nvSpPr>
            <p:cNvPr id="8" name="Espace réservé du contenu 2">
              <a:extLst>
                <a:ext uri="{FF2B5EF4-FFF2-40B4-BE49-F238E27FC236}">
                  <a16:creationId xmlns:a16="http://schemas.microsoft.com/office/drawing/2014/main" id="{6DE0BE1E-9EFF-C9FB-4570-D9856A08A26E}"/>
                </a:ext>
              </a:extLst>
            </p:cNvPr>
            <p:cNvSpPr txBox="1">
              <a:spLocks/>
            </p:cNvSpPr>
            <p:nvPr/>
          </p:nvSpPr>
          <p:spPr>
            <a:xfrm>
              <a:off x="9504000" y="3206335"/>
              <a:ext cx="2266950" cy="342841"/>
            </a:xfrm>
            <a:prstGeom prst="rect">
              <a:avLst/>
            </a:prstGeom>
            <a:solidFill>
              <a:schemeClr val="bg2"/>
            </a:solidFill>
            <a:ln w="19050">
              <a:solidFill>
                <a:schemeClr val="accent1">
                  <a:lumMod val="75000"/>
                </a:schemeClr>
              </a:solidFill>
            </a:ln>
          </p:spPr>
          <p:txBody>
            <a:bodyPr>
              <a:normAutofit fontScale="55000" lnSpcReduction="20000"/>
            </a:bodyPr>
            <a:lstStyle>
              <a:lvl1pPr marL="228531" indent="-228531" algn="l" defTabSz="914126" rtl="0" eaLnBrk="1" latinLnBrk="0" hangingPunct="1">
                <a:lnSpc>
                  <a:spcPct val="120000"/>
                </a:lnSpc>
                <a:spcBef>
                  <a:spcPts val="1000"/>
                </a:spcBef>
                <a:buClr>
                  <a:schemeClr val="accent1">
                    <a:lumMod val="75000"/>
                  </a:schemeClr>
                </a:buClr>
                <a:buSzPct val="100000"/>
                <a:buFont typeface="Arial" panose="020B0604020202020204" pitchFamily="34" charset="0"/>
                <a:buChar char="•"/>
                <a:defRPr sz="1999" kern="1200">
                  <a:solidFill>
                    <a:schemeClr val="accent6">
                      <a:lumMod val="50000"/>
                    </a:schemeClr>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799" kern="1200" cap="none" baseline="0">
                  <a:solidFill>
                    <a:schemeClr val="accent6">
                      <a:lumMod val="50000"/>
                    </a:schemeClr>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600" kern="1200">
                  <a:solidFill>
                    <a:schemeClr val="accent6">
                      <a:lumMod val="50000"/>
                    </a:schemeClr>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400" kern="1200" cap="none" baseline="0">
                  <a:solidFill>
                    <a:schemeClr val="accent6">
                      <a:lumMod val="50000"/>
                    </a:schemeClr>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200" kern="1200">
                  <a:solidFill>
                    <a:schemeClr val="accent6">
                      <a:lumMod val="50000"/>
                    </a:schemeClr>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fr-FR" dirty="0"/>
                <a:t>Cluster du K-</a:t>
              </a:r>
              <a:r>
                <a:rPr lang="fr-FR" dirty="0" err="1"/>
                <a:t>means</a:t>
              </a:r>
              <a:r>
                <a:rPr lang="fr-FR" dirty="0"/>
                <a:t> sur F1, F3, F4</a:t>
              </a:r>
            </a:p>
          </p:txBody>
        </p:sp>
      </p:grpSp>
      <p:grpSp>
        <p:nvGrpSpPr>
          <p:cNvPr id="11" name="Groupe 10">
            <a:extLst>
              <a:ext uri="{FF2B5EF4-FFF2-40B4-BE49-F238E27FC236}">
                <a16:creationId xmlns:a16="http://schemas.microsoft.com/office/drawing/2014/main" id="{A5DAC9DE-941D-BD40-53E6-683D51E7B854}"/>
              </a:ext>
            </a:extLst>
          </p:cNvPr>
          <p:cNvGrpSpPr/>
          <p:nvPr/>
        </p:nvGrpSpPr>
        <p:grpSpPr>
          <a:xfrm>
            <a:off x="180000" y="1109692"/>
            <a:ext cx="2266950" cy="2513791"/>
            <a:chOff x="180000" y="1109692"/>
            <a:chExt cx="2266950" cy="2513791"/>
          </a:xfrm>
        </p:grpSpPr>
        <p:pic>
          <p:nvPicPr>
            <p:cNvPr id="9" name="Image 8">
              <a:extLst>
                <a:ext uri="{FF2B5EF4-FFF2-40B4-BE49-F238E27FC236}">
                  <a16:creationId xmlns:a16="http://schemas.microsoft.com/office/drawing/2014/main" id="{D8A520F3-B055-73B1-1EE8-A73E9F0B51A1}"/>
                </a:ext>
              </a:extLst>
            </p:cNvPr>
            <p:cNvPicPr>
              <a:picLocks noChangeAspect="1"/>
            </p:cNvPicPr>
            <p:nvPr/>
          </p:nvPicPr>
          <p:blipFill>
            <a:blip r:embed="rId4"/>
            <a:srcRect/>
            <a:stretch/>
          </p:blipFill>
          <p:spPr>
            <a:xfrm>
              <a:off x="201084" y="1109692"/>
              <a:ext cx="2224781" cy="2147888"/>
            </a:xfrm>
            <a:prstGeom prst="rect">
              <a:avLst/>
            </a:prstGeom>
            <a:ln w="19050">
              <a:solidFill>
                <a:schemeClr val="accent1">
                  <a:lumMod val="75000"/>
                </a:schemeClr>
              </a:solidFill>
            </a:ln>
          </p:spPr>
        </p:pic>
        <p:sp>
          <p:nvSpPr>
            <p:cNvPr id="10" name="Espace réservé du contenu 2">
              <a:extLst>
                <a:ext uri="{FF2B5EF4-FFF2-40B4-BE49-F238E27FC236}">
                  <a16:creationId xmlns:a16="http://schemas.microsoft.com/office/drawing/2014/main" id="{BE77365D-A964-CCC2-3EFD-8E1E01520EE0}"/>
                </a:ext>
              </a:extLst>
            </p:cNvPr>
            <p:cNvSpPr txBox="1">
              <a:spLocks/>
            </p:cNvSpPr>
            <p:nvPr/>
          </p:nvSpPr>
          <p:spPr>
            <a:xfrm>
              <a:off x="180000" y="3280642"/>
              <a:ext cx="2266950" cy="342841"/>
            </a:xfrm>
            <a:prstGeom prst="rect">
              <a:avLst/>
            </a:prstGeom>
            <a:solidFill>
              <a:schemeClr val="bg2"/>
            </a:solidFill>
            <a:ln w="19050">
              <a:solidFill>
                <a:schemeClr val="accent1">
                  <a:lumMod val="75000"/>
                </a:schemeClr>
              </a:solidFill>
            </a:ln>
          </p:spPr>
          <p:txBody>
            <a:bodyPr>
              <a:normAutofit fontScale="62500" lnSpcReduction="20000"/>
            </a:bodyPr>
            <a:lstStyle>
              <a:lvl1pPr marL="228531" indent="-228531" algn="l" defTabSz="914126" rtl="0" eaLnBrk="1" latinLnBrk="0" hangingPunct="1">
                <a:lnSpc>
                  <a:spcPct val="120000"/>
                </a:lnSpc>
                <a:spcBef>
                  <a:spcPts val="1000"/>
                </a:spcBef>
                <a:buClr>
                  <a:schemeClr val="accent1">
                    <a:lumMod val="75000"/>
                  </a:schemeClr>
                </a:buClr>
                <a:buSzPct val="100000"/>
                <a:buFont typeface="Arial" panose="020B0604020202020204" pitchFamily="34" charset="0"/>
                <a:buChar char="•"/>
                <a:defRPr sz="1999" kern="1200">
                  <a:solidFill>
                    <a:schemeClr val="accent6">
                      <a:lumMod val="50000"/>
                    </a:schemeClr>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799" kern="1200" cap="none" baseline="0">
                  <a:solidFill>
                    <a:schemeClr val="accent6">
                      <a:lumMod val="50000"/>
                    </a:schemeClr>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600" kern="1200">
                  <a:solidFill>
                    <a:schemeClr val="accent6">
                      <a:lumMod val="50000"/>
                    </a:schemeClr>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400" kern="1200" cap="none" baseline="0">
                  <a:solidFill>
                    <a:schemeClr val="accent6">
                      <a:lumMod val="50000"/>
                    </a:schemeClr>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200" kern="1200">
                  <a:solidFill>
                    <a:schemeClr val="accent6">
                      <a:lumMod val="50000"/>
                    </a:schemeClr>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fr-FR" dirty="0"/>
                <a:t>Cluster de l’CAH sur F1, F3, F4</a:t>
              </a:r>
            </a:p>
          </p:txBody>
        </p:sp>
      </p:grpSp>
      <p:pic>
        <p:nvPicPr>
          <p:cNvPr id="6" name="Graphique 8">
            <a:extLst>
              <a:ext uri="{FF2B5EF4-FFF2-40B4-BE49-F238E27FC236}">
                <a16:creationId xmlns:a16="http://schemas.microsoft.com/office/drawing/2014/main" id="{18ED6F41-7C25-5A20-1A2C-E64C1B7CD93F}"/>
              </a:ext>
            </a:extLst>
          </p:cNvPr>
          <p:cNvPicPr>
            <a:picLocks noChangeAspect="1"/>
          </p:cNvPicPr>
          <p:nvPr/>
        </p:nvPicPr>
        <p:blipFill>
          <a:blip r:embed="rId5"/>
          <a:srcRect/>
          <a:stretch/>
        </p:blipFill>
        <p:spPr>
          <a:xfrm>
            <a:off x="242302" y="2721437"/>
            <a:ext cx="349045" cy="461836"/>
          </a:xfrm>
          <a:prstGeom prst="rect">
            <a:avLst/>
          </a:prstGeom>
          <a:ln w="19050">
            <a:noFill/>
          </a:ln>
        </p:spPr>
      </p:pic>
    </p:spTree>
    <p:extLst>
      <p:ext uri="{BB962C8B-B14F-4D97-AF65-F5344CB8AC3E}">
        <p14:creationId xmlns:p14="http://schemas.microsoft.com/office/powerpoint/2010/main" val="3567527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183742-380E-36E3-801E-A0ED8526E78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45B0389-6EA5-B660-BA76-5187879D681D}"/>
              </a:ext>
            </a:extLst>
          </p:cNvPr>
          <p:cNvSpPr>
            <a:spLocks noGrp="1"/>
          </p:cNvSpPr>
          <p:nvPr>
            <p:ph type="title"/>
          </p:nvPr>
        </p:nvSpPr>
        <p:spPr/>
        <p:txBody>
          <a:bodyPr/>
          <a:lstStyle/>
          <a:p>
            <a:r>
              <a:rPr lang="fr-FR" dirty="0"/>
              <a:t>V. B - Analyse des 6 clusters CAH- sur données standardisées</a:t>
            </a:r>
          </a:p>
        </p:txBody>
      </p:sp>
      <p:sp>
        <p:nvSpPr>
          <p:cNvPr id="3" name="Espace réservé du numéro de diapositive 2">
            <a:extLst>
              <a:ext uri="{FF2B5EF4-FFF2-40B4-BE49-F238E27FC236}">
                <a16:creationId xmlns:a16="http://schemas.microsoft.com/office/drawing/2014/main" id="{DC850426-F245-13B9-5963-79A8C9925718}"/>
              </a:ext>
            </a:extLst>
          </p:cNvPr>
          <p:cNvSpPr>
            <a:spLocks noGrp="1"/>
          </p:cNvSpPr>
          <p:nvPr>
            <p:ph type="sldNum" sz="quarter" idx="12"/>
          </p:nvPr>
        </p:nvSpPr>
        <p:spPr/>
        <p:txBody>
          <a:bodyPr/>
          <a:lstStyle/>
          <a:p>
            <a:pPr rtl="0"/>
            <a:fld id="{7DC1BBB0-96F0-4077-A278-0F3FB5C104D3}" type="slidenum">
              <a:rPr lang="fr-FR" noProof="0" smtClean="0"/>
              <a:t>24</a:t>
            </a:fld>
            <a:endParaRPr lang="fr-FR" noProof="0"/>
          </a:p>
        </p:txBody>
      </p:sp>
      <p:graphicFrame>
        <p:nvGraphicFramePr>
          <p:cNvPr id="5" name="Tableau 4">
            <a:extLst>
              <a:ext uri="{FF2B5EF4-FFF2-40B4-BE49-F238E27FC236}">
                <a16:creationId xmlns:a16="http://schemas.microsoft.com/office/drawing/2014/main" id="{3FBD29A4-7360-E1AB-42F0-6B9ACC29B2FF}"/>
              </a:ext>
            </a:extLst>
          </p:cNvPr>
          <p:cNvGraphicFramePr>
            <a:graphicFrameLocks noGrp="1"/>
          </p:cNvGraphicFramePr>
          <p:nvPr>
            <p:extLst>
              <p:ext uri="{D42A27DB-BD31-4B8C-83A1-F6EECF244321}">
                <p14:modId xmlns:p14="http://schemas.microsoft.com/office/powerpoint/2010/main" val="200019794"/>
              </p:ext>
            </p:extLst>
          </p:nvPr>
        </p:nvGraphicFramePr>
        <p:xfrm>
          <a:off x="161274" y="996150"/>
          <a:ext cx="6869242" cy="5436162"/>
        </p:xfrm>
        <a:graphic>
          <a:graphicData uri="http://schemas.openxmlformats.org/drawingml/2006/table">
            <a:tbl>
              <a:tblPr firstRow="1" bandRow="1">
                <a:tableStyleId>{5C22544A-7EE6-4342-B048-85BDC9FD1C3A}</a:tableStyleId>
              </a:tblPr>
              <a:tblGrid>
                <a:gridCol w="936104">
                  <a:extLst>
                    <a:ext uri="{9D8B030D-6E8A-4147-A177-3AD203B41FA5}">
                      <a16:colId xmlns:a16="http://schemas.microsoft.com/office/drawing/2014/main" val="3691000497"/>
                    </a:ext>
                  </a:extLst>
                </a:gridCol>
                <a:gridCol w="2736304">
                  <a:extLst>
                    <a:ext uri="{9D8B030D-6E8A-4147-A177-3AD203B41FA5}">
                      <a16:colId xmlns:a16="http://schemas.microsoft.com/office/drawing/2014/main" val="424455371"/>
                    </a:ext>
                  </a:extLst>
                </a:gridCol>
                <a:gridCol w="3196834">
                  <a:extLst>
                    <a:ext uri="{9D8B030D-6E8A-4147-A177-3AD203B41FA5}">
                      <a16:colId xmlns:a16="http://schemas.microsoft.com/office/drawing/2014/main" val="1327518743"/>
                    </a:ext>
                  </a:extLst>
                </a:gridCol>
              </a:tblGrid>
              <a:tr h="437442">
                <a:tc>
                  <a:txBody>
                    <a:bodyPr/>
                    <a:lstStyle/>
                    <a:p>
                      <a:r>
                        <a:rPr lang="fr-FR" sz="1600" dirty="0"/>
                        <a:t>Cluster</a:t>
                      </a:r>
                    </a:p>
                  </a:txBody>
                  <a:tcPr>
                    <a:lnL w="19050" cap="flat" cmpd="sng" algn="ctr">
                      <a:solidFill>
                        <a:schemeClr val="accent1">
                          <a:lumMod val="75000"/>
                        </a:schemeClr>
                      </a:solidFill>
                      <a:prstDash val="solid"/>
                      <a:round/>
                      <a:headEnd type="none" w="med" len="med"/>
                      <a:tailEnd type="none" w="med" len="med"/>
                    </a:lnL>
                    <a:lnT w="19050" cap="flat" cmpd="sng" algn="ctr">
                      <a:solidFill>
                        <a:schemeClr val="accent1">
                          <a:lumMod val="75000"/>
                        </a:schemeClr>
                      </a:solidFill>
                      <a:prstDash val="solid"/>
                      <a:round/>
                      <a:headEnd type="none" w="med" len="med"/>
                      <a:tailEnd type="none" w="med" len="med"/>
                    </a:lnT>
                  </a:tcPr>
                </a:tc>
                <a:tc>
                  <a:txBody>
                    <a:bodyPr/>
                    <a:lstStyle/>
                    <a:p>
                      <a:r>
                        <a:rPr lang="fr-FR" sz="1600" dirty="0"/>
                        <a:t>Pays</a:t>
                      </a:r>
                    </a:p>
                  </a:txBody>
                  <a:tcPr>
                    <a:lnT w="19050" cap="flat" cmpd="sng" algn="ctr">
                      <a:solidFill>
                        <a:schemeClr val="accent1">
                          <a:lumMod val="75000"/>
                        </a:schemeClr>
                      </a:solidFill>
                      <a:prstDash val="solid"/>
                      <a:round/>
                      <a:headEnd type="none" w="med" len="med"/>
                      <a:tailEnd type="none" w="med" len="med"/>
                    </a:lnT>
                  </a:tcPr>
                </a:tc>
                <a:tc>
                  <a:txBody>
                    <a:bodyPr/>
                    <a:lstStyle/>
                    <a:p>
                      <a:r>
                        <a:rPr lang="fr-FR" sz="1600" dirty="0"/>
                        <a:t>Caractéristiques</a:t>
                      </a:r>
                    </a:p>
                  </a:txBody>
                  <a:tcPr>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tcPr>
                </a:tc>
                <a:extLst>
                  <a:ext uri="{0D108BD9-81ED-4DB2-BD59-A6C34878D82A}">
                    <a16:rowId xmlns:a16="http://schemas.microsoft.com/office/drawing/2014/main" val="3904895436"/>
                  </a:ext>
                </a:extLst>
              </a:tr>
              <a:tr h="570670">
                <a:tc>
                  <a:txBody>
                    <a:bodyPr/>
                    <a:lstStyle/>
                    <a:p>
                      <a:pPr algn="ctr"/>
                      <a:r>
                        <a:rPr lang="fr-FR" sz="1600" dirty="0"/>
                        <a:t>0</a:t>
                      </a:r>
                    </a:p>
                  </a:txBody>
                  <a:tcPr anchor="ctr">
                    <a:lnL w="19050" cap="flat" cmpd="sng" algn="ctr">
                      <a:solidFill>
                        <a:schemeClr val="accent1">
                          <a:lumMod val="75000"/>
                        </a:schemeClr>
                      </a:solidFill>
                      <a:prstDash val="solid"/>
                      <a:round/>
                      <a:headEnd type="none" w="med" len="med"/>
                      <a:tailEnd type="none" w="med" len="med"/>
                    </a:lnL>
                  </a:tcPr>
                </a:tc>
                <a:tc>
                  <a:txBody>
                    <a:bodyPr/>
                    <a:lstStyle/>
                    <a:p>
                      <a:r>
                        <a:rPr lang="fr-FR" sz="800" dirty="0"/>
                        <a:t>AUS  , BOL  , CAN  , CHL  , COG  , CRI  , DOM  , FJI  , GAB  , GUY  , ISR  , JAM  , JPN  , KOR  , MUS  , MYS  , PAN  , PER  , TTO  , URY </a:t>
                      </a:r>
                    </a:p>
                  </a:txBody>
                  <a:tcPr/>
                </a:tc>
                <a:tc>
                  <a:txBody>
                    <a:bodyPr/>
                    <a:lstStyle/>
                    <a:p>
                      <a:r>
                        <a:rPr lang="fr-FR" sz="1200" dirty="0">
                          <a:highlight>
                            <a:srgbClr val="A2E2AD"/>
                          </a:highlight>
                        </a:rPr>
                        <a:t>- Part de Volaille dans l’Alimentation ++</a:t>
                      </a:r>
                    </a:p>
                    <a:p>
                      <a:pPr marL="171450" indent="-171450">
                        <a:buFontTx/>
                        <a:buChar char="-"/>
                      </a:pPr>
                      <a:r>
                        <a:rPr lang="fr-FR" sz="1200" dirty="0">
                          <a:highlight>
                            <a:srgbClr val="C1D4F4"/>
                          </a:highlight>
                        </a:rPr>
                        <a:t>Eloigné - -</a:t>
                      </a:r>
                    </a:p>
                    <a:p>
                      <a:pPr marL="171450" indent="-171450">
                        <a:buFontTx/>
                        <a:buChar char="-"/>
                      </a:pPr>
                      <a:r>
                        <a:rPr lang="fr-FR" sz="1200" dirty="0">
                          <a:highlight>
                            <a:srgbClr val="C1D4F4"/>
                          </a:highlight>
                        </a:rPr>
                        <a:t>- peu </a:t>
                      </a:r>
                      <a:r>
                        <a:rPr lang="fr-FR" sz="1200" dirty="0" err="1">
                          <a:highlight>
                            <a:srgbClr val="C1D4F4"/>
                          </a:highlight>
                        </a:rPr>
                        <a:t>Imp</a:t>
                      </a:r>
                      <a:r>
                        <a:rPr lang="fr-FR" sz="1200" dirty="0">
                          <a:highlight>
                            <a:srgbClr val="C1D4F4"/>
                          </a:highlight>
                        </a:rPr>
                        <a:t> Poulet et Poulet Fr -</a:t>
                      </a:r>
                    </a:p>
                  </a:txBody>
                  <a:tcPr>
                    <a:lnR w="19050" cap="flat" cmpd="sng" algn="ctr">
                      <a:solidFill>
                        <a:schemeClr val="accent1">
                          <a:lumMod val="75000"/>
                        </a:schemeClr>
                      </a:solidFill>
                      <a:prstDash val="solid"/>
                      <a:round/>
                      <a:headEnd type="none" w="med" len="med"/>
                      <a:tailEnd type="none" w="med" len="med"/>
                    </a:lnR>
                  </a:tcPr>
                </a:tc>
                <a:extLst>
                  <a:ext uri="{0D108BD9-81ED-4DB2-BD59-A6C34878D82A}">
                    <a16:rowId xmlns:a16="http://schemas.microsoft.com/office/drawing/2014/main" val="6790839"/>
                  </a:ext>
                </a:extLst>
              </a:tr>
              <a:tr h="648072">
                <a:tc>
                  <a:txBody>
                    <a:bodyPr/>
                    <a:lstStyle/>
                    <a:p>
                      <a:pPr algn="ctr"/>
                      <a:r>
                        <a:rPr lang="fr-FR" sz="1600" dirty="0"/>
                        <a:t>1</a:t>
                      </a:r>
                    </a:p>
                  </a:txBody>
                  <a:tcPr anchor="ctr">
                    <a:lnL w="19050" cap="flat" cmpd="sng" algn="ctr">
                      <a:solidFill>
                        <a:schemeClr val="accent1">
                          <a:lumMod val="75000"/>
                        </a:schemeClr>
                      </a:solidFill>
                      <a:prstDash val="solid"/>
                      <a:round/>
                      <a:headEnd type="none" w="med" len="med"/>
                      <a:tailEnd type="none" w="med" len="med"/>
                    </a:lnL>
                  </a:tcPr>
                </a:tc>
                <a:tc>
                  <a:txBody>
                    <a:bodyPr/>
                    <a:lstStyle/>
                    <a:p>
                      <a:r>
                        <a:rPr lang="fr-FR" sz="800" dirty="0"/>
                        <a:t>ALB  , AUT  , BGR  , BLR  , CHE  , CYP  , CZE  , DEU  , DNK  , ESP  , EST  , FIN  , GBR  , GRC  , HRV  , HUN  , IRL  , ISL  , ITA  , LTU  , LVA  , MKD  , MLT  , NOR  , POL  , PRT  , SVK  , SVN  , SWE  , TUR </a:t>
                      </a:r>
                    </a:p>
                  </a:txBody>
                  <a:tcPr/>
                </a:tc>
                <a:tc>
                  <a:txBody>
                    <a:bodyPr/>
                    <a:lstStyle/>
                    <a:p>
                      <a:r>
                        <a:rPr lang="fr-FR" sz="1200" dirty="0">
                          <a:highlight>
                            <a:srgbClr val="A2E2AD"/>
                          </a:highlight>
                        </a:rPr>
                        <a:t>- proche ++</a:t>
                      </a:r>
                    </a:p>
                    <a:p>
                      <a:pPr marL="171450" indent="-171450">
                        <a:buFontTx/>
                        <a:buChar char="-"/>
                      </a:pPr>
                      <a:r>
                        <a:rPr lang="fr-FR" sz="1200" dirty="0">
                          <a:highlight>
                            <a:srgbClr val="A2E2AD"/>
                          </a:highlight>
                        </a:rPr>
                        <a:t>niveau de vie satisfaisant +</a:t>
                      </a:r>
                    </a:p>
                    <a:p>
                      <a:pPr marL="171450" indent="-171450">
                        <a:buFontTx/>
                        <a:buChar char="-"/>
                      </a:pPr>
                      <a:r>
                        <a:rPr lang="fr-FR" sz="1200" dirty="0">
                          <a:highlight>
                            <a:srgbClr val="A2E2AD"/>
                          </a:highlight>
                        </a:rPr>
                        <a:t>Alimentation Saine satisfaisante +</a:t>
                      </a:r>
                    </a:p>
                    <a:p>
                      <a:pPr marL="171450" indent="-171450">
                        <a:buFontTx/>
                        <a:buChar char="-"/>
                      </a:pPr>
                      <a:r>
                        <a:rPr lang="fr-FR" sz="1200" dirty="0">
                          <a:highlight>
                            <a:srgbClr val="C1D4F4"/>
                          </a:highlight>
                        </a:rPr>
                        <a:t>Part de Volaille -</a:t>
                      </a:r>
                    </a:p>
                    <a:p>
                      <a:pPr marL="171450" indent="-171450">
                        <a:buFontTx/>
                        <a:buChar char="-"/>
                      </a:pPr>
                      <a:r>
                        <a:rPr lang="fr-FR" sz="1200" dirty="0">
                          <a:highlight>
                            <a:srgbClr val="C1D4F4"/>
                          </a:highlight>
                        </a:rPr>
                        <a:t>Importation Poulet et Poulet Fr - - -</a:t>
                      </a:r>
                    </a:p>
                  </a:txBody>
                  <a:tcPr>
                    <a:lnR w="19050" cap="flat" cmpd="sng" algn="ctr">
                      <a:solidFill>
                        <a:schemeClr val="accent1">
                          <a:lumMod val="75000"/>
                        </a:schemeClr>
                      </a:solidFill>
                      <a:prstDash val="solid"/>
                      <a:round/>
                      <a:headEnd type="none" w="med" len="med"/>
                      <a:tailEnd type="none" w="med" len="med"/>
                    </a:lnR>
                  </a:tcPr>
                </a:tc>
                <a:extLst>
                  <a:ext uri="{0D108BD9-81ED-4DB2-BD59-A6C34878D82A}">
                    <a16:rowId xmlns:a16="http://schemas.microsoft.com/office/drawing/2014/main" val="3719847104"/>
                  </a:ext>
                </a:extLst>
              </a:tr>
              <a:tr h="539313">
                <a:tc>
                  <a:txBody>
                    <a:bodyPr/>
                    <a:lstStyle/>
                    <a:p>
                      <a:pPr algn="ctr"/>
                      <a:r>
                        <a:rPr lang="fr-FR" sz="1600" dirty="0"/>
                        <a:t>2</a:t>
                      </a:r>
                    </a:p>
                  </a:txBody>
                  <a:tcPr anchor="ctr">
                    <a:lnL w="19050" cap="flat" cmpd="sng" algn="ctr">
                      <a:solidFill>
                        <a:schemeClr val="accent1">
                          <a:lumMod val="75000"/>
                        </a:schemeClr>
                      </a:solidFill>
                      <a:prstDash val="solid"/>
                      <a:round/>
                      <a:headEnd type="none" w="med" len="med"/>
                      <a:tailEnd type="none" w="med" len="med"/>
                    </a:lnL>
                    <a:lnB w="19050" cap="flat" cmpd="sng" algn="ctr">
                      <a:solidFill>
                        <a:srgbClr val="C00000"/>
                      </a:solidFill>
                      <a:prstDash val="solid"/>
                      <a:round/>
                      <a:headEnd type="none" w="med" len="med"/>
                      <a:tailEnd type="none" w="med" len="med"/>
                    </a:lnB>
                  </a:tcPr>
                </a:tc>
                <a:tc>
                  <a:txBody>
                    <a:bodyPr/>
                    <a:lstStyle/>
                    <a:p>
                      <a:r>
                        <a:rPr lang="fr-FR" sz="800" dirty="0"/>
                        <a:t>BGD  , BRA  , COD  , COL  , EGY  , IDN  , IRN  , MEX  , NGA  , PHL  , RUS  , THA  , USA  , VNM  , ZAF </a:t>
                      </a:r>
                    </a:p>
                  </a:txBody>
                  <a:tcPr>
                    <a:lnB w="19050" cap="flat" cmpd="sng" algn="ctr">
                      <a:solidFill>
                        <a:srgbClr val="C00000"/>
                      </a:solidFill>
                      <a:prstDash val="solid"/>
                      <a:round/>
                      <a:headEnd type="none" w="med" len="med"/>
                      <a:tailEnd type="none" w="med" len="med"/>
                    </a:lnB>
                  </a:tcPr>
                </a:tc>
                <a:tc>
                  <a:txBody>
                    <a:bodyPr/>
                    <a:lstStyle/>
                    <a:p>
                      <a:pPr marL="171450" indent="-171450">
                        <a:buFontTx/>
                        <a:buChar char="-"/>
                      </a:pPr>
                      <a:r>
                        <a:rPr lang="fr-FR" sz="1200" dirty="0">
                          <a:highlight>
                            <a:srgbClr val="A2E2AD"/>
                          </a:highlight>
                        </a:rPr>
                        <a:t>Population importante +++</a:t>
                      </a:r>
                    </a:p>
                    <a:p>
                      <a:pPr marL="171450" indent="-171450">
                        <a:buFontTx/>
                        <a:buChar char="-"/>
                      </a:pPr>
                      <a:r>
                        <a:rPr lang="fr-FR" sz="1200" dirty="0">
                          <a:highlight>
                            <a:srgbClr val="C1D4F4"/>
                          </a:highlight>
                        </a:rPr>
                        <a:t>Éloigné, instable, niveau de vie modeste - - -</a:t>
                      </a:r>
                    </a:p>
                    <a:p>
                      <a:pPr marL="171450" indent="-171450">
                        <a:buFontTx/>
                        <a:buChar char="-"/>
                      </a:pPr>
                      <a:r>
                        <a:rPr lang="fr-FR" sz="1200" dirty="0">
                          <a:highlight>
                            <a:srgbClr val="C1D4F4"/>
                          </a:highlight>
                        </a:rPr>
                        <a:t>Exportateur de Poulet -</a:t>
                      </a:r>
                    </a:p>
                  </a:txBody>
                  <a:tcPr>
                    <a:lnR w="19050" cap="flat" cmpd="sng" algn="ctr">
                      <a:solidFill>
                        <a:schemeClr val="accent1">
                          <a:lumMod val="75000"/>
                        </a:schemeClr>
                      </a:solidFill>
                      <a:prstDash val="solid"/>
                      <a:round/>
                      <a:headEnd type="none" w="med" len="med"/>
                      <a:tailEnd type="none" w="med" len="med"/>
                    </a:lnR>
                    <a:lnB w="1905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1457718228"/>
                  </a:ext>
                </a:extLst>
              </a:tr>
              <a:tr h="755038">
                <a:tc>
                  <a:txBody>
                    <a:bodyPr/>
                    <a:lstStyle/>
                    <a:p>
                      <a:pPr algn="ctr"/>
                      <a:r>
                        <a:rPr lang="fr-FR" sz="1600" dirty="0"/>
                        <a:t>3</a:t>
                      </a:r>
                    </a:p>
                  </a:txBody>
                  <a:tcPr anchor="ctr">
                    <a:lnL w="19050" cap="flat" cmpd="sng" algn="ctr">
                      <a:solidFill>
                        <a:srgbClr val="C00000"/>
                      </a:solidFill>
                      <a:prstDash val="solid"/>
                      <a:round/>
                      <a:headEnd type="none" w="med" len="med"/>
                      <a:tailEnd type="none" w="med" len="med"/>
                    </a:lnL>
                    <a:lnT w="19050" cap="flat" cmpd="sng" algn="ctr">
                      <a:solidFill>
                        <a:srgbClr val="C00000"/>
                      </a:solidFill>
                      <a:prstDash val="solid"/>
                      <a:round/>
                      <a:headEnd type="none" w="med" len="med"/>
                      <a:tailEnd type="none" w="med" len="med"/>
                    </a:lnT>
                    <a:lnB w="19050" cap="flat" cmpd="sng" algn="ctr">
                      <a:solidFill>
                        <a:srgbClr val="C00000"/>
                      </a:solidFill>
                      <a:prstDash val="solid"/>
                      <a:round/>
                      <a:headEnd type="none" w="med" len="med"/>
                      <a:tailEnd type="none" w="med" len="med"/>
                    </a:lnB>
                  </a:tcPr>
                </a:tc>
                <a:tc>
                  <a:txBody>
                    <a:bodyPr/>
                    <a:lstStyle/>
                    <a:p>
                      <a:r>
                        <a:rPr lang="fr-FR" sz="800" dirty="0"/>
                        <a:t>BEL  , LUX  , NLD</a:t>
                      </a:r>
                    </a:p>
                  </a:txBody>
                  <a:tcPr>
                    <a:lnT w="19050" cap="flat" cmpd="sng" algn="ctr">
                      <a:solidFill>
                        <a:srgbClr val="C00000"/>
                      </a:solidFill>
                      <a:prstDash val="solid"/>
                      <a:round/>
                      <a:headEnd type="none" w="med" len="med"/>
                      <a:tailEnd type="none" w="med" len="med"/>
                    </a:lnT>
                    <a:lnB w="19050" cap="flat" cmpd="sng" algn="ctr">
                      <a:solidFill>
                        <a:srgbClr val="C00000"/>
                      </a:solidFill>
                      <a:prstDash val="solid"/>
                      <a:round/>
                      <a:headEnd type="none" w="med" len="med"/>
                      <a:tailEnd type="none" w="med" len="med"/>
                    </a:lnB>
                  </a:tcPr>
                </a:tc>
                <a:tc>
                  <a:txBody>
                    <a:bodyPr/>
                    <a:lstStyle/>
                    <a:p>
                      <a:pPr marL="171450" marR="0" lvl="0" indent="-171450" algn="l" defTabSz="914126" rtl="0" eaLnBrk="1" fontAlgn="auto" latinLnBrk="0" hangingPunct="1">
                        <a:lnSpc>
                          <a:spcPct val="100000"/>
                        </a:lnSpc>
                        <a:spcBef>
                          <a:spcPts val="0"/>
                        </a:spcBef>
                        <a:spcAft>
                          <a:spcPts val="0"/>
                        </a:spcAft>
                        <a:buClrTx/>
                        <a:buSzTx/>
                        <a:buFontTx/>
                        <a:buChar char="-"/>
                        <a:tabLst/>
                        <a:defRPr/>
                      </a:pPr>
                      <a:r>
                        <a:rPr lang="fr-FR" sz="1200" dirty="0">
                          <a:highlight>
                            <a:srgbClr val="00FF00"/>
                          </a:highlight>
                        </a:rPr>
                        <a:t>Fort consommateur Poulet Français +++++</a:t>
                      </a:r>
                    </a:p>
                    <a:p>
                      <a:pPr marL="171450" indent="-171450">
                        <a:buFontTx/>
                        <a:buChar char="-"/>
                      </a:pPr>
                      <a:r>
                        <a:rPr lang="fr-FR" sz="1200" dirty="0">
                          <a:highlight>
                            <a:srgbClr val="A2E2AD"/>
                          </a:highlight>
                        </a:rPr>
                        <a:t>Proche ++</a:t>
                      </a:r>
                    </a:p>
                    <a:p>
                      <a:pPr marL="171450" marR="0" lvl="0" indent="-171450" algn="l" defTabSz="914126" rtl="0" eaLnBrk="1" fontAlgn="auto" latinLnBrk="0" hangingPunct="1">
                        <a:lnSpc>
                          <a:spcPct val="100000"/>
                        </a:lnSpc>
                        <a:spcBef>
                          <a:spcPts val="0"/>
                        </a:spcBef>
                        <a:spcAft>
                          <a:spcPts val="0"/>
                        </a:spcAft>
                        <a:buClrTx/>
                        <a:buSzTx/>
                        <a:buFontTx/>
                        <a:buChar char="-"/>
                        <a:tabLst/>
                        <a:defRPr/>
                      </a:pPr>
                      <a:r>
                        <a:rPr lang="fr-FR" sz="1200" dirty="0">
                          <a:highlight>
                            <a:srgbClr val="A2E2AD"/>
                          </a:highlight>
                        </a:rPr>
                        <a:t>niveau de vie élevé +++(+</a:t>
                      </a:r>
                      <a:r>
                        <a:rPr lang="fr-FR" sz="1200" dirty="0" err="1">
                          <a:highlight>
                            <a:srgbClr val="A2E2AD"/>
                          </a:highlight>
                        </a:rPr>
                        <a:t>Transp</a:t>
                      </a:r>
                      <a:r>
                        <a:rPr lang="fr-FR" sz="1200" dirty="0">
                          <a:highlight>
                            <a:srgbClr val="A2E2AD"/>
                          </a:highlight>
                        </a:rPr>
                        <a:t>. +</a:t>
                      </a:r>
                      <a:r>
                        <a:rPr lang="fr-FR" sz="1200" dirty="0" err="1">
                          <a:highlight>
                            <a:srgbClr val="A2E2AD"/>
                          </a:highlight>
                        </a:rPr>
                        <a:t>Stab</a:t>
                      </a:r>
                      <a:r>
                        <a:rPr lang="fr-FR" sz="1200" dirty="0">
                          <a:highlight>
                            <a:srgbClr val="A2E2AD"/>
                          </a:highlight>
                        </a:rPr>
                        <a:t> </a:t>
                      </a:r>
                      <a:r>
                        <a:rPr lang="fr-FR" sz="1200" dirty="0" err="1">
                          <a:highlight>
                            <a:srgbClr val="A2E2AD"/>
                          </a:highlight>
                        </a:rPr>
                        <a:t>pol</a:t>
                      </a:r>
                      <a:r>
                        <a:rPr lang="fr-FR" sz="1200" dirty="0">
                          <a:highlight>
                            <a:srgbClr val="A2E2AD"/>
                          </a:highlight>
                        </a:rPr>
                        <a:t>) alimentation saine ++</a:t>
                      </a:r>
                    </a:p>
                    <a:p>
                      <a:pPr marL="171450" indent="-171450">
                        <a:buFontTx/>
                        <a:buChar char="-"/>
                      </a:pPr>
                      <a:r>
                        <a:rPr lang="fr-FR" sz="1200" dirty="0">
                          <a:highlight>
                            <a:srgbClr val="C1D4F4"/>
                          </a:highlight>
                        </a:rPr>
                        <a:t>Taille modeste -</a:t>
                      </a:r>
                    </a:p>
                  </a:txBody>
                  <a:tcPr>
                    <a:lnR w="19050" cap="flat" cmpd="sng" algn="ctr">
                      <a:solidFill>
                        <a:srgbClr val="C00000"/>
                      </a:solidFill>
                      <a:prstDash val="solid"/>
                      <a:round/>
                      <a:headEnd type="none" w="med" len="med"/>
                      <a:tailEnd type="none" w="med" len="med"/>
                    </a:lnR>
                    <a:lnT w="19050" cap="flat" cmpd="sng" algn="ctr">
                      <a:solidFill>
                        <a:srgbClr val="C00000"/>
                      </a:solidFill>
                      <a:prstDash val="solid"/>
                      <a:round/>
                      <a:headEnd type="none" w="med" len="med"/>
                      <a:tailEnd type="none" w="med" len="med"/>
                    </a:lnT>
                    <a:lnB w="1905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2039155743"/>
                  </a:ext>
                </a:extLst>
              </a:tr>
              <a:tr h="528975">
                <a:tc>
                  <a:txBody>
                    <a:bodyPr/>
                    <a:lstStyle/>
                    <a:p>
                      <a:pPr algn="ctr"/>
                      <a:r>
                        <a:rPr lang="fr-FR" sz="1600" dirty="0"/>
                        <a:t>4</a:t>
                      </a:r>
                    </a:p>
                  </a:txBody>
                  <a:tcPr anchor="ctr">
                    <a:lnL w="19050" cap="flat" cmpd="sng" algn="ctr">
                      <a:solidFill>
                        <a:schemeClr val="accent1">
                          <a:lumMod val="75000"/>
                        </a:schemeClr>
                      </a:solidFill>
                      <a:prstDash val="solid"/>
                      <a:round/>
                      <a:headEnd type="none" w="med" len="med"/>
                      <a:tailEnd type="none" w="med" len="med"/>
                    </a:lnL>
                    <a:lnT w="19050" cap="flat" cmpd="sng" algn="ctr">
                      <a:solidFill>
                        <a:srgbClr val="C00000"/>
                      </a:solidFill>
                      <a:prstDash val="solid"/>
                      <a:round/>
                      <a:headEnd type="none" w="med" len="med"/>
                      <a:tailEnd type="none" w="med" len="med"/>
                    </a:lnT>
                    <a:lnB w="19050" cap="flat" cmpd="sng" algn="ctr">
                      <a:solidFill>
                        <a:srgbClr val="C00000"/>
                      </a:solidFill>
                      <a:prstDash val="solid"/>
                      <a:round/>
                      <a:headEnd type="none" w="med" len="med"/>
                      <a:tailEnd type="none" w="med" len="med"/>
                    </a:lnB>
                  </a:tcPr>
                </a:tc>
                <a:tc>
                  <a:txBody>
                    <a:bodyPr/>
                    <a:lstStyle/>
                    <a:p>
                      <a:r>
                        <a:rPr lang="fr-FR" sz="800" dirty="0"/>
                        <a:t>AGO  , ARM  , BEN  , BFA  , BIH  , BTN  , BWA  , CAF  , CMR  , DJI  , DZA  , GHA  , GIN  , GMB  , GNB  , GTM  , HND  , HTI  , IRQ  , KAZ  , KGZ  , LAO  , LBR  , LKA  , MDA  , MDG  , MLI  , MNG  , MRT  , NAM  , NIC  , PRY  , ROU  , RWA  , SDN  , SRB  , TGO  , TJK  , UZB </a:t>
                      </a:r>
                    </a:p>
                  </a:txBody>
                  <a:tcPr>
                    <a:lnT w="19050" cap="flat" cmpd="sng" algn="ctr">
                      <a:solidFill>
                        <a:srgbClr val="C00000"/>
                      </a:solidFill>
                      <a:prstDash val="solid"/>
                      <a:round/>
                      <a:headEnd type="none" w="med" len="med"/>
                      <a:tailEnd type="none" w="med" len="med"/>
                    </a:lnT>
                    <a:lnB w="19050" cap="flat" cmpd="sng" algn="ctr">
                      <a:solidFill>
                        <a:srgbClr val="C00000"/>
                      </a:solidFill>
                      <a:prstDash val="solid"/>
                      <a:round/>
                      <a:headEnd type="none" w="med" len="med"/>
                      <a:tailEnd type="none" w="med" len="med"/>
                    </a:lnB>
                  </a:tcPr>
                </a:tc>
                <a:tc>
                  <a:txBody>
                    <a:bodyPr/>
                    <a:lstStyle/>
                    <a:p>
                      <a:r>
                        <a:rPr lang="fr-FR" sz="1200" dirty="0">
                          <a:highlight>
                            <a:srgbClr val="C1D4F4"/>
                          </a:highlight>
                        </a:rPr>
                        <a:t>Pays sans atout pour l’étude</a:t>
                      </a:r>
                    </a:p>
                  </a:txBody>
                  <a:tcPr>
                    <a:lnR w="19050" cap="flat" cmpd="sng" algn="ctr">
                      <a:solidFill>
                        <a:schemeClr val="accent1">
                          <a:lumMod val="75000"/>
                        </a:schemeClr>
                      </a:solidFill>
                      <a:prstDash val="solid"/>
                      <a:round/>
                      <a:headEnd type="none" w="med" len="med"/>
                      <a:tailEnd type="none" w="med" len="med"/>
                    </a:lnR>
                    <a:lnT w="19050" cap="flat" cmpd="sng" algn="ctr">
                      <a:solidFill>
                        <a:srgbClr val="C00000"/>
                      </a:solidFill>
                      <a:prstDash val="solid"/>
                      <a:round/>
                      <a:headEnd type="none" w="med" len="med"/>
                      <a:tailEnd type="none" w="med" len="med"/>
                    </a:lnT>
                    <a:lnB w="1905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3114813192"/>
                  </a:ext>
                </a:extLst>
              </a:tr>
              <a:tr h="755038">
                <a:tc>
                  <a:txBody>
                    <a:bodyPr/>
                    <a:lstStyle/>
                    <a:p>
                      <a:pPr algn="ctr"/>
                      <a:r>
                        <a:rPr lang="fr-FR" sz="1600" dirty="0"/>
                        <a:t>5</a:t>
                      </a:r>
                    </a:p>
                  </a:txBody>
                  <a:tcPr anchor="ctr">
                    <a:lnL w="19050" cap="flat" cmpd="sng" algn="ctr">
                      <a:solidFill>
                        <a:srgbClr val="C00000"/>
                      </a:solidFill>
                      <a:prstDash val="solid"/>
                      <a:round/>
                      <a:headEnd type="none" w="med" len="med"/>
                      <a:tailEnd type="none" w="med" len="med"/>
                    </a:lnL>
                    <a:lnT w="19050" cap="flat" cmpd="sng" algn="ctr">
                      <a:solidFill>
                        <a:srgbClr val="C00000"/>
                      </a:solidFill>
                      <a:prstDash val="solid"/>
                      <a:round/>
                      <a:headEnd type="none" w="med" len="med"/>
                      <a:tailEnd type="none" w="med" len="med"/>
                    </a:lnT>
                    <a:lnB w="19050" cap="flat" cmpd="sng" algn="ctr">
                      <a:solidFill>
                        <a:srgbClr val="C00000"/>
                      </a:solidFill>
                      <a:prstDash val="solid"/>
                      <a:round/>
                      <a:headEnd type="none" w="med" len="med"/>
                      <a:tailEnd type="none" w="med" len="med"/>
                    </a:lnB>
                  </a:tcPr>
                </a:tc>
                <a:tc>
                  <a:txBody>
                    <a:bodyPr/>
                    <a:lstStyle/>
                    <a:p>
                      <a:r>
                        <a:rPr lang="fr-FR" sz="800" dirty="0"/>
                        <a:t>ARE  , GRD  , QAT</a:t>
                      </a:r>
                    </a:p>
                  </a:txBody>
                  <a:tcPr>
                    <a:lnT w="19050" cap="flat" cmpd="sng" algn="ctr">
                      <a:solidFill>
                        <a:srgbClr val="C00000"/>
                      </a:solidFill>
                      <a:prstDash val="solid"/>
                      <a:round/>
                      <a:headEnd type="none" w="med" len="med"/>
                      <a:tailEnd type="none" w="med" len="med"/>
                    </a:lnT>
                    <a:lnB w="19050" cap="flat" cmpd="sng" algn="ctr">
                      <a:solidFill>
                        <a:srgbClr val="C00000"/>
                      </a:solidFill>
                      <a:prstDash val="solid"/>
                      <a:round/>
                      <a:headEnd type="none" w="med" len="med"/>
                      <a:tailEnd type="none" w="med" len="med"/>
                    </a:lnB>
                  </a:tcPr>
                </a:tc>
                <a:tc>
                  <a:txBody>
                    <a:bodyPr/>
                    <a:lstStyle/>
                    <a:p>
                      <a:pPr marL="171450" marR="0" lvl="0" indent="-171450" algn="l" defTabSz="914126" rtl="0" eaLnBrk="1" fontAlgn="auto" latinLnBrk="0" hangingPunct="1">
                        <a:lnSpc>
                          <a:spcPct val="100000"/>
                        </a:lnSpc>
                        <a:spcBef>
                          <a:spcPts val="0"/>
                        </a:spcBef>
                        <a:spcAft>
                          <a:spcPts val="0"/>
                        </a:spcAft>
                        <a:buClrTx/>
                        <a:buSzTx/>
                        <a:buFontTx/>
                        <a:buChar char="-"/>
                        <a:tabLst/>
                        <a:defRPr/>
                      </a:pPr>
                      <a:r>
                        <a:rPr lang="fr-FR" sz="1200" kern="1200" dirty="0">
                          <a:solidFill>
                            <a:schemeClr val="dk1"/>
                          </a:solidFill>
                          <a:highlight>
                            <a:srgbClr val="00FF00"/>
                          </a:highlight>
                          <a:latin typeface="+mn-lt"/>
                          <a:ea typeface="+mn-ea"/>
                          <a:cs typeface="+mn-cs"/>
                        </a:rPr>
                        <a:t>Bal Import-</a:t>
                      </a:r>
                      <a:r>
                        <a:rPr lang="fr-FR" sz="1200" kern="1200" dirty="0" err="1">
                          <a:solidFill>
                            <a:schemeClr val="dk1"/>
                          </a:solidFill>
                          <a:highlight>
                            <a:srgbClr val="00FF00"/>
                          </a:highlight>
                          <a:latin typeface="+mn-lt"/>
                          <a:ea typeface="+mn-ea"/>
                          <a:cs typeface="+mn-cs"/>
                        </a:rPr>
                        <a:t>Exp</a:t>
                      </a:r>
                      <a:r>
                        <a:rPr lang="fr-FR" sz="1200" kern="1200" dirty="0">
                          <a:solidFill>
                            <a:schemeClr val="dk1"/>
                          </a:solidFill>
                          <a:highlight>
                            <a:srgbClr val="00FF00"/>
                          </a:highlight>
                          <a:latin typeface="+mn-lt"/>
                          <a:ea typeface="+mn-ea"/>
                          <a:cs typeface="+mn-cs"/>
                        </a:rPr>
                        <a:t> de poulet élevé  ++++</a:t>
                      </a:r>
                    </a:p>
                    <a:p>
                      <a:pPr marL="171450" indent="-171450">
                        <a:buFontTx/>
                        <a:buChar char="-"/>
                      </a:pPr>
                      <a:r>
                        <a:rPr lang="fr-FR" sz="1200" dirty="0">
                          <a:highlight>
                            <a:srgbClr val="A2E2AD"/>
                          </a:highlight>
                        </a:rPr>
                        <a:t>dont poulet Fr +</a:t>
                      </a:r>
                    </a:p>
                    <a:p>
                      <a:pPr marL="171450" indent="-171450">
                        <a:buFontTx/>
                        <a:buChar char="-"/>
                      </a:pPr>
                      <a:r>
                        <a:rPr lang="fr-FR" sz="1200" dirty="0">
                          <a:highlight>
                            <a:srgbClr val="A2E2AD"/>
                          </a:highlight>
                        </a:rPr>
                        <a:t>niveau de vie élevé +++</a:t>
                      </a:r>
                    </a:p>
                    <a:p>
                      <a:pPr marL="171450" indent="-171450">
                        <a:buFontTx/>
                        <a:buChar char="-"/>
                      </a:pPr>
                      <a:r>
                        <a:rPr lang="fr-FR" sz="1200" dirty="0">
                          <a:highlight>
                            <a:srgbClr val="A2E2AD"/>
                          </a:highlight>
                        </a:rPr>
                        <a:t>Alimentation saine +</a:t>
                      </a:r>
                    </a:p>
                    <a:p>
                      <a:pPr marL="171450" indent="-171450">
                        <a:buFontTx/>
                        <a:buChar char="-"/>
                      </a:pPr>
                      <a:r>
                        <a:rPr lang="fr-FR" sz="1200" dirty="0">
                          <a:highlight>
                            <a:srgbClr val="C1D4F4"/>
                          </a:highlight>
                        </a:rPr>
                        <a:t>Taille modeste -</a:t>
                      </a:r>
                    </a:p>
                  </a:txBody>
                  <a:tcPr>
                    <a:lnR w="19050" cap="flat" cmpd="sng" algn="ctr">
                      <a:solidFill>
                        <a:srgbClr val="C00000"/>
                      </a:solidFill>
                      <a:prstDash val="solid"/>
                      <a:round/>
                      <a:headEnd type="none" w="med" len="med"/>
                      <a:tailEnd type="none" w="med" len="med"/>
                    </a:lnR>
                    <a:lnT w="19050" cap="flat" cmpd="sng" algn="ctr">
                      <a:solidFill>
                        <a:srgbClr val="C00000"/>
                      </a:solidFill>
                      <a:prstDash val="solid"/>
                      <a:round/>
                      <a:headEnd type="none" w="med" len="med"/>
                      <a:tailEnd type="none" w="med" len="med"/>
                    </a:lnT>
                    <a:lnB w="1905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1506228618"/>
                  </a:ext>
                </a:extLst>
              </a:tr>
            </a:tbl>
          </a:graphicData>
        </a:graphic>
      </p:graphicFrame>
      <p:pic>
        <p:nvPicPr>
          <p:cNvPr id="6" name="Image 5">
            <a:extLst>
              <a:ext uri="{FF2B5EF4-FFF2-40B4-BE49-F238E27FC236}">
                <a16:creationId xmlns:a16="http://schemas.microsoft.com/office/drawing/2014/main" id="{9D7A73E4-BB80-552F-EDAA-0895CB82E4D5}"/>
              </a:ext>
            </a:extLst>
          </p:cNvPr>
          <p:cNvPicPr>
            <a:picLocks noChangeAspect="1"/>
          </p:cNvPicPr>
          <p:nvPr/>
        </p:nvPicPr>
        <p:blipFill>
          <a:blip r:embed="rId3"/>
          <a:stretch>
            <a:fillRect/>
          </a:stretch>
        </p:blipFill>
        <p:spPr>
          <a:xfrm>
            <a:off x="7560445" y="1600371"/>
            <a:ext cx="3921919" cy="2450306"/>
          </a:xfrm>
          <a:prstGeom prst="rect">
            <a:avLst/>
          </a:prstGeom>
          <a:ln w="19050">
            <a:solidFill>
              <a:schemeClr val="accent1">
                <a:lumMod val="75000"/>
              </a:schemeClr>
            </a:solidFill>
          </a:ln>
        </p:spPr>
      </p:pic>
      <p:sp>
        <p:nvSpPr>
          <p:cNvPr id="8" name="Titre 3">
            <a:extLst>
              <a:ext uri="{FF2B5EF4-FFF2-40B4-BE49-F238E27FC236}">
                <a16:creationId xmlns:a16="http://schemas.microsoft.com/office/drawing/2014/main" id="{A0D21AAC-92EE-D9D6-0E06-AE9C59FE27E1}"/>
              </a:ext>
            </a:extLst>
          </p:cNvPr>
          <p:cNvSpPr txBox="1">
            <a:spLocks/>
          </p:cNvSpPr>
          <p:nvPr/>
        </p:nvSpPr>
        <p:spPr>
          <a:xfrm>
            <a:off x="7560446" y="996150"/>
            <a:ext cx="3921919" cy="540000"/>
          </a:xfrm>
          <a:prstGeom prst="rect">
            <a:avLst/>
          </a:prstGeom>
          <a:gradFill flip="none" rotWithShape="1">
            <a:gsLst>
              <a:gs pos="86000">
                <a:schemeClr val="accent1">
                  <a:lumMod val="60000"/>
                  <a:lumOff val="40000"/>
                </a:schemeClr>
              </a:gs>
              <a:gs pos="100000">
                <a:schemeClr val="bg1"/>
              </a:gs>
            </a:gsLst>
            <a:lin ang="2700000" scaled="1"/>
            <a:tileRect/>
          </a:gradFill>
          <a:ln w="19050">
            <a:solidFill>
              <a:schemeClr val="accent1">
                <a:lumMod val="75000"/>
              </a:schemeClr>
            </a:solidFill>
          </a:ln>
        </p:spPr>
        <p:txBody>
          <a:bodyPr vert="horz" lIns="91416" tIns="45708" rIns="91416" bIns="45708" rtlCol="0" anchor="ctr">
            <a:normAutofit/>
          </a:bodyPr>
          <a:lstStyle>
            <a:lvl1pPr algn="l" defTabSz="914126" rtl="0" eaLnBrk="1" latinLnBrk="0" hangingPunct="1">
              <a:lnSpc>
                <a:spcPct val="90000"/>
              </a:lnSpc>
              <a:spcBef>
                <a:spcPct val="0"/>
              </a:spcBef>
              <a:buNone/>
              <a:defRPr sz="3199" b="0" i="0" kern="1200" cap="none" baseline="0">
                <a:solidFill>
                  <a:schemeClr val="accent6">
                    <a:lumMod val="50000"/>
                  </a:schemeClr>
                </a:solidFill>
                <a:effectLst/>
                <a:latin typeface="+mj-lt"/>
                <a:ea typeface="+mj-ea"/>
                <a:cs typeface="+mj-cs"/>
              </a:defRPr>
            </a:lvl1pPr>
          </a:lstStyle>
          <a:p>
            <a:pPr>
              <a:buClr>
                <a:schemeClr val="accent1"/>
              </a:buClr>
              <a:buSzPct val="100000"/>
              <a:buFont typeface="Arial" panose="020B0604020202020204" pitchFamily="34" charset="0"/>
              <a:buNone/>
            </a:pPr>
            <a:r>
              <a:rPr lang="fr-FR" sz="1400" dirty="0">
                <a:solidFill>
                  <a:srgbClr val="FFFFFF"/>
                </a:solidFill>
              </a:rPr>
              <a:t>Clusters - Données standardisées</a:t>
            </a:r>
            <a:endParaRPr lang="en-US" sz="1400" dirty="0">
              <a:solidFill>
                <a:srgbClr val="FFFFFF"/>
              </a:solidFill>
            </a:endParaRPr>
          </a:p>
        </p:txBody>
      </p:sp>
      <p:pic>
        <p:nvPicPr>
          <p:cNvPr id="12" name="Image 11">
            <a:extLst>
              <a:ext uri="{FF2B5EF4-FFF2-40B4-BE49-F238E27FC236}">
                <a16:creationId xmlns:a16="http://schemas.microsoft.com/office/drawing/2014/main" id="{CEA2FF20-6CE1-A221-2EEC-4A50126E395A}"/>
              </a:ext>
            </a:extLst>
          </p:cNvPr>
          <p:cNvPicPr>
            <a:picLocks noChangeAspect="1"/>
          </p:cNvPicPr>
          <p:nvPr/>
        </p:nvPicPr>
        <p:blipFill>
          <a:blip r:embed="rId4"/>
          <a:stretch>
            <a:fillRect/>
          </a:stretch>
        </p:blipFill>
        <p:spPr>
          <a:xfrm>
            <a:off x="7580779" y="4084776"/>
            <a:ext cx="2019300" cy="2152650"/>
          </a:xfrm>
          <a:prstGeom prst="rect">
            <a:avLst/>
          </a:prstGeom>
          <a:ln w="19050">
            <a:solidFill>
              <a:schemeClr val="accent1">
                <a:lumMod val="75000"/>
              </a:schemeClr>
            </a:solidFill>
          </a:ln>
        </p:spPr>
      </p:pic>
      <p:sp>
        <p:nvSpPr>
          <p:cNvPr id="13" name="Espace réservé du contenu 2">
            <a:extLst>
              <a:ext uri="{FF2B5EF4-FFF2-40B4-BE49-F238E27FC236}">
                <a16:creationId xmlns:a16="http://schemas.microsoft.com/office/drawing/2014/main" id="{69DCEBBA-CD03-EBDD-6B0D-1E94047F2CC9}"/>
              </a:ext>
            </a:extLst>
          </p:cNvPr>
          <p:cNvSpPr txBox="1">
            <a:spLocks/>
          </p:cNvSpPr>
          <p:nvPr/>
        </p:nvSpPr>
        <p:spPr>
          <a:xfrm>
            <a:off x="9623040" y="4084776"/>
            <a:ext cx="1859324" cy="2152650"/>
          </a:xfrm>
          <a:prstGeom prst="rect">
            <a:avLst/>
          </a:prstGeom>
          <a:solidFill>
            <a:schemeClr val="bg2"/>
          </a:solidFill>
          <a:ln w="19050">
            <a:solidFill>
              <a:schemeClr val="accent1">
                <a:lumMod val="75000"/>
              </a:schemeClr>
            </a:solidFill>
          </a:ln>
        </p:spPr>
        <p:txBody>
          <a:bodyPr>
            <a:normAutofit/>
          </a:bodyPr>
          <a:lstStyle>
            <a:lvl1pPr marL="228531" indent="-228531" algn="l" defTabSz="914126" rtl="0" eaLnBrk="1" latinLnBrk="0" hangingPunct="1">
              <a:lnSpc>
                <a:spcPct val="120000"/>
              </a:lnSpc>
              <a:spcBef>
                <a:spcPts val="1000"/>
              </a:spcBef>
              <a:buClr>
                <a:schemeClr val="accent1">
                  <a:lumMod val="75000"/>
                </a:schemeClr>
              </a:buClr>
              <a:buSzPct val="100000"/>
              <a:buFont typeface="Arial" panose="020B0604020202020204" pitchFamily="34" charset="0"/>
              <a:buChar char="•"/>
              <a:defRPr sz="1999" kern="1200">
                <a:solidFill>
                  <a:schemeClr val="accent6">
                    <a:lumMod val="50000"/>
                  </a:schemeClr>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799" kern="1200" cap="none" baseline="0">
                <a:solidFill>
                  <a:schemeClr val="accent6">
                    <a:lumMod val="50000"/>
                  </a:schemeClr>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600" kern="1200">
                <a:solidFill>
                  <a:schemeClr val="accent6">
                    <a:lumMod val="50000"/>
                  </a:schemeClr>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400" kern="1200" cap="none" baseline="0">
                <a:solidFill>
                  <a:schemeClr val="accent6">
                    <a:lumMod val="50000"/>
                  </a:schemeClr>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200" kern="1200">
                <a:solidFill>
                  <a:schemeClr val="accent6">
                    <a:lumMod val="50000"/>
                  </a:schemeClr>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None/>
            </a:pPr>
            <a:r>
              <a:rPr lang="fr-FR" b="1" u="sng" dirty="0"/>
              <a:t>Cluster</a:t>
            </a:r>
            <a:br>
              <a:rPr lang="fr-FR" b="1" u="sng" dirty="0"/>
            </a:br>
            <a:r>
              <a:rPr lang="fr-FR" b="1" u="sng" dirty="0"/>
              <a:t> </a:t>
            </a:r>
            <a:r>
              <a:rPr lang="fr-FR" b="1" u="sng" dirty="0" err="1"/>
              <a:t>Fav</a:t>
            </a:r>
            <a:r>
              <a:rPr lang="fr-FR" b="1" u="sng" dirty="0"/>
              <a:t> Poulet </a:t>
            </a:r>
            <a:r>
              <a:rPr lang="fr-FR" dirty="0"/>
              <a:t>:</a:t>
            </a:r>
          </a:p>
          <a:p>
            <a:pPr algn="ctr"/>
            <a:r>
              <a:rPr lang="fr-FR" b="1" dirty="0"/>
              <a:t>Cluster 3</a:t>
            </a:r>
          </a:p>
          <a:p>
            <a:pPr algn="ctr"/>
            <a:r>
              <a:rPr lang="fr-FR" b="1" dirty="0"/>
              <a:t>Cluster 5</a:t>
            </a:r>
          </a:p>
        </p:txBody>
      </p:sp>
      <p:pic>
        <p:nvPicPr>
          <p:cNvPr id="4" name="Graphique 8">
            <a:extLst>
              <a:ext uri="{FF2B5EF4-FFF2-40B4-BE49-F238E27FC236}">
                <a16:creationId xmlns:a16="http://schemas.microsoft.com/office/drawing/2014/main" id="{561E0D6F-4840-2484-9297-108445846240}"/>
              </a:ext>
            </a:extLst>
          </p:cNvPr>
          <p:cNvPicPr>
            <a:picLocks noChangeAspect="1"/>
          </p:cNvPicPr>
          <p:nvPr/>
        </p:nvPicPr>
        <p:blipFill>
          <a:blip r:embed="rId5"/>
          <a:srcRect/>
          <a:stretch/>
        </p:blipFill>
        <p:spPr>
          <a:xfrm>
            <a:off x="2854051" y="3933056"/>
            <a:ext cx="479936" cy="635025"/>
          </a:xfrm>
          <a:prstGeom prst="rect">
            <a:avLst/>
          </a:prstGeom>
          <a:ln w="19050">
            <a:noFill/>
          </a:ln>
        </p:spPr>
      </p:pic>
      <p:pic>
        <p:nvPicPr>
          <p:cNvPr id="7" name="Graphique 8">
            <a:extLst>
              <a:ext uri="{FF2B5EF4-FFF2-40B4-BE49-F238E27FC236}">
                <a16:creationId xmlns:a16="http://schemas.microsoft.com/office/drawing/2014/main" id="{026A1197-8292-E133-D9DD-10FF657FBA11}"/>
              </a:ext>
            </a:extLst>
          </p:cNvPr>
          <p:cNvPicPr>
            <a:picLocks noChangeAspect="1"/>
          </p:cNvPicPr>
          <p:nvPr/>
        </p:nvPicPr>
        <p:blipFill>
          <a:blip r:embed="rId5"/>
          <a:srcRect/>
          <a:stretch/>
        </p:blipFill>
        <p:spPr>
          <a:xfrm>
            <a:off x="2854051" y="5584676"/>
            <a:ext cx="493333" cy="652750"/>
          </a:xfrm>
          <a:prstGeom prst="rect">
            <a:avLst/>
          </a:prstGeom>
          <a:ln w="19050">
            <a:noFill/>
          </a:ln>
        </p:spPr>
      </p:pic>
    </p:spTree>
    <p:extLst>
      <p:ext uri="{BB962C8B-B14F-4D97-AF65-F5344CB8AC3E}">
        <p14:creationId xmlns:p14="http://schemas.microsoft.com/office/powerpoint/2010/main" val="302520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53B902-3B2C-72FC-4A46-35D00457904A}"/>
              </a:ext>
            </a:extLst>
          </p:cNvPr>
          <p:cNvSpPr>
            <a:spLocks noGrp="1"/>
          </p:cNvSpPr>
          <p:nvPr>
            <p:ph type="title"/>
          </p:nvPr>
        </p:nvSpPr>
        <p:spPr/>
        <p:txBody>
          <a:bodyPr/>
          <a:lstStyle/>
          <a:p>
            <a:r>
              <a:rPr lang="fr-FR" dirty="0"/>
              <a:t>V. C - Recommandations de pays</a:t>
            </a:r>
          </a:p>
        </p:txBody>
      </p:sp>
      <p:sp>
        <p:nvSpPr>
          <p:cNvPr id="4" name="Espace réservé du numéro de diapositive 3">
            <a:extLst>
              <a:ext uri="{FF2B5EF4-FFF2-40B4-BE49-F238E27FC236}">
                <a16:creationId xmlns:a16="http://schemas.microsoft.com/office/drawing/2014/main" id="{25379FD8-3410-2930-7FEE-9C06B8740731}"/>
              </a:ext>
            </a:extLst>
          </p:cNvPr>
          <p:cNvSpPr>
            <a:spLocks noGrp="1"/>
          </p:cNvSpPr>
          <p:nvPr>
            <p:ph type="sldNum" sz="quarter" idx="12"/>
          </p:nvPr>
        </p:nvSpPr>
        <p:spPr/>
        <p:txBody>
          <a:bodyPr/>
          <a:lstStyle/>
          <a:p>
            <a:pPr rtl="0"/>
            <a:fld id="{7DC1BBB0-96F0-4077-A278-0F3FB5C104D3}" type="slidenum">
              <a:rPr lang="fr-FR" noProof="0" smtClean="0"/>
              <a:t>25</a:t>
            </a:fld>
            <a:endParaRPr lang="fr-FR" noProof="0"/>
          </a:p>
        </p:txBody>
      </p:sp>
      <p:pic>
        <p:nvPicPr>
          <p:cNvPr id="12" name="Image 11">
            <a:extLst>
              <a:ext uri="{FF2B5EF4-FFF2-40B4-BE49-F238E27FC236}">
                <a16:creationId xmlns:a16="http://schemas.microsoft.com/office/drawing/2014/main" id="{249C5B9B-83E6-6256-864B-8CB1CAF2056C}"/>
              </a:ext>
            </a:extLst>
          </p:cNvPr>
          <p:cNvPicPr>
            <a:picLocks noChangeAspect="1"/>
          </p:cNvPicPr>
          <p:nvPr/>
        </p:nvPicPr>
        <p:blipFill>
          <a:blip r:embed="rId2"/>
          <a:stretch>
            <a:fillRect/>
          </a:stretch>
        </p:blipFill>
        <p:spPr>
          <a:xfrm>
            <a:off x="4301519" y="1962194"/>
            <a:ext cx="1643539" cy="1157764"/>
          </a:xfrm>
          <a:prstGeom prst="rect">
            <a:avLst/>
          </a:prstGeom>
          <a:ln w="19050">
            <a:solidFill>
              <a:schemeClr val="accent1">
                <a:lumMod val="75000"/>
              </a:schemeClr>
            </a:solidFill>
          </a:ln>
        </p:spPr>
      </p:pic>
      <p:sp>
        <p:nvSpPr>
          <p:cNvPr id="13" name="Espace réservé du contenu 2">
            <a:extLst>
              <a:ext uri="{FF2B5EF4-FFF2-40B4-BE49-F238E27FC236}">
                <a16:creationId xmlns:a16="http://schemas.microsoft.com/office/drawing/2014/main" id="{4D27764A-CE93-AD38-121C-DBDA34873198}"/>
              </a:ext>
            </a:extLst>
          </p:cNvPr>
          <p:cNvSpPr txBox="1">
            <a:spLocks/>
          </p:cNvSpPr>
          <p:nvPr/>
        </p:nvSpPr>
        <p:spPr>
          <a:xfrm>
            <a:off x="117748" y="4608000"/>
            <a:ext cx="5827310" cy="546464"/>
          </a:xfrm>
          <a:prstGeom prst="rect">
            <a:avLst/>
          </a:prstGeom>
          <a:solidFill>
            <a:schemeClr val="bg2">
              <a:lumMod val="90000"/>
            </a:schemeClr>
          </a:solidFill>
          <a:ln w="19050">
            <a:solidFill>
              <a:schemeClr val="accent1">
                <a:lumMod val="75000"/>
              </a:schemeClr>
            </a:solidFill>
          </a:ln>
        </p:spPr>
        <p:txBody>
          <a:bodyPr>
            <a:normAutofit fontScale="92500"/>
          </a:bodyPr>
          <a:lstStyle>
            <a:lvl1pPr marL="228531" indent="-228531" algn="l" defTabSz="914126" rtl="0" eaLnBrk="1" latinLnBrk="0" hangingPunct="1">
              <a:lnSpc>
                <a:spcPct val="120000"/>
              </a:lnSpc>
              <a:spcBef>
                <a:spcPts val="1000"/>
              </a:spcBef>
              <a:buClr>
                <a:schemeClr val="accent1">
                  <a:lumMod val="75000"/>
                </a:schemeClr>
              </a:buClr>
              <a:buSzPct val="100000"/>
              <a:buFont typeface="Arial" panose="020B0604020202020204" pitchFamily="34" charset="0"/>
              <a:buChar char="•"/>
              <a:defRPr sz="1999" kern="1200">
                <a:solidFill>
                  <a:schemeClr val="accent6">
                    <a:lumMod val="50000"/>
                  </a:schemeClr>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799" kern="1200" cap="none" baseline="0">
                <a:solidFill>
                  <a:schemeClr val="accent6">
                    <a:lumMod val="50000"/>
                  </a:schemeClr>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600" kern="1200">
                <a:solidFill>
                  <a:schemeClr val="accent6">
                    <a:lumMod val="50000"/>
                  </a:schemeClr>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400" kern="1200" cap="none" baseline="0">
                <a:solidFill>
                  <a:schemeClr val="accent6">
                    <a:lumMod val="50000"/>
                  </a:schemeClr>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200" kern="1200">
                <a:solidFill>
                  <a:schemeClr val="accent6">
                    <a:lumMod val="50000"/>
                  </a:schemeClr>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fr-FR" b="1" dirty="0">
                <a:highlight>
                  <a:srgbClr val="F2B85E"/>
                </a:highlight>
              </a:rPr>
              <a:t>BEL, NLD, LUX: </a:t>
            </a:r>
            <a:r>
              <a:rPr lang="fr-FR" b="1" dirty="0"/>
              <a:t>candidats parfaits </a:t>
            </a:r>
            <a:r>
              <a:rPr lang="fr-FR" b="1" dirty="0" err="1"/>
              <a:t>pr</a:t>
            </a:r>
            <a:r>
              <a:rPr lang="fr-FR" b="1" dirty="0"/>
              <a:t> Poulets Bio Fr</a:t>
            </a:r>
            <a:endParaRPr lang="fr-FR" dirty="0"/>
          </a:p>
          <a:p>
            <a:pPr marL="0" indent="0">
              <a:buNone/>
            </a:pPr>
            <a:endParaRPr lang="fr-FR" dirty="0"/>
          </a:p>
        </p:txBody>
      </p:sp>
      <p:sp>
        <p:nvSpPr>
          <p:cNvPr id="14" name="Espace réservé du contenu 2">
            <a:extLst>
              <a:ext uri="{FF2B5EF4-FFF2-40B4-BE49-F238E27FC236}">
                <a16:creationId xmlns:a16="http://schemas.microsoft.com/office/drawing/2014/main" id="{D098340D-4D3B-23B1-3F5D-B31935B1ED2D}"/>
              </a:ext>
            </a:extLst>
          </p:cNvPr>
          <p:cNvSpPr txBox="1">
            <a:spLocks/>
          </p:cNvSpPr>
          <p:nvPr/>
        </p:nvSpPr>
        <p:spPr>
          <a:xfrm>
            <a:off x="102120" y="5220000"/>
            <a:ext cx="5827311" cy="540001"/>
          </a:xfrm>
          <a:prstGeom prst="rect">
            <a:avLst/>
          </a:prstGeom>
          <a:solidFill>
            <a:schemeClr val="bg2">
              <a:lumMod val="75000"/>
            </a:schemeClr>
          </a:solidFill>
          <a:ln w="19050">
            <a:solidFill>
              <a:schemeClr val="accent1">
                <a:lumMod val="75000"/>
              </a:schemeClr>
            </a:solidFill>
          </a:ln>
        </p:spPr>
        <p:txBody>
          <a:bodyPr>
            <a:normAutofit/>
          </a:bodyPr>
          <a:lstStyle>
            <a:lvl1pPr marL="228531" indent="-228531" algn="l" defTabSz="914126" rtl="0" eaLnBrk="1" latinLnBrk="0" hangingPunct="1">
              <a:lnSpc>
                <a:spcPct val="120000"/>
              </a:lnSpc>
              <a:spcBef>
                <a:spcPts val="1000"/>
              </a:spcBef>
              <a:buClr>
                <a:schemeClr val="accent1">
                  <a:lumMod val="75000"/>
                </a:schemeClr>
              </a:buClr>
              <a:buSzPct val="100000"/>
              <a:buFont typeface="Arial" panose="020B0604020202020204" pitchFamily="34" charset="0"/>
              <a:buChar char="•"/>
              <a:defRPr sz="1999" kern="1200">
                <a:solidFill>
                  <a:schemeClr val="accent6">
                    <a:lumMod val="50000"/>
                  </a:schemeClr>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799" kern="1200" cap="none" baseline="0">
                <a:solidFill>
                  <a:schemeClr val="accent6">
                    <a:lumMod val="50000"/>
                  </a:schemeClr>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600" kern="1200">
                <a:solidFill>
                  <a:schemeClr val="accent6">
                    <a:lumMod val="50000"/>
                  </a:schemeClr>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400" kern="1200" cap="none" baseline="0">
                <a:solidFill>
                  <a:schemeClr val="accent6">
                    <a:lumMod val="50000"/>
                  </a:schemeClr>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200" kern="1200">
                <a:solidFill>
                  <a:schemeClr val="accent6">
                    <a:lumMod val="50000"/>
                  </a:schemeClr>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fr-FR" sz="1600" b="1" dirty="0">
                <a:highlight>
                  <a:srgbClr val="FFFF00"/>
                </a:highlight>
              </a:rPr>
              <a:t>LUX</a:t>
            </a:r>
            <a:r>
              <a:rPr lang="fr-FR" sz="1600" dirty="0"/>
              <a:t>:  ( IMP &gt; EXP ) =&gt; candidat idéal (Garanties +++)</a:t>
            </a:r>
          </a:p>
        </p:txBody>
      </p:sp>
      <p:graphicFrame>
        <p:nvGraphicFramePr>
          <p:cNvPr id="15" name="Diagramme 14">
            <a:extLst>
              <a:ext uri="{FF2B5EF4-FFF2-40B4-BE49-F238E27FC236}">
                <a16:creationId xmlns:a16="http://schemas.microsoft.com/office/drawing/2014/main" id="{FA0E9934-E37D-F7E2-106B-80D4CA797A0B}"/>
              </a:ext>
            </a:extLst>
          </p:cNvPr>
          <p:cNvGraphicFramePr/>
          <p:nvPr>
            <p:extLst>
              <p:ext uri="{D42A27DB-BD31-4B8C-83A1-F6EECF244321}">
                <p14:modId xmlns:p14="http://schemas.microsoft.com/office/powerpoint/2010/main" val="482888266"/>
              </p:ext>
            </p:extLst>
          </p:nvPr>
        </p:nvGraphicFramePr>
        <p:xfrm>
          <a:off x="112708" y="3816000"/>
          <a:ext cx="5832350" cy="7263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Espace réservé du contenu 2">
            <a:extLst>
              <a:ext uri="{FF2B5EF4-FFF2-40B4-BE49-F238E27FC236}">
                <a16:creationId xmlns:a16="http://schemas.microsoft.com/office/drawing/2014/main" id="{EEDBC98A-9EA2-2E4C-EBE6-55C15C5A7730}"/>
              </a:ext>
            </a:extLst>
          </p:cNvPr>
          <p:cNvSpPr txBox="1">
            <a:spLocks/>
          </p:cNvSpPr>
          <p:nvPr/>
        </p:nvSpPr>
        <p:spPr>
          <a:xfrm>
            <a:off x="116234" y="5832000"/>
            <a:ext cx="5813197" cy="392488"/>
          </a:xfrm>
          <a:prstGeom prst="rect">
            <a:avLst/>
          </a:prstGeom>
          <a:solidFill>
            <a:schemeClr val="bg2"/>
          </a:solidFill>
          <a:ln w="19050">
            <a:solidFill>
              <a:schemeClr val="accent1">
                <a:lumMod val="75000"/>
              </a:schemeClr>
            </a:solidFill>
          </a:ln>
        </p:spPr>
        <p:txBody>
          <a:bodyPr>
            <a:normAutofit/>
          </a:bodyPr>
          <a:lstStyle>
            <a:lvl1pPr marL="228531" indent="-228531" algn="l" defTabSz="914126" rtl="0" eaLnBrk="1" latinLnBrk="0" hangingPunct="1">
              <a:lnSpc>
                <a:spcPct val="120000"/>
              </a:lnSpc>
              <a:spcBef>
                <a:spcPts val="1000"/>
              </a:spcBef>
              <a:buClr>
                <a:schemeClr val="accent1">
                  <a:lumMod val="75000"/>
                </a:schemeClr>
              </a:buClr>
              <a:buSzPct val="100000"/>
              <a:buFont typeface="Arial" panose="020B0604020202020204" pitchFamily="34" charset="0"/>
              <a:buChar char="•"/>
              <a:defRPr sz="1999" kern="1200">
                <a:solidFill>
                  <a:schemeClr val="accent6">
                    <a:lumMod val="50000"/>
                  </a:schemeClr>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799" kern="1200" cap="none" baseline="0">
                <a:solidFill>
                  <a:schemeClr val="accent6">
                    <a:lumMod val="50000"/>
                  </a:schemeClr>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600" kern="1200">
                <a:solidFill>
                  <a:schemeClr val="accent6">
                    <a:lumMod val="50000"/>
                  </a:schemeClr>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400" kern="1200" cap="none" baseline="0">
                <a:solidFill>
                  <a:schemeClr val="accent6">
                    <a:lumMod val="50000"/>
                  </a:schemeClr>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200" kern="1200">
                <a:solidFill>
                  <a:schemeClr val="accent6">
                    <a:lumMod val="50000"/>
                  </a:schemeClr>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fr-FR" sz="1400" dirty="0"/>
              <a:t>Seule Nuance : Taille de Marché modeste</a:t>
            </a:r>
          </a:p>
          <a:p>
            <a:pPr marL="0" indent="0">
              <a:buNone/>
            </a:pPr>
            <a:endParaRPr lang="fr-FR" dirty="0"/>
          </a:p>
        </p:txBody>
      </p:sp>
      <p:pic>
        <p:nvPicPr>
          <p:cNvPr id="20" name="Image 19">
            <a:extLst>
              <a:ext uri="{FF2B5EF4-FFF2-40B4-BE49-F238E27FC236}">
                <a16:creationId xmlns:a16="http://schemas.microsoft.com/office/drawing/2014/main" id="{52116C20-FF03-F7B0-817C-53C4245E54E5}"/>
              </a:ext>
            </a:extLst>
          </p:cNvPr>
          <p:cNvPicPr>
            <a:picLocks noChangeAspect="1"/>
          </p:cNvPicPr>
          <p:nvPr/>
        </p:nvPicPr>
        <p:blipFill>
          <a:blip r:embed="rId8"/>
          <a:srcRect b="7283"/>
          <a:stretch>
            <a:fillRect/>
          </a:stretch>
        </p:blipFill>
        <p:spPr>
          <a:xfrm>
            <a:off x="6115865" y="1941323"/>
            <a:ext cx="1716405" cy="1156016"/>
          </a:xfrm>
          <a:prstGeom prst="rect">
            <a:avLst/>
          </a:prstGeom>
          <a:ln w="19050">
            <a:solidFill>
              <a:schemeClr val="accent1">
                <a:lumMod val="75000"/>
              </a:schemeClr>
            </a:solidFill>
          </a:ln>
        </p:spPr>
      </p:pic>
      <p:graphicFrame>
        <p:nvGraphicFramePr>
          <p:cNvPr id="21" name="Diagramme 20">
            <a:extLst>
              <a:ext uri="{FF2B5EF4-FFF2-40B4-BE49-F238E27FC236}">
                <a16:creationId xmlns:a16="http://schemas.microsoft.com/office/drawing/2014/main" id="{C15FE906-DE09-5885-7058-96E695ED3A28}"/>
              </a:ext>
            </a:extLst>
          </p:cNvPr>
          <p:cNvGraphicFramePr/>
          <p:nvPr>
            <p:extLst>
              <p:ext uri="{D42A27DB-BD31-4B8C-83A1-F6EECF244321}">
                <p14:modId xmlns:p14="http://schemas.microsoft.com/office/powerpoint/2010/main" val="5855869"/>
              </p:ext>
            </p:extLst>
          </p:nvPr>
        </p:nvGraphicFramePr>
        <p:xfrm>
          <a:off x="6243767" y="3816000"/>
          <a:ext cx="5832350" cy="72635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2" name="Espace réservé du contenu 2">
            <a:extLst>
              <a:ext uri="{FF2B5EF4-FFF2-40B4-BE49-F238E27FC236}">
                <a16:creationId xmlns:a16="http://schemas.microsoft.com/office/drawing/2014/main" id="{87E008B7-16CA-608C-ABBD-312CC33CF246}"/>
              </a:ext>
            </a:extLst>
          </p:cNvPr>
          <p:cNvSpPr txBox="1">
            <a:spLocks/>
          </p:cNvSpPr>
          <p:nvPr/>
        </p:nvSpPr>
        <p:spPr>
          <a:xfrm>
            <a:off x="6243767" y="4608000"/>
            <a:ext cx="5827310" cy="546464"/>
          </a:xfrm>
          <a:prstGeom prst="rect">
            <a:avLst/>
          </a:prstGeom>
          <a:solidFill>
            <a:schemeClr val="bg2">
              <a:lumMod val="90000"/>
            </a:schemeClr>
          </a:solidFill>
          <a:ln w="19050">
            <a:solidFill>
              <a:schemeClr val="accent1">
                <a:lumMod val="75000"/>
              </a:schemeClr>
            </a:solidFill>
          </a:ln>
        </p:spPr>
        <p:txBody>
          <a:bodyPr>
            <a:normAutofit/>
          </a:bodyPr>
          <a:lstStyle>
            <a:lvl1pPr marL="228531" indent="-228531" algn="l" defTabSz="914126" rtl="0" eaLnBrk="1" latinLnBrk="0" hangingPunct="1">
              <a:lnSpc>
                <a:spcPct val="120000"/>
              </a:lnSpc>
              <a:spcBef>
                <a:spcPts val="1000"/>
              </a:spcBef>
              <a:buClr>
                <a:schemeClr val="accent1">
                  <a:lumMod val="75000"/>
                </a:schemeClr>
              </a:buClr>
              <a:buSzPct val="100000"/>
              <a:buFont typeface="Arial" panose="020B0604020202020204" pitchFamily="34" charset="0"/>
              <a:buChar char="•"/>
              <a:defRPr sz="1999" kern="1200">
                <a:solidFill>
                  <a:schemeClr val="accent6">
                    <a:lumMod val="50000"/>
                  </a:schemeClr>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799" kern="1200" cap="none" baseline="0">
                <a:solidFill>
                  <a:schemeClr val="accent6">
                    <a:lumMod val="50000"/>
                  </a:schemeClr>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600" kern="1200">
                <a:solidFill>
                  <a:schemeClr val="accent6">
                    <a:lumMod val="50000"/>
                  </a:schemeClr>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400" kern="1200" cap="none" baseline="0">
                <a:solidFill>
                  <a:schemeClr val="accent6">
                    <a:lumMod val="50000"/>
                  </a:schemeClr>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200" kern="1200">
                <a:solidFill>
                  <a:schemeClr val="accent6">
                    <a:lumMod val="50000"/>
                  </a:schemeClr>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fr-FR" b="1" dirty="0">
                <a:highlight>
                  <a:srgbClr val="FFFF00"/>
                </a:highlight>
              </a:rPr>
              <a:t>ARE(UAE) </a:t>
            </a:r>
            <a:r>
              <a:rPr lang="fr-FR" b="1" dirty="0"/>
              <a:t>: bon candidat hors UE également</a:t>
            </a:r>
            <a:endParaRPr lang="fr-FR" dirty="0"/>
          </a:p>
          <a:p>
            <a:pPr marL="0" indent="0">
              <a:buNone/>
            </a:pPr>
            <a:endParaRPr lang="fr-FR" dirty="0"/>
          </a:p>
        </p:txBody>
      </p:sp>
      <p:sp>
        <p:nvSpPr>
          <p:cNvPr id="23" name="Espace réservé du contenu 2">
            <a:extLst>
              <a:ext uri="{FF2B5EF4-FFF2-40B4-BE49-F238E27FC236}">
                <a16:creationId xmlns:a16="http://schemas.microsoft.com/office/drawing/2014/main" id="{1EC6EC6E-75F9-BB2B-25EC-2366DC272A06}"/>
              </a:ext>
            </a:extLst>
          </p:cNvPr>
          <p:cNvSpPr txBox="1">
            <a:spLocks/>
          </p:cNvSpPr>
          <p:nvPr/>
        </p:nvSpPr>
        <p:spPr>
          <a:xfrm>
            <a:off x="6243767" y="5220000"/>
            <a:ext cx="5827310" cy="546464"/>
          </a:xfrm>
          <a:prstGeom prst="rect">
            <a:avLst/>
          </a:prstGeom>
          <a:solidFill>
            <a:schemeClr val="bg2"/>
          </a:solidFill>
          <a:ln w="19050">
            <a:solidFill>
              <a:schemeClr val="accent1">
                <a:lumMod val="75000"/>
              </a:schemeClr>
            </a:solidFill>
          </a:ln>
        </p:spPr>
        <p:txBody>
          <a:bodyPr>
            <a:normAutofit/>
          </a:bodyPr>
          <a:lstStyle>
            <a:lvl1pPr marL="228531" indent="-228531" algn="l" defTabSz="914126" rtl="0" eaLnBrk="1" latinLnBrk="0" hangingPunct="1">
              <a:lnSpc>
                <a:spcPct val="120000"/>
              </a:lnSpc>
              <a:spcBef>
                <a:spcPts val="1000"/>
              </a:spcBef>
              <a:buClr>
                <a:schemeClr val="accent1">
                  <a:lumMod val="75000"/>
                </a:schemeClr>
              </a:buClr>
              <a:buSzPct val="100000"/>
              <a:buFont typeface="Arial" panose="020B0604020202020204" pitchFamily="34" charset="0"/>
              <a:buChar char="•"/>
              <a:defRPr sz="1999" kern="1200">
                <a:solidFill>
                  <a:schemeClr val="accent6">
                    <a:lumMod val="50000"/>
                  </a:schemeClr>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799" kern="1200" cap="none" baseline="0">
                <a:solidFill>
                  <a:schemeClr val="accent6">
                    <a:lumMod val="50000"/>
                  </a:schemeClr>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600" kern="1200">
                <a:solidFill>
                  <a:schemeClr val="accent6">
                    <a:lumMod val="50000"/>
                  </a:schemeClr>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400" kern="1200" cap="none" baseline="0">
                <a:solidFill>
                  <a:schemeClr val="accent6">
                    <a:lumMod val="50000"/>
                  </a:schemeClr>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200" kern="1200">
                <a:solidFill>
                  <a:schemeClr val="accent6">
                    <a:lumMod val="50000"/>
                  </a:schemeClr>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fr-FR" b="1" dirty="0">
                <a:highlight>
                  <a:srgbClr val="FFFF00"/>
                </a:highlight>
              </a:rPr>
              <a:t>QAT</a:t>
            </a:r>
            <a:r>
              <a:rPr lang="fr-FR" dirty="0"/>
              <a:t> : bon candidat, mais Import Poulet Fr à </a:t>
            </a:r>
            <a:r>
              <a:rPr lang="fr-FR" dirty="0" err="1"/>
              <a:t>dévelop</a:t>
            </a:r>
            <a:endParaRPr lang="fr-FR" dirty="0"/>
          </a:p>
          <a:p>
            <a:pPr marL="0" indent="0">
              <a:buNone/>
            </a:pPr>
            <a:endParaRPr lang="fr-FR" dirty="0"/>
          </a:p>
        </p:txBody>
      </p:sp>
      <p:sp>
        <p:nvSpPr>
          <p:cNvPr id="24" name="Espace réservé du contenu 2">
            <a:extLst>
              <a:ext uri="{FF2B5EF4-FFF2-40B4-BE49-F238E27FC236}">
                <a16:creationId xmlns:a16="http://schemas.microsoft.com/office/drawing/2014/main" id="{D12353C6-637D-2D45-AE2D-5A1899ECA3DC}"/>
              </a:ext>
            </a:extLst>
          </p:cNvPr>
          <p:cNvSpPr txBox="1">
            <a:spLocks/>
          </p:cNvSpPr>
          <p:nvPr/>
        </p:nvSpPr>
        <p:spPr>
          <a:xfrm>
            <a:off x="6243767" y="5832000"/>
            <a:ext cx="5813197" cy="392488"/>
          </a:xfrm>
          <a:prstGeom prst="rect">
            <a:avLst/>
          </a:prstGeom>
          <a:solidFill>
            <a:schemeClr val="bg2"/>
          </a:solidFill>
          <a:ln w="19050">
            <a:solidFill>
              <a:schemeClr val="accent1">
                <a:lumMod val="75000"/>
              </a:schemeClr>
            </a:solidFill>
          </a:ln>
        </p:spPr>
        <p:txBody>
          <a:bodyPr>
            <a:normAutofit/>
          </a:bodyPr>
          <a:lstStyle>
            <a:lvl1pPr marL="228531" indent="-228531" algn="l" defTabSz="914126" rtl="0" eaLnBrk="1" latinLnBrk="0" hangingPunct="1">
              <a:lnSpc>
                <a:spcPct val="120000"/>
              </a:lnSpc>
              <a:spcBef>
                <a:spcPts val="1000"/>
              </a:spcBef>
              <a:buClr>
                <a:schemeClr val="accent1">
                  <a:lumMod val="75000"/>
                </a:schemeClr>
              </a:buClr>
              <a:buSzPct val="100000"/>
              <a:buFont typeface="Arial" panose="020B0604020202020204" pitchFamily="34" charset="0"/>
              <a:buChar char="•"/>
              <a:defRPr sz="1999" kern="1200">
                <a:solidFill>
                  <a:schemeClr val="accent6">
                    <a:lumMod val="50000"/>
                  </a:schemeClr>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799" kern="1200" cap="none" baseline="0">
                <a:solidFill>
                  <a:schemeClr val="accent6">
                    <a:lumMod val="50000"/>
                  </a:schemeClr>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600" kern="1200">
                <a:solidFill>
                  <a:schemeClr val="accent6">
                    <a:lumMod val="50000"/>
                  </a:schemeClr>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400" kern="1200" cap="none" baseline="0">
                <a:solidFill>
                  <a:schemeClr val="accent6">
                    <a:lumMod val="50000"/>
                  </a:schemeClr>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200" kern="1200">
                <a:solidFill>
                  <a:schemeClr val="accent6">
                    <a:lumMod val="50000"/>
                  </a:schemeClr>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fr-FR" sz="1400" dirty="0"/>
              <a:t>GRD : mauvais candidat : lointain + Import de Poulet </a:t>
            </a:r>
            <a:r>
              <a:rPr lang="fr-FR" sz="1400" dirty="0" err="1"/>
              <a:t>fr</a:t>
            </a:r>
            <a:r>
              <a:rPr lang="fr-FR" sz="1400" dirty="0"/>
              <a:t>=0</a:t>
            </a:r>
          </a:p>
          <a:p>
            <a:pPr marL="0" indent="0">
              <a:buNone/>
            </a:pPr>
            <a:endParaRPr lang="fr-FR" dirty="0"/>
          </a:p>
        </p:txBody>
      </p:sp>
      <p:grpSp>
        <p:nvGrpSpPr>
          <p:cNvPr id="5" name="Groupe 4">
            <a:extLst>
              <a:ext uri="{FF2B5EF4-FFF2-40B4-BE49-F238E27FC236}">
                <a16:creationId xmlns:a16="http://schemas.microsoft.com/office/drawing/2014/main" id="{C538510D-15C2-EABD-F424-2528661B52EF}"/>
              </a:ext>
            </a:extLst>
          </p:cNvPr>
          <p:cNvGrpSpPr/>
          <p:nvPr/>
        </p:nvGrpSpPr>
        <p:grpSpPr>
          <a:xfrm>
            <a:off x="108000" y="972000"/>
            <a:ext cx="4104000" cy="2778152"/>
            <a:chOff x="108000" y="972000"/>
            <a:chExt cx="4104000" cy="2778152"/>
          </a:xfrm>
        </p:grpSpPr>
        <p:pic>
          <p:nvPicPr>
            <p:cNvPr id="10" name="Image 9">
              <a:extLst>
                <a:ext uri="{FF2B5EF4-FFF2-40B4-BE49-F238E27FC236}">
                  <a16:creationId xmlns:a16="http://schemas.microsoft.com/office/drawing/2014/main" id="{FD81C47B-CB50-1E4C-0BCF-750103BE7816}"/>
                </a:ext>
              </a:extLst>
            </p:cNvPr>
            <p:cNvPicPr>
              <a:picLocks noChangeAspect="1"/>
            </p:cNvPicPr>
            <p:nvPr/>
          </p:nvPicPr>
          <p:blipFill>
            <a:blip r:embed="rId14"/>
            <a:srcRect t="1435" b="2370"/>
            <a:stretch>
              <a:fillRect/>
            </a:stretch>
          </p:blipFill>
          <p:spPr>
            <a:xfrm>
              <a:off x="117748" y="1332000"/>
              <a:ext cx="4068000" cy="2418152"/>
            </a:xfrm>
            <a:prstGeom prst="rect">
              <a:avLst/>
            </a:prstGeom>
            <a:ln w="19050">
              <a:solidFill>
                <a:schemeClr val="accent1">
                  <a:lumMod val="75000"/>
                </a:schemeClr>
              </a:solidFill>
            </a:ln>
          </p:spPr>
        </p:pic>
        <p:sp>
          <p:nvSpPr>
            <p:cNvPr id="3" name="Titre 3">
              <a:extLst>
                <a:ext uri="{FF2B5EF4-FFF2-40B4-BE49-F238E27FC236}">
                  <a16:creationId xmlns:a16="http://schemas.microsoft.com/office/drawing/2014/main" id="{2E91099D-AB91-5221-7490-F8156DF633BA}"/>
                </a:ext>
              </a:extLst>
            </p:cNvPr>
            <p:cNvSpPr txBox="1">
              <a:spLocks/>
            </p:cNvSpPr>
            <p:nvPr/>
          </p:nvSpPr>
          <p:spPr>
            <a:xfrm>
              <a:off x="108000" y="972000"/>
              <a:ext cx="4104000" cy="360000"/>
            </a:xfrm>
            <a:prstGeom prst="rect">
              <a:avLst/>
            </a:prstGeom>
            <a:gradFill flip="none" rotWithShape="1">
              <a:gsLst>
                <a:gs pos="86000">
                  <a:schemeClr val="accent1">
                    <a:lumMod val="60000"/>
                    <a:lumOff val="40000"/>
                  </a:schemeClr>
                </a:gs>
                <a:gs pos="100000">
                  <a:schemeClr val="bg1"/>
                </a:gs>
              </a:gsLst>
              <a:lin ang="2700000" scaled="1"/>
              <a:tileRect/>
            </a:gradFill>
            <a:ln w="19050">
              <a:solidFill>
                <a:schemeClr val="accent1">
                  <a:lumMod val="75000"/>
                </a:schemeClr>
              </a:solidFill>
            </a:ln>
          </p:spPr>
          <p:txBody>
            <a:bodyPr vert="horz" lIns="91416" tIns="45708" rIns="91416" bIns="45708" rtlCol="0" anchor="ctr">
              <a:normAutofit/>
            </a:bodyPr>
            <a:lstStyle>
              <a:lvl1pPr algn="l" defTabSz="914126" rtl="0" eaLnBrk="1" latinLnBrk="0" hangingPunct="1">
                <a:lnSpc>
                  <a:spcPct val="90000"/>
                </a:lnSpc>
                <a:spcBef>
                  <a:spcPct val="0"/>
                </a:spcBef>
                <a:buNone/>
                <a:defRPr sz="3199" b="0" i="0" kern="1200" cap="none" baseline="0">
                  <a:solidFill>
                    <a:schemeClr val="accent6">
                      <a:lumMod val="50000"/>
                    </a:schemeClr>
                  </a:solidFill>
                  <a:effectLst/>
                  <a:latin typeface="+mj-lt"/>
                  <a:ea typeface="+mj-ea"/>
                  <a:cs typeface="+mj-cs"/>
                </a:defRPr>
              </a:lvl1pPr>
            </a:lstStyle>
            <a:p>
              <a:pPr algn="ctr">
                <a:buClr>
                  <a:schemeClr val="accent1"/>
                </a:buClr>
                <a:buSzPct val="100000"/>
                <a:buFont typeface="Arial" panose="020B0604020202020204" pitchFamily="34" charset="0"/>
                <a:buNone/>
              </a:pPr>
              <a:r>
                <a:rPr lang="fr-FR" sz="1400" dirty="0">
                  <a:solidFill>
                    <a:srgbClr val="FFFFFF"/>
                  </a:solidFill>
                </a:rPr>
                <a:t>Données standardisées – Cluster 3 - CAH</a:t>
              </a:r>
              <a:endParaRPr lang="en-US" sz="1400" dirty="0">
                <a:solidFill>
                  <a:srgbClr val="FFFFFF"/>
                </a:solidFill>
              </a:endParaRPr>
            </a:p>
          </p:txBody>
        </p:sp>
      </p:grpSp>
      <p:grpSp>
        <p:nvGrpSpPr>
          <p:cNvPr id="7" name="Groupe 6">
            <a:extLst>
              <a:ext uri="{FF2B5EF4-FFF2-40B4-BE49-F238E27FC236}">
                <a16:creationId xmlns:a16="http://schemas.microsoft.com/office/drawing/2014/main" id="{C2115835-37DB-9B93-A5B8-A7913F3D7AAF}"/>
              </a:ext>
            </a:extLst>
          </p:cNvPr>
          <p:cNvGrpSpPr/>
          <p:nvPr/>
        </p:nvGrpSpPr>
        <p:grpSpPr>
          <a:xfrm>
            <a:off x="8003077" y="944376"/>
            <a:ext cx="4068000" cy="2799624"/>
            <a:chOff x="8003077" y="944376"/>
            <a:chExt cx="4068000" cy="2799624"/>
          </a:xfrm>
        </p:grpSpPr>
        <p:pic>
          <p:nvPicPr>
            <p:cNvPr id="18" name="Image 17">
              <a:extLst>
                <a:ext uri="{FF2B5EF4-FFF2-40B4-BE49-F238E27FC236}">
                  <a16:creationId xmlns:a16="http://schemas.microsoft.com/office/drawing/2014/main" id="{4D09A7B6-B4F8-D967-B370-FDCAF59E3548}"/>
                </a:ext>
              </a:extLst>
            </p:cNvPr>
            <p:cNvPicPr>
              <a:picLocks noChangeAspect="1"/>
            </p:cNvPicPr>
            <p:nvPr/>
          </p:nvPicPr>
          <p:blipFill>
            <a:blip r:embed="rId15"/>
            <a:srcRect t="2868" b="1036"/>
            <a:stretch>
              <a:fillRect/>
            </a:stretch>
          </p:blipFill>
          <p:spPr>
            <a:xfrm>
              <a:off x="8003077" y="1332000"/>
              <a:ext cx="4068000" cy="2412000"/>
            </a:xfrm>
            <a:prstGeom prst="rect">
              <a:avLst/>
            </a:prstGeom>
            <a:ln w="19050">
              <a:solidFill>
                <a:schemeClr val="accent1">
                  <a:lumMod val="75000"/>
                </a:schemeClr>
              </a:solidFill>
            </a:ln>
          </p:spPr>
        </p:pic>
        <p:sp>
          <p:nvSpPr>
            <p:cNvPr id="6" name="Titre 3">
              <a:extLst>
                <a:ext uri="{FF2B5EF4-FFF2-40B4-BE49-F238E27FC236}">
                  <a16:creationId xmlns:a16="http://schemas.microsoft.com/office/drawing/2014/main" id="{6F23A1B8-CA7F-3C52-0E3C-B104B5F83957}"/>
                </a:ext>
              </a:extLst>
            </p:cNvPr>
            <p:cNvSpPr txBox="1">
              <a:spLocks/>
            </p:cNvSpPr>
            <p:nvPr/>
          </p:nvSpPr>
          <p:spPr>
            <a:xfrm>
              <a:off x="8003077" y="944376"/>
              <a:ext cx="4068000" cy="360000"/>
            </a:xfrm>
            <a:prstGeom prst="rect">
              <a:avLst/>
            </a:prstGeom>
            <a:gradFill flip="none" rotWithShape="1">
              <a:gsLst>
                <a:gs pos="86000">
                  <a:schemeClr val="accent1">
                    <a:lumMod val="60000"/>
                    <a:lumOff val="40000"/>
                  </a:schemeClr>
                </a:gs>
                <a:gs pos="100000">
                  <a:schemeClr val="bg1"/>
                </a:gs>
              </a:gsLst>
              <a:lin ang="2700000" scaled="1"/>
              <a:tileRect/>
            </a:gradFill>
            <a:ln w="19050">
              <a:solidFill>
                <a:schemeClr val="accent1">
                  <a:lumMod val="75000"/>
                </a:schemeClr>
              </a:solidFill>
            </a:ln>
          </p:spPr>
          <p:txBody>
            <a:bodyPr vert="horz" lIns="91416" tIns="45708" rIns="91416" bIns="45708" rtlCol="0" anchor="ctr">
              <a:normAutofit/>
            </a:bodyPr>
            <a:lstStyle>
              <a:lvl1pPr algn="l" defTabSz="914126" rtl="0" eaLnBrk="1" latinLnBrk="0" hangingPunct="1">
                <a:lnSpc>
                  <a:spcPct val="90000"/>
                </a:lnSpc>
                <a:spcBef>
                  <a:spcPct val="0"/>
                </a:spcBef>
                <a:buNone/>
                <a:defRPr sz="3199" b="0" i="0" kern="1200" cap="none" baseline="0">
                  <a:solidFill>
                    <a:schemeClr val="accent6">
                      <a:lumMod val="50000"/>
                    </a:schemeClr>
                  </a:solidFill>
                  <a:effectLst/>
                  <a:latin typeface="+mj-lt"/>
                  <a:ea typeface="+mj-ea"/>
                  <a:cs typeface="+mj-cs"/>
                </a:defRPr>
              </a:lvl1pPr>
            </a:lstStyle>
            <a:p>
              <a:pPr algn="ctr">
                <a:buClr>
                  <a:schemeClr val="accent1"/>
                </a:buClr>
                <a:buSzPct val="100000"/>
                <a:buFont typeface="Arial" panose="020B0604020202020204" pitchFamily="34" charset="0"/>
                <a:buNone/>
              </a:pPr>
              <a:r>
                <a:rPr lang="fr-FR" sz="1400" dirty="0">
                  <a:solidFill>
                    <a:srgbClr val="FFFFFF"/>
                  </a:solidFill>
                </a:rPr>
                <a:t>Données standardisées – Cluster 6 - CAH</a:t>
              </a:r>
              <a:endParaRPr lang="en-US" sz="1400" dirty="0">
                <a:solidFill>
                  <a:srgbClr val="FFFFFF"/>
                </a:solidFill>
              </a:endParaRPr>
            </a:p>
          </p:txBody>
        </p:sp>
      </p:grpSp>
      <p:pic>
        <p:nvPicPr>
          <p:cNvPr id="8" name="Graphique 8">
            <a:extLst>
              <a:ext uri="{FF2B5EF4-FFF2-40B4-BE49-F238E27FC236}">
                <a16:creationId xmlns:a16="http://schemas.microsoft.com/office/drawing/2014/main" id="{3BF4819D-401F-961C-08E0-DDB65E5B758A}"/>
              </a:ext>
            </a:extLst>
          </p:cNvPr>
          <p:cNvPicPr>
            <a:picLocks noChangeAspect="1"/>
          </p:cNvPicPr>
          <p:nvPr/>
        </p:nvPicPr>
        <p:blipFill>
          <a:blip r:embed="rId16"/>
          <a:srcRect/>
          <a:stretch/>
        </p:blipFill>
        <p:spPr>
          <a:xfrm>
            <a:off x="5667647" y="4801624"/>
            <a:ext cx="261784" cy="346377"/>
          </a:xfrm>
          <a:prstGeom prst="rect">
            <a:avLst/>
          </a:prstGeom>
          <a:ln w="19050">
            <a:noFill/>
          </a:ln>
        </p:spPr>
      </p:pic>
      <p:pic>
        <p:nvPicPr>
          <p:cNvPr id="9" name="Graphique 8">
            <a:extLst>
              <a:ext uri="{FF2B5EF4-FFF2-40B4-BE49-F238E27FC236}">
                <a16:creationId xmlns:a16="http://schemas.microsoft.com/office/drawing/2014/main" id="{BCE6704A-9E84-F0C5-5076-7E1E4BC1D208}"/>
              </a:ext>
            </a:extLst>
          </p:cNvPr>
          <p:cNvPicPr>
            <a:picLocks noChangeAspect="1"/>
          </p:cNvPicPr>
          <p:nvPr/>
        </p:nvPicPr>
        <p:blipFill>
          <a:blip r:embed="rId16"/>
          <a:srcRect/>
          <a:stretch/>
        </p:blipFill>
        <p:spPr>
          <a:xfrm>
            <a:off x="5667647" y="5348088"/>
            <a:ext cx="261784" cy="346377"/>
          </a:xfrm>
          <a:prstGeom prst="rect">
            <a:avLst/>
          </a:prstGeom>
          <a:ln w="19050">
            <a:noFill/>
          </a:ln>
        </p:spPr>
      </p:pic>
      <p:pic>
        <p:nvPicPr>
          <p:cNvPr id="11" name="Graphique 8">
            <a:extLst>
              <a:ext uri="{FF2B5EF4-FFF2-40B4-BE49-F238E27FC236}">
                <a16:creationId xmlns:a16="http://schemas.microsoft.com/office/drawing/2014/main" id="{A3285510-64CC-968E-CEBE-364729EDB9E5}"/>
              </a:ext>
            </a:extLst>
          </p:cNvPr>
          <p:cNvPicPr>
            <a:picLocks noChangeAspect="1"/>
          </p:cNvPicPr>
          <p:nvPr/>
        </p:nvPicPr>
        <p:blipFill>
          <a:blip r:embed="rId16"/>
          <a:srcRect/>
          <a:stretch/>
        </p:blipFill>
        <p:spPr>
          <a:xfrm>
            <a:off x="11754808" y="4779988"/>
            <a:ext cx="261784" cy="346377"/>
          </a:xfrm>
          <a:prstGeom prst="rect">
            <a:avLst/>
          </a:prstGeom>
          <a:ln w="19050">
            <a:noFill/>
          </a:ln>
        </p:spPr>
      </p:pic>
      <p:pic>
        <p:nvPicPr>
          <p:cNvPr id="17" name="Graphique 8">
            <a:extLst>
              <a:ext uri="{FF2B5EF4-FFF2-40B4-BE49-F238E27FC236}">
                <a16:creationId xmlns:a16="http://schemas.microsoft.com/office/drawing/2014/main" id="{213F7872-3CE8-E9CC-D295-6B5D24466678}"/>
              </a:ext>
            </a:extLst>
          </p:cNvPr>
          <p:cNvPicPr>
            <a:picLocks noChangeAspect="1"/>
          </p:cNvPicPr>
          <p:nvPr/>
        </p:nvPicPr>
        <p:blipFill>
          <a:blip r:embed="rId16"/>
          <a:srcRect/>
          <a:stretch/>
        </p:blipFill>
        <p:spPr>
          <a:xfrm>
            <a:off x="11795180" y="5407269"/>
            <a:ext cx="261784" cy="346377"/>
          </a:xfrm>
          <a:prstGeom prst="rect">
            <a:avLst/>
          </a:prstGeom>
          <a:ln w="19050">
            <a:noFill/>
          </a:ln>
        </p:spPr>
      </p:pic>
    </p:spTree>
    <p:extLst>
      <p:ext uri="{BB962C8B-B14F-4D97-AF65-F5344CB8AC3E}">
        <p14:creationId xmlns:p14="http://schemas.microsoft.com/office/powerpoint/2010/main" val="416055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Graphic spid="15" grpId="0">
        <p:bldAsOne/>
      </p:bldGraphic>
      <p:bldP spid="16" grpId="0" animBg="1"/>
      <p:bldGraphic spid="21" grpId="0">
        <p:bldAsOne/>
      </p:bldGraphic>
      <p:bldP spid="22" grpId="0" animBg="1"/>
      <p:bldP spid="23" grpId="0" animBg="1"/>
      <p:bldP spid="2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FF4C45-804D-2A0A-3AAF-0841F19A4FAB}"/>
            </a:ext>
          </a:extLst>
        </p:cNvPr>
        <p:cNvGrpSpPr/>
        <p:nvPr/>
      </p:nvGrpSpPr>
      <p:grpSpPr>
        <a:xfrm>
          <a:off x="0" y="0"/>
          <a:ext cx="0" cy="0"/>
          <a:chOff x="0" y="0"/>
          <a:chExt cx="0" cy="0"/>
        </a:xfrm>
      </p:grpSpPr>
      <p:sp>
        <p:nvSpPr>
          <p:cNvPr id="6" name="Titre 5">
            <a:extLst>
              <a:ext uri="{FF2B5EF4-FFF2-40B4-BE49-F238E27FC236}">
                <a16:creationId xmlns:a16="http://schemas.microsoft.com/office/drawing/2014/main" id="{D18395A5-3E3C-7024-1840-474452F0BC25}"/>
              </a:ext>
            </a:extLst>
          </p:cNvPr>
          <p:cNvSpPr>
            <a:spLocks noGrp="1"/>
          </p:cNvSpPr>
          <p:nvPr>
            <p:ph type="title"/>
          </p:nvPr>
        </p:nvSpPr>
        <p:spPr/>
        <p:txBody>
          <a:bodyPr>
            <a:normAutofit/>
          </a:bodyPr>
          <a:lstStyle/>
          <a:p>
            <a:r>
              <a:rPr lang="fr-FR" sz="2800" dirty="0"/>
              <a:t>Merci !</a:t>
            </a:r>
          </a:p>
        </p:txBody>
      </p:sp>
      <p:sp>
        <p:nvSpPr>
          <p:cNvPr id="5" name="Espace réservé du contenu 4">
            <a:extLst>
              <a:ext uri="{FF2B5EF4-FFF2-40B4-BE49-F238E27FC236}">
                <a16:creationId xmlns:a16="http://schemas.microsoft.com/office/drawing/2014/main" id="{A9C5A34F-4928-9EDA-234A-93D415A2B20E}"/>
              </a:ext>
            </a:extLst>
          </p:cNvPr>
          <p:cNvSpPr>
            <a:spLocks noGrp="1"/>
          </p:cNvSpPr>
          <p:nvPr>
            <p:ph idx="1"/>
          </p:nvPr>
        </p:nvSpPr>
        <p:spPr/>
        <p:txBody>
          <a:bodyPr anchor="ctr" anchorCtr="1">
            <a:normAutofit/>
          </a:bodyPr>
          <a:lstStyle/>
          <a:p>
            <a:pPr marL="0" indent="0">
              <a:buNone/>
            </a:pPr>
            <a:r>
              <a:rPr lang="fr-FR" sz="4800" dirty="0"/>
              <a:t>Merci !</a:t>
            </a:r>
          </a:p>
        </p:txBody>
      </p:sp>
      <p:sp>
        <p:nvSpPr>
          <p:cNvPr id="4" name="Espace réservé du numéro de diapositive 3">
            <a:extLst>
              <a:ext uri="{FF2B5EF4-FFF2-40B4-BE49-F238E27FC236}">
                <a16:creationId xmlns:a16="http://schemas.microsoft.com/office/drawing/2014/main" id="{2993699E-A6B1-3F19-BFDC-0E3D0A0A1939}"/>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F9AEC7-A66D-4E7D-85F8-2F7C4FF17DE0}" type="slidenum">
              <a:rPr lang="fr-FR"/>
              <a:t>26</a:t>
            </a:fld>
            <a:endParaRPr lang="fr-FR" dirty="0"/>
          </a:p>
        </p:txBody>
      </p:sp>
      <p:pic>
        <p:nvPicPr>
          <p:cNvPr id="21" name="Image 20">
            <a:extLst>
              <a:ext uri="{FF2B5EF4-FFF2-40B4-BE49-F238E27FC236}">
                <a16:creationId xmlns:a16="http://schemas.microsoft.com/office/drawing/2014/main" id="{25E369DB-6865-CAE7-5DBA-933882E292DD}"/>
              </a:ext>
            </a:extLst>
          </p:cNvPr>
          <p:cNvPicPr>
            <a:picLocks noChangeAspect="1"/>
          </p:cNvPicPr>
          <p:nvPr/>
        </p:nvPicPr>
        <p:blipFill>
          <a:blip r:embed="rId2"/>
          <a:srcRect/>
          <a:stretch/>
        </p:blipFill>
        <p:spPr>
          <a:xfrm>
            <a:off x="981843" y="1836203"/>
            <a:ext cx="2707035" cy="3581797"/>
          </a:xfrm>
          <a:prstGeom prst="rect">
            <a:avLst/>
          </a:prstGeom>
        </p:spPr>
      </p:pic>
      <p:pic>
        <p:nvPicPr>
          <p:cNvPr id="25" name="Image 24">
            <a:extLst>
              <a:ext uri="{FF2B5EF4-FFF2-40B4-BE49-F238E27FC236}">
                <a16:creationId xmlns:a16="http://schemas.microsoft.com/office/drawing/2014/main" id="{4F9E1622-D914-FC54-B1D7-E7B63276D990}"/>
              </a:ext>
            </a:extLst>
          </p:cNvPr>
          <p:cNvPicPr>
            <a:picLocks noChangeAspect="1"/>
          </p:cNvPicPr>
          <p:nvPr/>
        </p:nvPicPr>
        <p:blipFill>
          <a:blip r:embed="rId2"/>
          <a:srcRect/>
          <a:stretch/>
        </p:blipFill>
        <p:spPr>
          <a:xfrm>
            <a:off x="8499948" y="2034000"/>
            <a:ext cx="2557544" cy="3384000"/>
          </a:xfrm>
          <a:prstGeom prst="rect">
            <a:avLst/>
          </a:prstGeom>
        </p:spPr>
      </p:pic>
    </p:spTree>
    <p:extLst>
      <p:ext uri="{BB962C8B-B14F-4D97-AF65-F5344CB8AC3E}">
        <p14:creationId xmlns:p14="http://schemas.microsoft.com/office/powerpoint/2010/main" val="2979258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23BE1-BB2C-ACD2-13C3-6C2E86857881}"/>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BD17775-DFEB-4E5E-546F-354E9F7F9E9C}"/>
              </a:ext>
            </a:extLst>
          </p:cNvPr>
          <p:cNvSpPr>
            <a:spLocks noGrp="1"/>
          </p:cNvSpPr>
          <p:nvPr>
            <p:ph type="title"/>
          </p:nvPr>
        </p:nvSpPr>
        <p:spPr/>
        <p:txBody>
          <a:bodyPr/>
          <a:lstStyle/>
          <a:p>
            <a:r>
              <a:rPr lang="fr-FR" dirty="0"/>
              <a:t>ANNEXE I.C-Documentation RGPD</a:t>
            </a:r>
          </a:p>
        </p:txBody>
      </p:sp>
      <p:sp>
        <p:nvSpPr>
          <p:cNvPr id="4" name="Espace réservé du contenu 3">
            <a:extLst>
              <a:ext uri="{FF2B5EF4-FFF2-40B4-BE49-F238E27FC236}">
                <a16:creationId xmlns:a16="http://schemas.microsoft.com/office/drawing/2014/main" id="{7156CA98-460A-0570-86AD-9996D91E1A2A}"/>
              </a:ext>
            </a:extLst>
          </p:cNvPr>
          <p:cNvSpPr>
            <a:spLocks noGrp="1"/>
          </p:cNvSpPr>
          <p:nvPr>
            <p:ph idx="1"/>
          </p:nvPr>
        </p:nvSpPr>
        <p:spPr>
          <a:solidFill>
            <a:schemeClr val="bg2"/>
          </a:solidFill>
          <a:ln w="19050">
            <a:solidFill>
              <a:schemeClr val="accent1">
                <a:lumMod val="50000"/>
              </a:schemeClr>
            </a:solidFill>
          </a:ln>
        </p:spPr>
        <p:txBody>
          <a:bodyPr wrap="square">
            <a:normAutofit fontScale="55000" lnSpcReduction="20000"/>
          </a:bodyPr>
          <a:lstStyle/>
          <a:p>
            <a:r>
              <a:rPr lang="fr-FR" b="1" dirty="0"/>
              <a:t>DPO :</a:t>
            </a:r>
            <a:r>
              <a:rPr lang="fr-FR" dirty="0"/>
              <a:t> Monsieur X., DPO pour « la poule qui chante »</a:t>
            </a:r>
          </a:p>
          <a:p>
            <a:r>
              <a:rPr lang="fr-FR" b="1" dirty="0"/>
              <a:t>Responsable du traitement interne : </a:t>
            </a:r>
            <a:r>
              <a:rPr lang="fr-FR" dirty="0"/>
              <a:t>« la poule qui chante »</a:t>
            </a:r>
          </a:p>
          <a:p>
            <a:r>
              <a:rPr lang="fr-FR" b="1" dirty="0">
                <a:highlight>
                  <a:srgbClr val="FFFF00"/>
                </a:highlight>
              </a:rPr>
              <a:t>Finalité</a:t>
            </a:r>
            <a:r>
              <a:rPr lang="fr-FR" b="1" dirty="0"/>
              <a:t> (légale et légitime) : </a:t>
            </a:r>
            <a:br>
              <a:rPr lang="fr-FR" b="1" dirty="0"/>
            </a:br>
            <a:r>
              <a:rPr lang="fr-FR" sz="1900" dirty="0">
                <a:effectLst/>
                <a:latin typeface="Aptos" panose="020B0004020202020204" pitchFamily="34" charset="0"/>
                <a:ea typeface="Aptos" panose="020B0004020202020204" pitchFamily="34" charset="0"/>
                <a:cs typeface="Times New Roman" panose="02020603050405020304" pitchFamily="18" charset="0"/>
              </a:rPr>
              <a:t>Etude de Marché</a:t>
            </a:r>
            <a:endParaRPr lang="fr-FR" sz="1800" dirty="0">
              <a:effectLst/>
              <a:latin typeface="Aptos" panose="020B0004020202020204" pitchFamily="34" charset="0"/>
              <a:ea typeface="Aptos" panose="020B0004020202020204" pitchFamily="34" charset="0"/>
              <a:cs typeface="Times New Roman" panose="02020603050405020304" pitchFamily="18" charset="0"/>
            </a:endParaRPr>
          </a:p>
          <a:p>
            <a:r>
              <a:rPr lang="fr-FR" b="1" dirty="0">
                <a:highlight>
                  <a:srgbClr val="FFFF00"/>
                </a:highlight>
              </a:rPr>
              <a:t>Durée de Conservation </a:t>
            </a:r>
            <a:r>
              <a:rPr lang="fr-FR" b="1" dirty="0"/>
              <a:t>: </a:t>
            </a:r>
            <a:r>
              <a:rPr lang="fr-FR" dirty="0"/>
              <a:t>5 ans (étude évolution, et feedback sur choix)</a:t>
            </a:r>
            <a:br>
              <a:rPr lang="fr-FR" dirty="0"/>
            </a:br>
            <a:r>
              <a:rPr lang="fr-FR" dirty="0"/>
              <a:t>(procédure  de destruction à mettre en place)</a:t>
            </a:r>
            <a:br>
              <a:rPr lang="fr-FR" dirty="0"/>
            </a:br>
            <a:r>
              <a:rPr lang="fr-FR" dirty="0"/>
              <a:t>(données non sensibles mais bonne pratique de nettoyage)</a:t>
            </a:r>
          </a:p>
          <a:p>
            <a:r>
              <a:rPr lang="fr-FR" b="1" dirty="0"/>
              <a:t>Analyse d’impact :</a:t>
            </a:r>
            <a:br>
              <a:rPr lang="fr-FR" dirty="0"/>
            </a:br>
            <a:r>
              <a:rPr lang="fr-FR" dirty="0"/>
              <a:t>- très peu sensible : données publiques, non personnelles.</a:t>
            </a:r>
            <a:br>
              <a:rPr lang="fr-FR" dirty="0"/>
            </a:br>
            <a:r>
              <a:rPr lang="fr-FR" dirty="0"/>
              <a:t>- sensible : choix stratégique de l’entreprise en cours</a:t>
            </a:r>
          </a:p>
          <a:p>
            <a:r>
              <a:rPr lang="fr-FR" b="1" dirty="0">
                <a:highlight>
                  <a:srgbClr val="FFFF00"/>
                </a:highlight>
              </a:rPr>
              <a:t>Droits des personnes :</a:t>
            </a:r>
            <a:br>
              <a:rPr lang="fr-FR" dirty="0"/>
            </a:br>
            <a:r>
              <a:rPr lang="fr-FR" dirty="0"/>
              <a:t>- Non Applicable</a:t>
            </a:r>
          </a:p>
          <a:p>
            <a:r>
              <a:rPr lang="fr-FR" b="1" dirty="0"/>
              <a:t>Organisation à prévoir avec DPO et Secteur Data de l’entreprise </a:t>
            </a:r>
            <a:r>
              <a:rPr lang="fr-FR" dirty="0"/>
              <a:t>:</a:t>
            </a:r>
            <a:br>
              <a:rPr lang="fr-FR" dirty="0"/>
            </a:br>
            <a:r>
              <a:rPr lang="fr-FR" dirty="0"/>
              <a:t>- Stockage centralisé et sécurisé des données</a:t>
            </a:r>
            <a:br>
              <a:rPr lang="fr-FR" dirty="0"/>
            </a:br>
            <a:r>
              <a:rPr lang="fr-FR" dirty="0"/>
              <a:t>- Règle d’accès à ces données</a:t>
            </a:r>
            <a:br>
              <a:rPr lang="fr-FR" dirty="0"/>
            </a:br>
            <a:r>
              <a:rPr lang="fr-FR" dirty="0"/>
              <a:t>- Règle de destruction des données</a:t>
            </a:r>
            <a:br>
              <a:rPr lang="fr-FR" dirty="0"/>
            </a:br>
            <a:r>
              <a:rPr lang="fr-FR" dirty="0"/>
              <a:t>- Référencement de l’usage des données </a:t>
            </a:r>
            <a:br>
              <a:rPr lang="fr-FR" dirty="0"/>
            </a:br>
            <a:r>
              <a:rPr lang="fr-FR" dirty="0"/>
              <a:t>(traitement et personne y ayant accès)</a:t>
            </a:r>
          </a:p>
          <a:p>
            <a:r>
              <a:rPr lang="fr-FR" sz="2000" b="1" dirty="0"/>
              <a:t>Remarque</a:t>
            </a:r>
            <a:r>
              <a:rPr lang="fr-FR" dirty="0"/>
              <a:t> : données non sensibles, mais politiques de gestion des données à poursuivre, et orientation stratégique de l’entreprise à protéger</a:t>
            </a:r>
          </a:p>
        </p:txBody>
      </p:sp>
      <p:sp>
        <p:nvSpPr>
          <p:cNvPr id="3" name="Espace réservé du numéro de diapositive 2">
            <a:extLst>
              <a:ext uri="{FF2B5EF4-FFF2-40B4-BE49-F238E27FC236}">
                <a16:creationId xmlns:a16="http://schemas.microsoft.com/office/drawing/2014/main" id="{4DD45C3A-C72A-0089-D322-98D19F67D858}"/>
              </a:ext>
            </a:extLst>
          </p:cNvPr>
          <p:cNvSpPr>
            <a:spLocks noGrp="1"/>
          </p:cNvSpPr>
          <p:nvPr>
            <p:ph type="sldNum" sz="quarter" idx="12"/>
          </p:nvPr>
        </p:nvSpPr>
        <p:spPr/>
        <p:txBody>
          <a:bodyPr/>
          <a:lstStyle/>
          <a:p>
            <a:pPr rtl="0"/>
            <a:fld id="{7DC1BBB0-96F0-4077-A278-0F3FB5C104D3}" type="slidenum">
              <a:rPr lang="fr-FR" noProof="0" smtClean="0"/>
              <a:t>27</a:t>
            </a:fld>
            <a:endParaRPr lang="fr-FR" noProof="0"/>
          </a:p>
        </p:txBody>
      </p:sp>
      <p:sp>
        <p:nvSpPr>
          <p:cNvPr id="6" name="Espace réservé du contenu 5">
            <a:extLst>
              <a:ext uri="{FF2B5EF4-FFF2-40B4-BE49-F238E27FC236}">
                <a16:creationId xmlns:a16="http://schemas.microsoft.com/office/drawing/2014/main" id="{E9E4C40E-9A86-3F4E-8914-F06E09A3EF25}"/>
              </a:ext>
            </a:extLst>
          </p:cNvPr>
          <p:cNvSpPr>
            <a:spLocks noGrp="1"/>
          </p:cNvSpPr>
          <p:nvPr>
            <p:ph idx="13"/>
          </p:nvPr>
        </p:nvSpPr>
        <p:spPr>
          <a:solidFill>
            <a:schemeClr val="bg2"/>
          </a:solidFill>
          <a:ln w="19050">
            <a:solidFill>
              <a:schemeClr val="accent1">
                <a:lumMod val="50000"/>
              </a:schemeClr>
            </a:solidFill>
          </a:ln>
        </p:spPr>
        <p:txBody>
          <a:bodyPr>
            <a:normAutofit/>
          </a:bodyPr>
          <a:lstStyle/>
          <a:p>
            <a:r>
              <a:rPr lang="fr-FR" dirty="0"/>
              <a:t>Vérification de l’intégrité des données</a:t>
            </a:r>
            <a:br>
              <a:rPr lang="fr-FR" dirty="0"/>
            </a:br>
            <a:r>
              <a:rPr lang="fr-FR" sz="1200" dirty="0"/>
              <a:t>(analyse de doublons, suppression de lignes vides, nettoyage)</a:t>
            </a:r>
            <a:r>
              <a:rPr lang="fr-FR" dirty="0"/>
              <a:t> </a:t>
            </a:r>
          </a:p>
          <a:p>
            <a:r>
              <a:rPr lang="fr-FR" dirty="0"/>
              <a:t>Principe de </a:t>
            </a:r>
            <a:r>
              <a:rPr lang="fr-FR" dirty="0">
                <a:highlight>
                  <a:srgbClr val="FFFF00"/>
                </a:highlight>
              </a:rPr>
              <a:t>proportionnalité et de pertinence: </a:t>
            </a:r>
            <a:r>
              <a:rPr lang="fr-FR" sz="1600" dirty="0"/>
              <a:t>suppression des colonnes inutiles </a:t>
            </a:r>
            <a:r>
              <a:rPr lang="fr-FR" sz="1200" dirty="0"/>
              <a:t>(Pas de colonne inutile)</a:t>
            </a:r>
          </a:p>
          <a:p>
            <a:r>
              <a:rPr lang="fr-FR" dirty="0"/>
              <a:t>Principe de </a:t>
            </a:r>
            <a:r>
              <a:rPr lang="fr-FR" dirty="0">
                <a:highlight>
                  <a:srgbClr val="FFFF00"/>
                </a:highlight>
              </a:rPr>
              <a:t>confidentialité</a:t>
            </a:r>
            <a:r>
              <a:rPr lang="fr-FR" dirty="0"/>
              <a:t> :</a:t>
            </a:r>
            <a:br>
              <a:rPr lang="fr-FR" dirty="0"/>
            </a:br>
            <a:r>
              <a:rPr lang="fr-FR" sz="1600" dirty="0"/>
              <a:t>- données publiques non personnelles, non sensibles</a:t>
            </a:r>
            <a:br>
              <a:rPr lang="fr-FR" sz="1600" dirty="0"/>
            </a:br>
            <a:r>
              <a:rPr lang="fr-FR" sz="1600" dirty="0"/>
              <a:t>- choix stratégiques de l’entreprise à protéger</a:t>
            </a:r>
          </a:p>
        </p:txBody>
      </p:sp>
      <p:sp>
        <p:nvSpPr>
          <p:cNvPr id="7" name="Espace réservé du texte 6">
            <a:extLst>
              <a:ext uri="{FF2B5EF4-FFF2-40B4-BE49-F238E27FC236}">
                <a16:creationId xmlns:a16="http://schemas.microsoft.com/office/drawing/2014/main" id="{17373553-456B-2CBE-47C1-05B6820F6737}"/>
              </a:ext>
            </a:extLst>
          </p:cNvPr>
          <p:cNvSpPr>
            <a:spLocks noGrp="1"/>
          </p:cNvSpPr>
          <p:nvPr>
            <p:ph type="body" idx="14"/>
          </p:nvPr>
        </p:nvSpPr>
        <p:spPr>
          <a:gradFill>
            <a:gsLst>
              <a:gs pos="66000">
                <a:schemeClr val="accent1">
                  <a:lumMod val="60000"/>
                  <a:lumOff val="40000"/>
                </a:schemeClr>
              </a:gs>
              <a:gs pos="0">
                <a:schemeClr val="accent1">
                  <a:lumMod val="60000"/>
                  <a:lumOff val="40000"/>
                </a:schemeClr>
              </a:gs>
              <a:gs pos="100000">
                <a:schemeClr val="bg1"/>
              </a:gs>
            </a:gsLst>
            <a:lin ang="2700000" scaled="1"/>
          </a:gradFill>
          <a:ln w="19050" cap="flat">
            <a:solidFill>
              <a:schemeClr val="accent1">
                <a:lumMod val="50000"/>
              </a:schemeClr>
            </a:solidFill>
          </a:ln>
        </p:spPr>
        <p:txBody>
          <a:bodyPr vert="horz" wrap="square" lIns="91440" tIns="45720" rIns="91440" bIns="45720" rtlCol="0" anchor="t">
            <a:spAutoFit/>
          </a:bodyPr>
          <a:lstStyle/>
          <a:p>
            <a:pPr>
              <a:spcBef>
                <a:spcPts val="0"/>
              </a:spcBef>
              <a:spcAft>
                <a:spcPts val="600"/>
              </a:spcAft>
            </a:pPr>
            <a:r>
              <a:rPr lang="fr-FR" sz="1200" b="1" dirty="0">
                <a:solidFill>
                  <a:schemeClr val="tx1"/>
                </a:solidFill>
              </a:rPr>
              <a:t>CARACTERISTIQUES TECHNIQUES</a:t>
            </a:r>
          </a:p>
        </p:txBody>
      </p:sp>
      <p:sp>
        <p:nvSpPr>
          <p:cNvPr id="8" name="Espace réservé du texte 7">
            <a:extLst>
              <a:ext uri="{FF2B5EF4-FFF2-40B4-BE49-F238E27FC236}">
                <a16:creationId xmlns:a16="http://schemas.microsoft.com/office/drawing/2014/main" id="{53B26476-70C2-9983-337C-103739724C4C}"/>
              </a:ext>
            </a:extLst>
          </p:cNvPr>
          <p:cNvSpPr>
            <a:spLocks noGrp="1"/>
          </p:cNvSpPr>
          <p:nvPr>
            <p:ph type="body" idx="15"/>
          </p:nvPr>
        </p:nvSpPr>
        <p:spPr>
          <a:gradFill>
            <a:gsLst>
              <a:gs pos="66000">
                <a:schemeClr val="accent1">
                  <a:lumMod val="60000"/>
                  <a:lumOff val="40000"/>
                </a:schemeClr>
              </a:gs>
              <a:gs pos="0">
                <a:schemeClr val="accent1">
                  <a:lumMod val="60000"/>
                  <a:lumOff val="40000"/>
                </a:schemeClr>
              </a:gs>
              <a:gs pos="100000">
                <a:schemeClr val="bg1"/>
              </a:gs>
            </a:gsLst>
            <a:lin ang="2700000" scaled="1"/>
          </a:gradFill>
          <a:ln w="19050" cap="flat">
            <a:solidFill>
              <a:schemeClr val="accent1">
                <a:lumMod val="50000"/>
              </a:schemeClr>
            </a:solidFill>
          </a:ln>
        </p:spPr>
        <p:txBody>
          <a:bodyPr vert="horz" wrap="square" lIns="91440" tIns="45720" rIns="91440" bIns="45720" rtlCol="0" anchor="t">
            <a:spAutoFit/>
          </a:bodyPr>
          <a:lstStyle/>
          <a:p>
            <a:pPr>
              <a:spcBef>
                <a:spcPts val="0"/>
              </a:spcBef>
              <a:spcAft>
                <a:spcPts val="600"/>
              </a:spcAft>
            </a:pPr>
            <a:r>
              <a:rPr lang="fr-FR" sz="1200" b="1" dirty="0">
                <a:solidFill>
                  <a:schemeClr val="tx1"/>
                </a:solidFill>
              </a:rPr>
              <a:t>TRAITEMENT DES DONNEES :</a:t>
            </a:r>
          </a:p>
        </p:txBody>
      </p:sp>
    </p:spTree>
    <p:extLst>
      <p:ext uri="{BB962C8B-B14F-4D97-AF65-F5344CB8AC3E}">
        <p14:creationId xmlns:p14="http://schemas.microsoft.com/office/powerpoint/2010/main" val="18629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EB7E48-D4B4-C940-42D0-AC7B28D2308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68584A1-7A8D-D6DF-8809-83064BCA0475}"/>
              </a:ext>
            </a:extLst>
          </p:cNvPr>
          <p:cNvSpPr>
            <a:spLocks noGrp="1"/>
          </p:cNvSpPr>
          <p:nvPr>
            <p:ph type="title"/>
          </p:nvPr>
        </p:nvSpPr>
        <p:spPr/>
        <p:txBody>
          <a:bodyPr/>
          <a:lstStyle/>
          <a:p>
            <a:r>
              <a:rPr lang="fr-FR" dirty="0"/>
              <a:t>ANNEXE II-A Liste des données chargées et lien des sources</a:t>
            </a:r>
          </a:p>
        </p:txBody>
      </p:sp>
      <p:graphicFrame>
        <p:nvGraphicFramePr>
          <p:cNvPr id="6" name="Espace réservé du contenu 5">
            <a:extLst>
              <a:ext uri="{FF2B5EF4-FFF2-40B4-BE49-F238E27FC236}">
                <a16:creationId xmlns:a16="http://schemas.microsoft.com/office/drawing/2014/main" id="{AB117152-FC2C-BFD2-A43F-FB6061F8F097}"/>
              </a:ext>
            </a:extLst>
          </p:cNvPr>
          <p:cNvGraphicFramePr>
            <a:graphicFrameLocks noGrp="1"/>
          </p:cNvGraphicFramePr>
          <p:nvPr>
            <p:ph idx="1"/>
            <p:extLst>
              <p:ext uri="{D42A27DB-BD31-4B8C-83A1-F6EECF244321}">
                <p14:modId xmlns:p14="http://schemas.microsoft.com/office/powerpoint/2010/main" val="1929779183"/>
              </p:ext>
            </p:extLst>
          </p:nvPr>
        </p:nvGraphicFramePr>
        <p:xfrm>
          <a:off x="432000" y="902550"/>
          <a:ext cx="11322808" cy="5262755"/>
        </p:xfrm>
        <a:graphic>
          <a:graphicData uri="http://schemas.openxmlformats.org/drawingml/2006/table">
            <a:tbl>
              <a:tblPr/>
              <a:tblGrid>
                <a:gridCol w="1173825">
                  <a:extLst>
                    <a:ext uri="{9D8B030D-6E8A-4147-A177-3AD203B41FA5}">
                      <a16:colId xmlns:a16="http://schemas.microsoft.com/office/drawing/2014/main" val="1065785418"/>
                    </a:ext>
                  </a:extLst>
                </a:gridCol>
                <a:gridCol w="1373587">
                  <a:extLst>
                    <a:ext uri="{9D8B030D-6E8A-4147-A177-3AD203B41FA5}">
                      <a16:colId xmlns:a16="http://schemas.microsoft.com/office/drawing/2014/main" val="421657350"/>
                    </a:ext>
                  </a:extLst>
                </a:gridCol>
                <a:gridCol w="289920">
                  <a:extLst>
                    <a:ext uri="{9D8B030D-6E8A-4147-A177-3AD203B41FA5}">
                      <a16:colId xmlns:a16="http://schemas.microsoft.com/office/drawing/2014/main" val="4189773494"/>
                    </a:ext>
                  </a:extLst>
                </a:gridCol>
                <a:gridCol w="898046">
                  <a:extLst>
                    <a:ext uri="{9D8B030D-6E8A-4147-A177-3AD203B41FA5}">
                      <a16:colId xmlns:a16="http://schemas.microsoft.com/office/drawing/2014/main" val="4044794637"/>
                    </a:ext>
                  </a:extLst>
                </a:gridCol>
                <a:gridCol w="961687">
                  <a:extLst>
                    <a:ext uri="{9D8B030D-6E8A-4147-A177-3AD203B41FA5}">
                      <a16:colId xmlns:a16="http://schemas.microsoft.com/office/drawing/2014/main" val="4023364016"/>
                    </a:ext>
                  </a:extLst>
                </a:gridCol>
                <a:gridCol w="1371818">
                  <a:extLst>
                    <a:ext uri="{9D8B030D-6E8A-4147-A177-3AD203B41FA5}">
                      <a16:colId xmlns:a16="http://schemas.microsoft.com/office/drawing/2014/main" val="1894843497"/>
                    </a:ext>
                  </a:extLst>
                </a:gridCol>
                <a:gridCol w="313642">
                  <a:extLst>
                    <a:ext uri="{9D8B030D-6E8A-4147-A177-3AD203B41FA5}">
                      <a16:colId xmlns:a16="http://schemas.microsoft.com/office/drawing/2014/main" val="2576911587"/>
                    </a:ext>
                  </a:extLst>
                </a:gridCol>
                <a:gridCol w="456360">
                  <a:extLst>
                    <a:ext uri="{9D8B030D-6E8A-4147-A177-3AD203B41FA5}">
                      <a16:colId xmlns:a16="http://schemas.microsoft.com/office/drawing/2014/main" val="4167307740"/>
                    </a:ext>
                  </a:extLst>
                </a:gridCol>
                <a:gridCol w="456360">
                  <a:extLst>
                    <a:ext uri="{9D8B030D-6E8A-4147-A177-3AD203B41FA5}">
                      <a16:colId xmlns:a16="http://schemas.microsoft.com/office/drawing/2014/main" val="1726378160"/>
                    </a:ext>
                  </a:extLst>
                </a:gridCol>
                <a:gridCol w="1566775">
                  <a:extLst>
                    <a:ext uri="{9D8B030D-6E8A-4147-A177-3AD203B41FA5}">
                      <a16:colId xmlns:a16="http://schemas.microsoft.com/office/drawing/2014/main" val="3441468926"/>
                    </a:ext>
                  </a:extLst>
                </a:gridCol>
                <a:gridCol w="2460788">
                  <a:extLst>
                    <a:ext uri="{9D8B030D-6E8A-4147-A177-3AD203B41FA5}">
                      <a16:colId xmlns:a16="http://schemas.microsoft.com/office/drawing/2014/main" val="1043598555"/>
                    </a:ext>
                  </a:extLst>
                </a:gridCol>
              </a:tblGrid>
              <a:tr h="185119">
                <a:tc>
                  <a:txBody>
                    <a:bodyPr/>
                    <a:lstStyle/>
                    <a:p>
                      <a:pPr algn="ctr" fontAlgn="ctr">
                        <a:buNone/>
                      </a:pPr>
                      <a:r>
                        <a:rPr lang="fr-FR" sz="500" b="1" i="0" u="none" strike="noStrike">
                          <a:solidFill>
                            <a:srgbClr val="FFFFFF"/>
                          </a:solidFill>
                          <a:effectLst/>
                          <a:latin typeface="Aptos Narrow" panose="020B0004020202020204" pitchFamily="34" charset="0"/>
                        </a:rPr>
                        <a:t>DOMAINES INTERESSANTS</a:t>
                      </a:r>
                    </a:p>
                  </a:txBody>
                  <a:tcPr marL="4185" marR="4185" marT="418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ctr" fontAlgn="ctr">
                        <a:buNone/>
                      </a:pPr>
                      <a:r>
                        <a:rPr lang="fr-FR" sz="500" b="1" i="0" u="none" strike="noStrike">
                          <a:solidFill>
                            <a:srgbClr val="FFFFFF"/>
                          </a:solidFill>
                          <a:effectLst/>
                          <a:latin typeface="Aptos Narrow" panose="020B0004020202020204" pitchFamily="34" charset="0"/>
                        </a:rPr>
                        <a:t>sous-domaine</a:t>
                      </a:r>
                    </a:p>
                  </a:txBody>
                  <a:tcPr marL="4185" marR="4185" marT="4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ctr" fontAlgn="ctr">
                        <a:buNone/>
                      </a:pPr>
                      <a:r>
                        <a:rPr lang="fr-FR" sz="500" b="1" i="0" u="none" strike="noStrike">
                          <a:solidFill>
                            <a:srgbClr val="FFFFFF"/>
                          </a:solidFill>
                          <a:effectLst/>
                          <a:latin typeface="Aptos Narrow" panose="020B0004020202020204" pitchFamily="34" charset="0"/>
                        </a:rPr>
                        <a:t>Source</a:t>
                      </a:r>
                    </a:p>
                  </a:txBody>
                  <a:tcPr marL="4185" marR="4185" marT="4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56082"/>
                    </a:solidFill>
                  </a:tcPr>
                </a:tc>
                <a:tc>
                  <a:txBody>
                    <a:bodyPr/>
                    <a:lstStyle/>
                    <a:p>
                      <a:pPr algn="ctr" fontAlgn="ctr">
                        <a:buNone/>
                      </a:pPr>
                      <a:r>
                        <a:rPr lang="fr-FR" sz="500" b="1" i="0" u="none" strike="noStrike">
                          <a:solidFill>
                            <a:srgbClr val="FFFFFF"/>
                          </a:solidFill>
                          <a:effectLst/>
                          <a:latin typeface="Aptos Narrow" panose="020B0004020202020204" pitchFamily="34" charset="0"/>
                        </a:rPr>
                        <a:t>Domaine</a:t>
                      </a:r>
                    </a:p>
                  </a:txBody>
                  <a:tcPr marL="4185" marR="4185" marT="4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56082"/>
                    </a:solidFill>
                  </a:tcPr>
                </a:tc>
                <a:tc>
                  <a:txBody>
                    <a:bodyPr/>
                    <a:lstStyle/>
                    <a:p>
                      <a:pPr algn="ctr" fontAlgn="ctr">
                        <a:buNone/>
                      </a:pPr>
                      <a:r>
                        <a:rPr lang="fr-FR" sz="500" b="1" i="0" u="none" strike="noStrike">
                          <a:solidFill>
                            <a:srgbClr val="FFFFFF"/>
                          </a:solidFill>
                          <a:effectLst/>
                          <a:latin typeface="Aptos Narrow" panose="020B0004020202020204" pitchFamily="34" charset="0"/>
                        </a:rPr>
                        <a:t>Élément</a:t>
                      </a:r>
                    </a:p>
                  </a:txBody>
                  <a:tcPr marL="4185" marR="4185" marT="4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56082"/>
                    </a:solidFill>
                  </a:tcPr>
                </a:tc>
                <a:tc>
                  <a:txBody>
                    <a:bodyPr/>
                    <a:lstStyle/>
                    <a:p>
                      <a:pPr algn="ctr" fontAlgn="ctr">
                        <a:buNone/>
                      </a:pPr>
                      <a:r>
                        <a:rPr lang="fr-FR" sz="500" b="1" i="0" u="none" strike="noStrike">
                          <a:solidFill>
                            <a:srgbClr val="FFFFFF"/>
                          </a:solidFill>
                          <a:effectLst/>
                          <a:latin typeface="Aptos Narrow" panose="020B0004020202020204" pitchFamily="34" charset="0"/>
                        </a:rPr>
                        <a:t>Produit</a:t>
                      </a:r>
                    </a:p>
                  </a:txBody>
                  <a:tcPr marL="4185" marR="4185" marT="4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56082"/>
                    </a:solidFill>
                  </a:tcPr>
                </a:tc>
                <a:tc>
                  <a:txBody>
                    <a:bodyPr/>
                    <a:lstStyle/>
                    <a:p>
                      <a:pPr algn="ctr" fontAlgn="ctr">
                        <a:buNone/>
                      </a:pPr>
                      <a:r>
                        <a:rPr lang="fr-FR" sz="500" b="1" i="0" u="none" strike="noStrike">
                          <a:solidFill>
                            <a:srgbClr val="FFFFFF"/>
                          </a:solidFill>
                          <a:effectLst/>
                          <a:latin typeface="Aptos Narrow" panose="020B0004020202020204" pitchFamily="34" charset="0"/>
                        </a:rPr>
                        <a:t>Ref Pays</a:t>
                      </a:r>
                    </a:p>
                  </a:txBody>
                  <a:tcPr marL="4185" marR="4185" marT="4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56082"/>
                    </a:solidFill>
                  </a:tcPr>
                </a:tc>
                <a:tc>
                  <a:txBody>
                    <a:bodyPr/>
                    <a:lstStyle/>
                    <a:p>
                      <a:pPr algn="ctr" fontAlgn="ctr">
                        <a:buNone/>
                      </a:pPr>
                      <a:r>
                        <a:rPr lang="fr-FR" sz="500" b="1" i="0" u="none" strike="noStrike">
                          <a:solidFill>
                            <a:srgbClr val="FFFFFF"/>
                          </a:solidFill>
                          <a:effectLst/>
                          <a:latin typeface="Aptos Narrow" panose="020B0004020202020204" pitchFamily="34" charset="0"/>
                        </a:rPr>
                        <a:t>Année(s)</a:t>
                      </a:r>
                    </a:p>
                  </a:txBody>
                  <a:tcPr marL="4185" marR="4185" marT="4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56082"/>
                    </a:solidFill>
                  </a:tcPr>
                </a:tc>
                <a:tc>
                  <a:txBody>
                    <a:bodyPr/>
                    <a:lstStyle/>
                    <a:p>
                      <a:pPr algn="ctr" fontAlgn="ctr">
                        <a:buNone/>
                      </a:pPr>
                      <a:r>
                        <a:rPr lang="fr-FR" sz="500" b="1" i="0" u="none" strike="noStrike">
                          <a:solidFill>
                            <a:srgbClr val="FFFFFF"/>
                          </a:solidFill>
                          <a:effectLst/>
                          <a:latin typeface="Aptos Narrow" panose="020B0004020202020204" pitchFamily="34" charset="0"/>
                        </a:rPr>
                        <a:t>Selection</a:t>
                      </a:r>
                      <a:br>
                        <a:rPr lang="fr-FR" sz="500" b="1" i="0" u="none" strike="noStrike">
                          <a:solidFill>
                            <a:srgbClr val="FFFFFF"/>
                          </a:solidFill>
                          <a:effectLst/>
                          <a:latin typeface="Aptos Narrow" panose="020B0004020202020204" pitchFamily="34" charset="0"/>
                        </a:rPr>
                      </a:br>
                      <a:r>
                        <a:rPr lang="fr-FR" sz="500" b="1" i="0" u="none" strike="noStrike">
                          <a:solidFill>
                            <a:srgbClr val="FFFFFF"/>
                          </a:solidFill>
                          <a:effectLst/>
                          <a:latin typeface="Aptos Narrow" panose="020B0004020202020204" pitchFamily="34" charset="0"/>
                        </a:rPr>
                        <a:t>pour étude</a:t>
                      </a:r>
                    </a:p>
                  </a:txBody>
                  <a:tcPr marL="4185" marR="4185" marT="4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56082"/>
                    </a:solidFill>
                  </a:tcPr>
                </a:tc>
                <a:tc>
                  <a:txBody>
                    <a:bodyPr/>
                    <a:lstStyle/>
                    <a:p>
                      <a:pPr algn="ctr" fontAlgn="ctr">
                        <a:buNone/>
                      </a:pPr>
                      <a:r>
                        <a:rPr lang="fr-FR" sz="500" b="1" i="0" u="none" strike="noStrike">
                          <a:solidFill>
                            <a:srgbClr val="FFFFFF"/>
                          </a:solidFill>
                          <a:effectLst/>
                          <a:latin typeface="Aptos Narrow" panose="020B0004020202020204" pitchFamily="34" charset="0"/>
                        </a:rPr>
                        <a:t>Nom du fichier local</a:t>
                      </a:r>
                    </a:p>
                  </a:txBody>
                  <a:tcPr marL="4185" marR="4185" marT="4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ctr" fontAlgn="ctr">
                        <a:buNone/>
                      </a:pPr>
                      <a:r>
                        <a:rPr lang="fr-FR" sz="500" b="1" i="0" u="none" strike="noStrike">
                          <a:solidFill>
                            <a:srgbClr val="FFFFFF"/>
                          </a:solidFill>
                          <a:effectLst/>
                          <a:latin typeface="Aptos Narrow" panose="020B0004020202020204" pitchFamily="34" charset="0"/>
                        </a:rPr>
                        <a:t>Lien Site Source</a:t>
                      </a:r>
                    </a:p>
                  </a:txBody>
                  <a:tcPr marL="4185" marR="4185" marT="4185" marB="0" anchor="ctr">
                    <a:lnL w="63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extLst>
                  <a:ext uri="{0D108BD9-81ED-4DB2-BD59-A6C34878D82A}">
                    <a16:rowId xmlns:a16="http://schemas.microsoft.com/office/drawing/2014/main" val="603262797"/>
                  </a:ext>
                </a:extLst>
              </a:tr>
              <a:tr h="173171">
                <a:tc>
                  <a:txBody>
                    <a:bodyPr/>
                    <a:lstStyle/>
                    <a:p>
                      <a:pPr algn="l" fontAlgn="b">
                        <a:buNone/>
                      </a:pPr>
                      <a:r>
                        <a:rPr lang="fr-FR" sz="500" b="0" i="0" u="none" strike="noStrike">
                          <a:solidFill>
                            <a:srgbClr val="000000"/>
                          </a:solidFill>
                          <a:effectLst/>
                          <a:latin typeface="Aptos Narrow" panose="020B0004020202020204" pitchFamily="34" charset="0"/>
                        </a:rPr>
                        <a:t>02 - Taille du Marché</a:t>
                      </a:r>
                    </a:p>
                  </a:txBody>
                  <a:tcPr marL="4185" marR="4185" marT="418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b">
                        <a:buNone/>
                      </a:pPr>
                      <a:r>
                        <a:rPr lang="fr-FR" sz="500" b="0" i="0" u="none" strike="noStrike">
                          <a:solidFill>
                            <a:srgbClr val="000000"/>
                          </a:solidFill>
                          <a:effectLst/>
                          <a:latin typeface="Aptos Narrow" panose="020B0004020202020204" pitchFamily="34" charset="0"/>
                        </a:rPr>
                        <a:t>A - Population</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b">
                        <a:buNone/>
                      </a:pPr>
                      <a:r>
                        <a:rPr lang="fr-FR" sz="500" b="0" i="0" u="none" strike="noStrike">
                          <a:solidFill>
                            <a:srgbClr val="000000"/>
                          </a:solidFill>
                          <a:effectLst/>
                          <a:latin typeface="Aptos Narrow" panose="020B0004020202020204" pitchFamily="34" charset="0"/>
                        </a:rPr>
                        <a:t>FAO</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83CCEB"/>
                    </a:solidFill>
                  </a:tcPr>
                </a:tc>
                <a:tc>
                  <a:txBody>
                    <a:bodyPr/>
                    <a:lstStyle/>
                    <a:p>
                      <a:pPr algn="l" fontAlgn="b">
                        <a:buNone/>
                      </a:pPr>
                      <a:r>
                        <a:rPr lang="fr-FR" sz="500" b="0" i="0" u="none" strike="noStrike">
                          <a:solidFill>
                            <a:srgbClr val="000000"/>
                          </a:solidFill>
                          <a:effectLst/>
                          <a:latin typeface="Aptos Narrow" panose="020B0004020202020204" pitchFamily="34" charset="0"/>
                        </a:rPr>
                        <a:t>OA -Séries temporelles annuelles</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511-Population totale</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3010 - Population-Estimations</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ISO3</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r" fontAlgn="b">
                        <a:buNone/>
                      </a:pPr>
                      <a:r>
                        <a:rPr lang="fr-FR" sz="500" b="0" i="0" u="none" strike="noStrike">
                          <a:solidFill>
                            <a:srgbClr val="000000"/>
                          </a:solidFill>
                          <a:effectLst/>
                          <a:latin typeface="Aptos Narrow" panose="020B0004020202020204" pitchFamily="34" charset="0"/>
                        </a:rPr>
                        <a:t>2022</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OUI</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FAOSTAT_OA_2021_2022_2023.csv</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b">
                        <a:buNone/>
                      </a:pPr>
                      <a:r>
                        <a:rPr lang="fr-FR" sz="500" b="0" i="0" u="sng" strike="noStrike" dirty="0">
                          <a:solidFill>
                            <a:srgbClr val="467886"/>
                          </a:solidFill>
                          <a:effectLst/>
                          <a:latin typeface="Aptos Narrow" panose="020B0004020202020204" pitchFamily="34" charset="0"/>
                          <a:hlinkClick r:id="rId2"/>
                        </a:rPr>
                        <a:t>https://www.fao.org/faostat/fr/#data/OA</a:t>
                      </a:r>
                      <a:endParaRPr lang="fr-FR" sz="500" b="0" i="0" u="sng" strike="noStrike" dirty="0">
                        <a:solidFill>
                          <a:srgbClr val="467886"/>
                        </a:solidFill>
                        <a:effectLst/>
                        <a:latin typeface="Aptos Narrow" panose="020B0004020202020204" pitchFamily="34" charset="0"/>
                      </a:endParaRPr>
                    </a:p>
                  </a:txBody>
                  <a:tcPr marL="4185" marR="4185" marT="4185" marB="0" anchor="b">
                    <a:lnL w="6350" cap="flat" cmpd="sng" algn="ctr">
                      <a:solidFill>
                        <a:srgbClr val="000000"/>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322536155"/>
                  </a:ext>
                </a:extLst>
              </a:tr>
              <a:tr h="173171">
                <a:tc>
                  <a:txBody>
                    <a:bodyPr/>
                    <a:lstStyle/>
                    <a:p>
                      <a:pPr algn="l" fontAlgn="b">
                        <a:buNone/>
                      </a:pPr>
                      <a:r>
                        <a:rPr lang="fr-FR" sz="500" b="0" i="0" u="none" strike="noStrike">
                          <a:solidFill>
                            <a:srgbClr val="000000"/>
                          </a:solidFill>
                          <a:effectLst/>
                          <a:latin typeface="Aptos Narrow" panose="020B0004020202020204" pitchFamily="34" charset="0"/>
                        </a:rPr>
                        <a:t>03 - Saturation intérieur du marché du poulet</a:t>
                      </a:r>
                    </a:p>
                  </a:txBody>
                  <a:tcPr marL="4185" marR="4185" marT="418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b">
                        <a:buNone/>
                      </a:pPr>
                      <a:r>
                        <a:rPr lang="fr-FR" sz="500" b="0" i="0" u="none" strike="noStrike">
                          <a:solidFill>
                            <a:srgbClr val="000000"/>
                          </a:solidFill>
                          <a:effectLst/>
                          <a:latin typeface="Aptos Narrow" panose="020B0004020202020204" pitchFamily="34" charset="0"/>
                        </a:rPr>
                        <a:t>A - Importation Poulet</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b">
                        <a:buNone/>
                      </a:pPr>
                      <a:r>
                        <a:rPr lang="fr-FR" sz="500" b="0" i="0" u="none" strike="noStrike">
                          <a:solidFill>
                            <a:srgbClr val="000000"/>
                          </a:solidFill>
                          <a:effectLst/>
                          <a:latin typeface="Aptos Narrow" panose="020B0004020202020204" pitchFamily="34" charset="0"/>
                        </a:rPr>
                        <a:t>FAO</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83CCEB"/>
                    </a:solidFill>
                  </a:tcPr>
                </a:tc>
                <a:tc>
                  <a:txBody>
                    <a:bodyPr/>
                    <a:lstStyle/>
                    <a:p>
                      <a:pPr algn="l" fontAlgn="b">
                        <a:buNone/>
                      </a:pPr>
                      <a:r>
                        <a:rPr lang="fr-FR" sz="500" b="0" i="0" u="none" strike="noStrike">
                          <a:solidFill>
                            <a:srgbClr val="000000"/>
                          </a:solidFill>
                          <a:effectLst/>
                          <a:latin typeface="Aptos Narrow" panose="020B0004020202020204" pitchFamily="34" charset="0"/>
                        </a:rPr>
                        <a:t>TCL-Cultures et produits animaux</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5622-Importations - valeur</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21121-Viande, poulet, fraîche ou réfrigérée</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ISO3</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92D050"/>
                    </a:solidFill>
                  </a:tcPr>
                </a:tc>
                <a:tc>
                  <a:txBody>
                    <a:bodyPr/>
                    <a:lstStyle/>
                    <a:p>
                      <a:pPr algn="r" fontAlgn="b">
                        <a:buNone/>
                      </a:pPr>
                      <a:r>
                        <a:rPr lang="fr-FR" sz="500" b="0" i="0" u="none" strike="noStrike">
                          <a:solidFill>
                            <a:srgbClr val="000000"/>
                          </a:solidFill>
                          <a:effectLst/>
                          <a:latin typeface="Aptos Narrow" panose="020B0004020202020204" pitchFamily="34" charset="0"/>
                        </a:rPr>
                        <a:t>2022</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OUI</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FAOSTAT_TCL_ImpExpGlobal_2022.csv</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b">
                        <a:buNone/>
                      </a:pPr>
                      <a:r>
                        <a:rPr lang="fr-FR" sz="500" b="0" i="0" u="sng" strike="noStrike">
                          <a:solidFill>
                            <a:srgbClr val="467886"/>
                          </a:solidFill>
                          <a:effectLst/>
                          <a:latin typeface="Aptos Narrow" panose="020B0004020202020204" pitchFamily="34" charset="0"/>
                          <a:hlinkClick r:id="rId3"/>
                        </a:rPr>
                        <a:t>https://www.fao.org/faostat/fr/#data/TCL</a:t>
                      </a:r>
                      <a:endParaRPr lang="fr-FR" sz="500" b="0" i="0" u="sng" strike="noStrike">
                        <a:solidFill>
                          <a:srgbClr val="467886"/>
                        </a:solidFill>
                        <a:effectLst/>
                        <a:latin typeface="Aptos Narrow" panose="020B0004020202020204" pitchFamily="34" charset="0"/>
                      </a:endParaRPr>
                    </a:p>
                  </a:txBody>
                  <a:tcPr marL="4185" marR="4185" marT="4185" marB="0" anchor="b">
                    <a:lnL w="6350" cap="flat" cmpd="sng" algn="ctr">
                      <a:solidFill>
                        <a:srgbClr val="000000"/>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1944133650"/>
                  </a:ext>
                </a:extLst>
              </a:tr>
              <a:tr h="173171">
                <a:tc>
                  <a:txBody>
                    <a:bodyPr/>
                    <a:lstStyle/>
                    <a:p>
                      <a:pPr algn="l" fontAlgn="b">
                        <a:buNone/>
                      </a:pPr>
                      <a:r>
                        <a:rPr lang="fr-FR" sz="500" b="0" i="0" u="none" strike="noStrike">
                          <a:solidFill>
                            <a:srgbClr val="000000"/>
                          </a:solidFill>
                          <a:effectLst/>
                          <a:latin typeface="Aptos Narrow" panose="020B0004020202020204" pitchFamily="34" charset="0"/>
                        </a:rPr>
                        <a:t>03 - Saturation intérieur du marché du poulet</a:t>
                      </a:r>
                    </a:p>
                  </a:txBody>
                  <a:tcPr marL="4185" marR="4185" marT="418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l" fontAlgn="b">
                        <a:buNone/>
                      </a:pPr>
                      <a:r>
                        <a:rPr lang="fr-FR" sz="500" b="0" i="0" u="none" strike="noStrike">
                          <a:solidFill>
                            <a:srgbClr val="000000"/>
                          </a:solidFill>
                          <a:effectLst/>
                          <a:latin typeface="Aptos Narrow" panose="020B0004020202020204" pitchFamily="34" charset="0"/>
                        </a:rPr>
                        <a:t>A - Importation Poulet</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l" fontAlgn="b">
                        <a:buNone/>
                      </a:pPr>
                      <a:r>
                        <a:rPr lang="fr-FR" sz="500" b="0" i="0" u="none" strike="noStrike">
                          <a:solidFill>
                            <a:srgbClr val="000000"/>
                          </a:solidFill>
                          <a:effectLst/>
                          <a:latin typeface="Aptos Narrow" panose="020B0004020202020204" pitchFamily="34" charset="0"/>
                        </a:rPr>
                        <a:t>FAO</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3CCEB"/>
                    </a:solidFill>
                  </a:tcPr>
                </a:tc>
                <a:tc>
                  <a:txBody>
                    <a:bodyPr/>
                    <a:lstStyle/>
                    <a:p>
                      <a:pPr algn="l" fontAlgn="b">
                        <a:buNone/>
                      </a:pPr>
                      <a:r>
                        <a:rPr lang="fr-FR" sz="500" b="0" i="0" u="none" strike="noStrike">
                          <a:solidFill>
                            <a:srgbClr val="000000"/>
                          </a:solidFill>
                          <a:effectLst/>
                          <a:latin typeface="Aptos Narrow" panose="020B0004020202020204" pitchFamily="34" charset="0"/>
                        </a:rPr>
                        <a:t>TCL-Cultures et produits animaux</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5610 - Importations - quantité</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21121-Viande, poulet, fraîche ou réfrigérée</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ISO3</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b">
                        <a:buNone/>
                      </a:pPr>
                      <a:r>
                        <a:rPr lang="fr-FR" sz="500" b="0" i="0" u="none" strike="noStrike">
                          <a:solidFill>
                            <a:srgbClr val="000000"/>
                          </a:solidFill>
                          <a:effectLst/>
                          <a:latin typeface="Aptos Narrow" panose="020B0004020202020204" pitchFamily="34" charset="0"/>
                        </a:rPr>
                        <a:t>2022</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OUI</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FAOSTAT_TCL_ImpExpGlobal_2022.csv</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b">
                        <a:buNone/>
                      </a:pPr>
                      <a:r>
                        <a:rPr lang="fr-FR" sz="500" b="0" i="0" u="sng" strike="noStrike">
                          <a:solidFill>
                            <a:srgbClr val="467886"/>
                          </a:solidFill>
                          <a:effectLst/>
                          <a:latin typeface="Aptos Narrow" panose="020B0004020202020204" pitchFamily="34" charset="0"/>
                        </a:rPr>
                        <a:t>https://www.fao.org/faostat/fr/#data/TCL</a:t>
                      </a:r>
                    </a:p>
                  </a:txBody>
                  <a:tcPr marL="4185" marR="4185" marT="4185" marB="0" anchor="b">
                    <a:lnL w="6350" cap="flat" cmpd="sng" algn="ctr">
                      <a:solidFill>
                        <a:srgbClr val="000000"/>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3988880443"/>
                  </a:ext>
                </a:extLst>
              </a:tr>
              <a:tr h="458171">
                <a:tc>
                  <a:txBody>
                    <a:bodyPr/>
                    <a:lstStyle/>
                    <a:p>
                      <a:pPr algn="l" fontAlgn="b">
                        <a:buNone/>
                      </a:pPr>
                      <a:r>
                        <a:rPr lang="fr-FR" sz="500" b="0" i="0" u="none" strike="noStrike">
                          <a:solidFill>
                            <a:srgbClr val="000000"/>
                          </a:solidFill>
                          <a:effectLst/>
                          <a:latin typeface="Aptos Narrow" panose="020B0004020202020204" pitchFamily="34" charset="0"/>
                        </a:rPr>
                        <a:t>03 - Saturation intérieur du marché du poulet</a:t>
                      </a:r>
                    </a:p>
                  </a:txBody>
                  <a:tcPr marL="4185" marR="4185" marT="418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fr-FR" sz="500" b="0" i="0" u="none" strike="noStrike">
                          <a:solidFill>
                            <a:srgbClr val="000000"/>
                          </a:solidFill>
                          <a:effectLst/>
                          <a:latin typeface="Aptos Narrow" panose="020B0004020202020204" pitchFamily="34" charset="0"/>
                        </a:rPr>
                        <a:t>B - Exportation poulet</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fr-FR" sz="500" b="0" i="0" u="none" strike="noStrike">
                          <a:solidFill>
                            <a:srgbClr val="000000"/>
                          </a:solidFill>
                          <a:effectLst/>
                          <a:latin typeface="Aptos Narrow" panose="020B0004020202020204" pitchFamily="34" charset="0"/>
                        </a:rPr>
                        <a:t>FAO</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3CCEB"/>
                    </a:solidFill>
                  </a:tcPr>
                </a:tc>
                <a:tc>
                  <a:txBody>
                    <a:bodyPr/>
                    <a:lstStyle/>
                    <a:p>
                      <a:pPr algn="l" fontAlgn="b">
                        <a:buNone/>
                      </a:pPr>
                      <a:r>
                        <a:rPr lang="fr-FR" sz="500" b="0" i="0" u="none" strike="noStrike">
                          <a:solidFill>
                            <a:srgbClr val="000000"/>
                          </a:solidFill>
                          <a:effectLst/>
                          <a:latin typeface="Aptos Narrow" panose="020B0004020202020204" pitchFamily="34" charset="0"/>
                        </a:rPr>
                        <a:t>TCL-Cultures et produits animaux</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5922-Exportations - valeur</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21121-Viande, poulet, fraîche ou réfrigérée</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ISO3</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b">
                        <a:buNone/>
                      </a:pPr>
                      <a:r>
                        <a:rPr lang="fr-FR" sz="500" b="0" i="0" u="none" strike="noStrike">
                          <a:solidFill>
                            <a:srgbClr val="000000"/>
                          </a:solidFill>
                          <a:effectLst/>
                          <a:latin typeface="Aptos Narrow" panose="020B0004020202020204" pitchFamily="34" charset="0"/>
                        </a:rPr>
                        <a:t>2022</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OUI</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FAOSTAT_TCL_ImpExpGlobal_2022.csv</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fr-FR" sz="500" b="0" i="0" u="sng" strike="noStrike">
                          <a:solidFill>
                            <a:srgbClr val="467886"/>
                          </a:solidFill>
                          <a:effectLst/>
                          <a:latin typeface="Aptos Narrow" panose="020B0004020202020204" pitchFamily="34" charset="0"/>
                          <a:hlinkClick r:id="rId3"/>
                        </a:rPr>
                        <a:t>https://www.fao.org/faostat/fr/#data/TCL</a:t>
                      </a:r>
                      <a:endParaRPr lang="fr-FR" sz="500" b="0" i="0" u="sng" strike="noStrike">
                        <a:solidFill>
                          <a:srgbClr val="467886"/>
                        </a:solidFill>
                        <a:effectLst/>
                        <a:latin typeface="Aptos Narrow" panose="020B0004020202020204" pitchFamily="34" charset="0"/>
                      </a:endParaRPr>
                    </a:p>
                  </a:txBody>
                  <a:tcPr marL="4185" marR="4185" marT="4185" marB="0" anchor="b">
                    <a:lnL w="6350" cap="flat" cmpd="sng" algn="ctr">
                      <a:solidFill>
                        <a:srgbClr val="000000"/>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13495406"/>
                  </a:ext>
                </a:extLst>
              </a:tr>
              <a:tr h="458171">
                <a:tc>
                  <a:txBody>
                    <a:bodyPr/>
                    <a:lstStyle/>
                    <a:p>
                      <a:pPr algn="l" fontAlgn="b">
                        <a:buNone/>
                      </a:pPr>
                      <a:r>
                        <a:rPr lang="fr-FR" sz="500" b="0" i="0" u="none" strike="noStrike">
                          <a:solidFill>
                            <a:srgbClr val="000000"/>
                          </a:solidFill>
                          <a:effectLst/>
                          <a:latin typeface="Aptos Narrow" panose="020B0004020202020204" pitchFamily="34" charset="0"/>
                        </a:rPr>
                        <a:t>03 - Saturation intérieur du marché du poulet</a:t>
                      </a:r>
                    </a:p>
                  </a:txBody>
                  <a:tcPr marL="4185" marR="4185" marT="418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l" fontAlgn="b">
                        <a:buNone/>
                      </a:pPr>
                      <a:r>
                        <a:rPr lang="fr-FR" sz="500" b="0" i="0" u="none" strike="noStrike">
                          <a:solidFill>
                            <a:srgbClr val="000000"/>
                          </a:solidFill>
                          <a:effectLst/>
                          <a:latin typeface="Aptos Narrow" panose="020B0004020202020204" pitchFamily="34" charset="0"/>
                        </a:rPr>
                        <a:t>B - Exportation poulet</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l" fontAlgn="b">
                        <a:buNone/>
                      </a:pPr>
                      <a:r>
                        <a:rPr lang="fr-FR" sz="500" b="0" i="0" u="none" strike="noStrike">
                          <a:solidFill>
                            <a:srgbClr val="000000"/>
                          </a:solidFill>
                          <a:effectLst/>
                          <a:latin typeface="Aptos Narrow" panose="020B0004020202020204" pitchFamily="34" charset="0"/>
                        </a:rPr>
                        <a:t>FAO</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3CCEB"/>
                    </a:solidFill>
                  </a:tcPr>
                </a:tc>
                <a:tc>
                  <a:txBody>
                    <a:bodyPr/>
                    <a:lstStyle/>
                    <a:p>
                      <a:pPr algn="l" fontAlgn="b">
                        <a:buNone/>
                      </a:pPr>
                      <a:r>
                        <a:rPr lang="fr-FR" sz="500" b="0" i="0" u="none" strike="noStrike">
                          <a:solidFill>
                            <a:srgbClr val="000000"/>
                          </a:solidFill>
                          <a:effectLst/>
                          <a:latin typeface="Aptos Narrow" panose="020B0004020202020204" pitchFamily="34" charset="0"/>
                        </a:rPr>
                        <a:t>TCL-Cultures et produits animaux</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5910 - Exportations - quantité</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21121-Viande, poulet, fraîche ou réfrigérée</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ISO3</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b">
                        <a:buNone/>
                      </a:pPr>
                      <a:r>
                        <a:rPr lang="fr-FR" sz="500" b="0" i="0" u="none" strike="noStrike">
                          <a:solidFill>
                            <a:srgbClr val="000000"/>
                          </a:solidFill>
                          <a:effectLst/>
                          <a:latin typeface="Aptos Narrow" panose="020B0004020202020204" pitchFamily="34" charset="0"/>
                        </a:rPr>
                        <a:t>2022</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OUI</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FAOSTAT_TCL_ImpExpGlobal_2022.csv</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l" fontAlgn="b">
                        <a:buNone/>
                      </a:pPr>
                      <a:r>
                        <a:rPr lang="fr-FR" sz="500" b="0" i="0" u="sng" strike="noStrike">
                          <a:solidFill>
                            <a:srgbClr val="467886"/>
                          </a:solidFill>
                          <a:effectLst/>
                          <a:latin typeface="Aptos Narrow" panose="020B0004020202020204" pitchFamily="34" charset="0"/>
                        </a:rPr>
                        <a:t>https://www.fao.org/faostat/fr/#data/TCL</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extLst>
                  <a:ext uri="{0D108BD9-81ED-4DB2-BD59-A6C34878D82A}">
                    <a16:rowId xmlns:a16="http://schemas.microsoft.com/office/drawing/2014/main" val="2790746240"/>
                  </a:ext>
                </a:extLst>
              </a:tr>
              <a:tr h="173171">
                <a:tc>
                  <a:txBody>
                    <a:bodyPr/>
                    <a:lstStyle/>
                    <a:p>
                      <a:pPr algn="l" fontAlgn="b">
                        <a:buNone/>
                      </a:pPr>
                      <a:r>
                        <a:rPr lang="fr-FR" sz="500" b="0" i="0" u="none" strike="noStrike">
                          <a:solidFill>
                            <a:srgbClr val="000000"/>
                          </a:solidFill>
                          <a:effectLst/>
                          <a:latin typeface="Aptos Narrow" panose="020B0004020202020204" pitchFamily="34" charset="0"/>
                        </a:rPr>
                        <a:t>04 - Richesse du marché</a:t>
                      </a:r>
                    </a:p>
                  </a:txBody>
                  <a:tcPr marL="4185" marR="4185" marT="418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fr-FR" sz="500" b="0" i="0" u="none" strike="noStrike">
                          <a:solidFill>
                            <a:srgbClr val="000000"/>
                          </a:solidFill>
                          <a:effectLst/>
                          <a:latin typeface="Aptos Narrow" panose="020B0004020202020204" pitchFamily="34" charset="0"/>
                        </a:rPr>
                        <a:t>PIB par habitant</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fr-FR" sz="500" b="0" i="0" u="none" strike="noStrike">
                          <a:solidFill>
                            <a:srgbClr val="000000"/>
                          </a:solidFill>
                          <a:effectLst/>
                          <a:latin typeface="Aptos Narrow" panose="020B0004020202020204" pitchFamily="34" charset="0"/>
                        </a:rPr>
                        <a:t>FAO</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3CCEB"/>
                    </a:solidFill>
                  </a:tcPr>
                </a:tc>
                <a:tc>
                  <a:txBody>
                    <a:bodyPr/>
                    <a:lstStyle/>
                    <a:p>
                      <a:pPr algn="l" fontAlgn="b">
                        <a:buNone/>
                      </a:pPr>
                      <a:r>
                        <a:rPr lang="fr-FR" sz="500" b="0" i="0" u="none" strike="noStrike">
                          <a:solidFill>
                            <a:srgbClr val="000000"/>
                          </a:solidFill>
                          <a:effectLst/>
                          <a:latin typeface="Aptos Narrow" panose="020B0004020202020204" pitchFamily="34" charset="0"/>
                        </a:rPr>
                        <a:t>MK - Indicateurs macro</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6119 - Valeur US $ par habitant</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22008 - Produit Intérieur Brut</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ISO3</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r" fontAlgn="b">
                        <a:buNone/>
                      </a:pPr>
                      <a:r>
                        <a:rPr lang="fr-FR" sz="500" b="0" i="0" u="none" strike="noStrike">
                          <a:solidFill>
                            <a:srgbClr val="000000"/>
                          </a:solidFill>
                          <a:effectLst/>
                          <a:latin typeface="Aptos Narrow" panose="020B0004020202020204" pitchFamily="34" charset="0"/>
                        </a:rPr>
                        <a:t>2022</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OUI</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FAOSTAT_MK_PIB_2022.csv</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fr-FR" sz="500" b="0" i="0" u="sng" strike="noStrike">
                          <a:solidFill>
                            <a:srgbClr val="467886"/>
                          </a:solidFill>
                          <a:effectLst/>
                          <a:latin typeface="Aptos Narrow" panose="020B0004020202020204" pitchFamily="34" charset="0"/>
                          <a:hlinkClick r:id="rId4"/>
                        </a:rPr>
                        <a:t>https://www.fao.org/faostat/fr/#data/MK</a:t>
                      </a:r>
                      <a:endParaRPr lang="fr-FR" sz="500" b="0" i="0" u="sng" strike="noStrike">
                        <a:solidFill>
                          <a:srgbClr val="467886"/>
                        </a:solidFill>
                        <a:effectLst/>
                        <a:latin typeface="Aptos Narrow" panose="020B0004020202020204" pitchFamily="34" charset="0"/>
                      </a:endParaRPr>
                    </a:p>
                  </a:txBody>
                  <a:tcPr marL="4185" marR="4185" marT="418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87550465"/>
                  </a:ext>
                </a:extLst>
              </a:tr>
              <a:tr h="173171">
                <a:tc>
                  <a:txBody>
                    <a:bodyPr/>
                    <a:lstStyle/>
                    <a:p>
                      <a:pPr algn="l" fontAlgn="b">
                        <a:buNone/>
                      </a:pPr>
                      <a:r>
                        <a:rPr lang="fr-FR" sz="500" b="0" i="0" u="none" strike="noStrike">
                          <a:solidFill>
                            <a:srgbClr val="000000"/>
                          </a:solidFill>
                          <a:effectLst/>
                          <a:latin typeface="Aptos Narrow" panose="020B0004020202020204" pitchFamily="34" charset="0"/>
                        </a:rPr>
                        <a:t>04 - Richesse du marché</a:t>
                      </a:r>
                    </a:p>
                  </a:txBody>
                  <a:tcPr marL="4185" marR="4185" marT="418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l" fontAlgn="b">
                        <a:buNone/>
                      </a:pPr>
                      <a:r>
                        <a:rPr lang="fr-FR" sz="500" b="0" i="0" u="none" strike="noStrike">
                          <a:solidFill>
                            <a:srgbClr val="000000"/>
                          </a:solidFill>
                          <a:effectLst/>
                          <a:latin typeface="Aptos Narrow" panose="020B0004020202020204" pitchFamily="34" charset="0"/>
                        </a:rPr>
                        <a:t>((croissance du PIB par habitant))</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l" fontAlgn="b">
                        <a:buNone/>
                      </a:pPr>
                      <a:r>
                        <a:rPr lang="fr-FR" sz="500" b="0" i="0" u="none" strike="noStrike">
                          <a:solidFill>
                            <a:srgbClr val="000000"/>
                          </a:solidFill>
                          <a:effectLst/>
                          <a:latin typeface="Aptos Narrow" panose="020B0004020202020204" pitchFamily="34" charset="0"/>
                        </a:rPr>
                        <a:t>FAO</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3CCEB"/>
                    </a:solidFill>
                  </a:tcPr>
                </a:tc>
                <a:tc>
                  <a:txBody>
                    <a:bodyPr/>
                    <a:lstStyle/>
                    <a:p>
                      <a:pPr algn="l" fontAlgn="b">
                        <a:buNone/>
                      </a:pPr>
                      <a:r>
                        <a:rPr lang="fr-FR" sz="500" b="0" i="0" u="none" strike="noStrike">
                          <a:solidFill>
                            <a:srgbClr val="000000"/>
                          </a:solidFill>
                          <a:effectLst/>
                          <a:latin typeface="Aptos Narrow" panose="020B0004020202020204" pitchFamily="34" charset="0"/>
                        </a:rPr>
                        <a:t>MK - Indicateurs macro</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D973"/>
                    </a:solidFill>
                  </a:tcPr>
                </a:tc>
                <a:tc>
                  <a:txBody>
                    <a:bodyPr/>
                    <a:lstStyle/>
                    <a:p>
                      <a:pPr algn="l" fontAlgn="b">
                        <a:buNone/>
                      </a:pPr>
                      <a:r>
                        <a:rPr lang="fr-FR" sz="500" b="0" i="0" u="none" strike="noStrike">
                          <a:solidFill>
                            <a:srgbClr val="000000"/>
                          </a:solidFill>
                          <a:effectLst/>
                          <a:latin typeface="Aptos Narrow" panose="020B0004020202020204" pitchFamily="34" charset="0"/>
                        </a:rPr>
                        <a:t>61290 - Croissance annuelle US$ par habitant</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D973"/>
                    </a:solidFill>
                  </a:tcPr>
                </a:tc>
                <a:tc>
                  <a:txBody>
                    <a:bodyPr/>
                    <a:lstStyle/>
                    <a:p>
                      <a:pPr algn="l" fontAlgn="b">
                        <a:buNone/>
                      </a:pPr>
                      <a:r>
                        <a:rPr lang="fr-FR" sz="500" b="0" i="0" u="none" strike="noStrike">
                          <a:solidFill>
                            <a:srgbClr val="000000"/>
                          </a:solidFill>
                          <a:effectLst/>
                          <a:latin typeface="Aptos Narrow" panose="020B0004020202020204" pitchFamily="34" charset="0"/>
                        </a:rPr>
                        <a:t>22008 - Produit Intérieur Brut</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D973"/>
                    </a:solidFill>
                  </a:tcPr>
                </a:tc>
                <a:tc>
                  <a:txBody>
                    <a:bodyPr/>
                    <a:lstStyle/>
                    <a:p>
                      <a:pPr algn="l" fontAlgn="b">
                        <a:buNone/>
                      </a:pPr>
                      <a:r>
                        <a:rPr lang="fr-FR" sz="500" b="0" i="0" u="none" strike="noStrike">
                          <a:solidFill>
                            <a:srgbClr val="000000"/>
                          </a:solidFill>
                          <a:effectLst/>
                          <a:latin typeface="Aptos Narrow" panose="020B0004020202020204" pitchFamily="34" charset="0"/>
                        </a:rPr>
                        <a:t>ISO3</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D973"/>
                    </a:solidFill>
                  </a:tcPr>
                </a:tc>
                <a:tc>
                  <a:txBody>
                    <a:bodyPr/>
                    <a:lstStyle/>
                    <a:p>
                      <a:pPr algn="r" fontAlgn="b">
                        <a:buNone/>
                      </a:pPr>
                      <a:r>
                        <a:rPr lang="fr-FR" sz="500" b="0" i="0" u="none" strike="noStrike">
                          <a:solidFill>
                            <a:srgbClr val="000000"/>
                          </a:solidFill>
                          <a:effectLst/>
                          <a:latin typeface="Aptos Narrow" panose="020B0004020202020204" pitchFamily="34" charset="0"/>
                        </a:rPr>
                        <a:t>2022</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8ED973"/>
                    </a:solidFill>
                  </a:tcPr>
                </a:tc>
                <a:tc>
                  <a:txBody>
                    <a:bodyPr/>
                    <a:lstStyle/>
                    <a:p>
                      <a:pPr algn="l" fontAlgn="b">
                        <a:buNone/>
                      </a:pPr>
                      <a:r>
                        <a:rPr lang="fr-FR" sz="500" b="0" i="0" u="none" strike="noStrike">
                          <a:solidFill>
                            <a:srgbClr val="000000"/>
                          </a:solidFill>
                          <a:effectLst/>
                          <a:latin typeface="Aptos Narrow" panose="020B0004020202020204" pitchFamily="34" charset="0"/>
                        </a:rPr>
                        <a:t>Probable</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D973"/>
                    </a:solidFill>
                  </a:tcPr>
                </a:tc>
                <a:tc>
                  <a:txBody>
                    <a:bodyPr/>
                    <a:lstStyle/>
                    <a:p>
                      <a:pPr algn="l" fontAlgn="b">
                        <a:buNone/>
                      </a:pPr>
                      <a:r>
                        <a:rPr lang="fr-FR" sz="500" b="0" i="0" u="none" strike="noStrike">
                          <a:solidFill>
                            <a:srgbClr val="000000"/>
                          </a:solidFill>
                          <a:effectLst/>
                          <a:latin typeface="Aptos Narrow" panose="020B0004020202020204" pitchFamily="34" charset="0"/>
                        </a:rPr>
                        <a:t>FAOSTAT_MK_PIB_2022.csv</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l" fontAlgn="b">
                        <a:buNone/>
                      </a:pPr>
                      <a:r>
                        <a:rPr lang="fr-FR" sz="500" b="0" i="0" u="sng" strike="noStrike">
                          <a:solidFill>
                            <a:srgbClr val="467886"/>
                          </a:solidFill>
                          <a:effectLst/>
                          <a:latin typeface="Aptos Narrow" panose="020B0004020202020204" pitchFamily="34" charset="0"/>
                          <a:hlinkClick r:id="rId4"/>
                        </a:rPr>
                        <a:t>https://www.fao.org/faostat/fr/#data/MK</a:t>
                      </a:r>
                      <a:endParaRPr lang="fr-FR" sz="500" b="0" i="0" u="sng" strike="noStrike">
                        <a:solidFill>
                          <a:srgbClr val="467886"/>
                        </a:solidFill>
                        <a:effectLst/>
                        <a:latin typeface="Aptos Narrow" panose="020B0004020202020204" pitchFamily="34" charset="0"/>
                      </a:endParaRPr>
                    </a:p>
                  </a:txBody>
                  <a:tcPr marL="4185" marR="4185" marT="418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extLst>
                  <a:ext uri="{0D108BD9-81ED-4DB2-BD59-A6C34878D82A}">
                    <a16:rowId xmlns:a16="http://schemas.microsoft.com/office/drawing/2014/main" val="936790229"/>
                  </a:ext>
                </a:extLst>
              </a:tr>
              <a:tr h="173171">
                <a:tc>
                  <a:txBody>
                    <a:bodyPr/>
                    <a:lstStyle/>
                    <a:p>
                      <a:pPr algn="l" fontAlgn="b">
                        <a:buNone/>
                      </a:pPr>
                      <a:r>
                        <a:rPr lang="fr-FR" sz="500" b="0" i="0" u="none" strike="noStrike" dirty="0">
                          <a:solidFill>
                            <a:srgbClr val="000000"/>
                          </a:solidFill>
                          <a:effectLst/>
                          <a:latin typeface="Aptos Narrow" panose="020B0004020202020204" pitchFamily="34" charset="0"/>
                        </a:rPr>
                        <a:t>05 - Présence du poulet</a:t>
                      </a:r>
                    </a:p>
                  </a:txBody>
                  <a:tcPr marL="4185" marR="4185" marT="418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fr-FR" sz="500" b="0" i="0" u="none" strike="noStrike">
                          <a:solidFill>
                            <a:srgbClr val="000000"/>
                          </a:solidFill>
                          <a:effectLst/>
                          <a:latin typeface="Aptos Narrow" panose="020B0004020202020204" pitchFamily="34" charset="0"/>
                        </a:rPr>
                        <a:t>A - Part de la consommation de poulet dans l’alimentation</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fr-FR" sz="500" b="0" i="0" u="none" strike="noStrike">
                          <a:solidFill>
                            <a:srgbClr val="000000"/>
                          </a:solidFill>
                          <a:effectLst/>
                          <a:latin typeface="Aptos Narrow" panose="020B0004020202020204" pitchFamily="34" charset="0"/>
                        </a:rPr>
                        <a:t>FAO</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3CCEB"/>
                    </a:solidFill>
                  </a:tcPr>
                </a:tc>
                <a:tc>
                  <a:txBody>
                    <a:bodyPr/>
                    <a:lstStyle/>
                    <a:p>
                      <a:pPr algn="l" fontAlgn="b">
                        <a:buNone/>
                      </a:pPr>
                      <a:r>
                        <a:rPr lang="fr-FR" sz="500" b="0" i="0" u="none" strike="noStrike">
                          <a:solidFill>
                            <a:srgbClr val="000000"/>
                          </a:solidFill>
                          <a:effectLst/>
                          <a:latin typeface="Aptos Narrow" panose="020B0004020202020204" pitchFamily="34" charset="0"/>
                        </a:rPr>
                        <a:t>FBS - Bilans Alimentaires (2010-)</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664-Disponibilité alimentaire (Kcal/personne/jour)</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S2734 - Viande de Volailles</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ISO3</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b">
                        <a:buNone/>
                      </a:pPr>
                      <a:r>
                        <a:rPr lang="fr-FR" sz="500" b="0" i="0" u="none" strike="noStrike">
                          <a:solidFill>
                            <a:srgbClr val="000000"/>
                          </a:solidFill>
                          <a:effectLst/>
                          <a:latin typeface="Aptos Narrow" panose="020B0004020202020204" pitchFamily="34" charset="0"/>
                        </a:rPr>
                        <a:t>2022</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OUI</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FAOSTAT_FBS_Part_Poulet_2022.csv</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fr-FR" sz="500" b="0" i="0" u="sng" strike="noStrike">
                          <a:solidFill>
                            <a:srgbClr val="467886"/>
                          </a:solidFill>
                          <a:effectLst/>
                          <a:latin typeface="Aptos Narrow" panose="020B0004020202020204" pitchFamily="34" charset="0"/>
                          <a:hlinkClick r:id="rId5"/>
                        </a:rPr>
                        <a:t>https://www.fao.org/faostat/fr/#data/FBS</a:t>
                      </a:r>
                      <a:endParaRPr lang="fr-FR" sz="500" b="0" i="0" u="sng" strike="noStrike">
                        <a:solidFill>
                          <a:srgbClr val="467886"/>
                        </a:solidFill>
                        <a:effectLst/>
                        <a:latin typeface="Aptos Narrow" panose="020B0004020202020204" pitchFamily="34" charset="0"/>
                      </a:endParaRPr>
                    </a:p>
                  </a:txBody>
                  <a:tcPr marL="4185" marR="4185" marT="418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93458139"/>
                  </a:ext>
                </a:extLst>
              </a:tr>
              <a:tr h="257442">
                <a:tc>
                  <a:txBody>
                    <a:bodyPr/>
                    <a:lstStyle/>
                    <a:p>
                      <a:pPr algn="l" fontAlgn="b">
                        <a:buNone/>
                      </a:pPr>
                      <a:r>
                        <a:rPr lang="fr-FR" sz="500" b="0" i="0" u="none" strike="noStrike">
                          <a:solidFill>
                            <a:srgbClr val="000000"/>
                          </a:solidFill>
                          <a:effectLst/>
                          <a:latin typeface="Aptos Narrow" panose="020B0004020202020204" pitchFamily="34" charset="0"/>
                        </a:rPr>
                        <a:t>05 - Présence du poulet</a:t>
                      </a:r>
                    </a:p>
                  </a:txBody>
                  <a:tcPr marL="4185" marR="4185" marT="418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C0E6F5"/>
                    </a:solidFill>
                  </a:tcPr>
                </a:tc>
                <a:tc>
                  <a:txBody>
                    <a:bodyPr/>
                    <a:lstStyle/>
                    <a:p>
                      <a:pPr algn="l" fontAlgn="b">
                        <a:buNone/>
                      </a:pPr>
                      <a:r>
                        <a:rPr lang="fr-FR" sz="500" b="0" i="0" u="none" strike="noStrike">
                          <a:solidFill>
                            <a:srgbClr val="000000"/>
                          </a:solidFill>
                          <a:effectLst/>
                          <a:latin typeface="Aptos Narrow" panose="020B0004020202020204" pitchFamily="34" charset="0"/>
                        </a:rPr>
                        <a:t>A - Part de la consommation de poulet dans l’alimentation</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l" fontAlgn="b">
                        <a:buNone/>
                      </a:pPr>
                      <a:r>
                        <a:rPr lang="fr-FR" sz="500" b="0" i="0" u="none" strike="noStrike">
                          <a:solidFill>
                            <a:srgbClr val="000000"/>
                          </a:solidFill>
                          <a:effectLst/>
                          <a:latin typeface="Aptos Narrow" panose="020B0004020202020204" pitchFamily="34" charset="0"/>
                        </a:rPr>
                        <a:t>FAO</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3CCEB"/>
                    </a:solidFill>
                  </a:tcPr>
                </a:tc>
                <a:tc>
                  <a:txBody>
                    <a:bodyPr/>
                    <a:lstStyle/>
                    <a:p>
                      <a:pPr algn="l" fontAlgn="b">
                        <a:buNone/>
                      </a:pPr>
                      <a:r>
                        <a:rPr lang="fr-FR" sz="500" b="0" i="0" u="none" strike="noStrike">
                          <a:solidFill>
                            <a:srgbClr val="000000"/>
                          </a:solidFill>
                          <a:effectLst/>
                          <a:latin typeface="Aptos Narrow" panose="020B0004020202020204" pitchFamily="34" charset="0"/>
                        </a:rPr>
                        <a:t>FBS - Bilans Alimentaires (2010-)</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664 - Disponibilité alimentaire (Kcal/personne/jour)</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S2901-Total General</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ISO3</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b">
                        <a:buNone/>
                      </a:pPr>
                      <a:r>
                        <a:rPr lang="fr-FR" sz="500" b="0" i="0" u="none" strike="noStrike">
                          <a:solidFill>
                            <a:srgbClr val="000000"/>
                          </a:solidFill>
                          <a:effectLst/>
                          <a:latin typeface="Aptos Narrow" panose="020B0004020202020204" pitchFamily="34" charset="0"/>
                        </a:rPr>
                        <a:t>2022</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OUI</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FAOSTAT_FBS_Part_Poulet_2022.csv</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l" fontAlgn="b">
                        <a:buNone/>
                      </a:pPr>
                      <a:r>
                        <a:rPr lang="fr-FR" sz="500" b="0" i="0" u="sng" strike="noStrike">
                          <a:solidFill>
                            <a:srgbClr val="467886"/>
                          </a:solidFill>
                          <a:effectLst/>
                          <a:latin typeface="Aptos Narrow" panose="020B0004020202020204" pitchFamily="34" charset="0"/>
                          <a:hlinkClick r:id="rId5"/>
                        </a:rPr>
                        <a:t>https://www.fao.org/faostat/fr/#data/FBS</a:t>
                      </a:r>
                      <a:endParaRPr lang="fr-FR" sz="500" b="0" i="0" u="sng" strike="noStrike">
                        <a:solidFill>
                          <a:srgbClr val="467886"/>
                        </a:solidFill>
                        <a:effectLst/>
                        <a:latin typeface="Aptos Narrow" panose="020B0004020202020204" pitchFamily="34" charset="0"/>
                      </a:endParaRPr>
                    </a:p>
                  </a:txBody>
                  <a:tcPr marL="4185" marR="4185" marT="418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extLst>
                  <a:ext uri="{0D108BD9-81ED-4DB2-BD59-A6C34878D82A}">
                    <a16:rowId xmlns:a16="http://schemas.microsoft.com/office/drawing/2014/main" val="3911745758"/>
                  </a:ext>
                </a:extLst>
              </a:tr>
              <a:tr h="277680">
                <a:tc>
                  <a:txBody>
                    <a:bodyPr/>
                    <a:lstStyle/>
                    <a:p>
                      <a:pPr algn="l" fontAlgn="b">
                        <a:buNone/>
                      </a:pPr>
                      <a:r>
                        <a:rPr lang="fr-FR" sz="500" b="0" i="0" u="none" strike="noStrike" dirty="0">
                          <a:solidFill>
                            <a:srgbClr val="000000"/>
                          </a:solidFill>
                          <a:effectLst/>
                          <a:latin typeface="Aptos Narrow" panose="020B0004020202020204" pitchFamily="34" charset="0"/>
                        </a:rPr>
                        <a:t>09 - </a:t>
                      </a:r>
                      <a:r>
                        <a:rPr lang="fr-FR" sz="500" b="0" i="0" u="none" strike="noStrike" kern="1200" dirty="0">
                          <a:solidFill>
                            <a:srgbClr val="000000"/>
                          </a:solidFill>
                          <a:effectLst/>
                          <a:latin typeface="Aptos Narrow" panose="020B0004020202020204" pitchFamily="34" charset="0"/>
                          <a:ea typeface="+mn-ea"/>
                          <a:cs typeface="+mn-cs"/>
                        </a:rPr>
                        <a:t>Positionnement</a:t>
                      </a:r>
                      <a:r>
                        <a:rPr lang="fr-FR" sz="500" b="0" i="0" u="none" strike="noStrike" dirty="0">
                          <a:solidFill>
                            <a:srgbClr val="000000"/>
                          </a:solidFill>
                          <a:effectLst/>
                          <a:latin typeface="Aptos Narrow" panose="020B0004020202020204" pitchFamily="34" charset="0"/>
                        </a:rPr>
                        <a:t> bio </a:t>
                      </a:r>
                    </a:p>
                  </a:txBody>
                  <a:tcPr marL="4185" marR="4185" marT="4185" marB="0" anchor="b">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b">
                        <a:buNone/>
                      </a:pPr>
                      <a:r>
                        <a:rPr lang="fr-FR" sz="500" b="0" i="0" u="none" strike="noStrike">
                          <a:solidFill>
                            <a:srgbClr val="000000"/>
                          </a:solidFill>
                          <a:effectLst/>
                          <a:latin typeface="Aptos Narrow" panose="020B0004020202020204" pitchFamily="34" charset="0"/>
                        </a:rPr>
                        <a:t>A - Part de personnes ayant accès à une alimentation Saine</a:t>
                      </a:r>
                    </a:p>
                  </a:txBody>
                  <a:tcPr marL="4185" marR="4185" marT="4185" marB="0" anchor="b">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fr-FR" sz="500" b="0" i="0" u="none" strike="noStrike">
                          <a:solidFill>
                            <a:srgbClr val="000000"/>
                          </a:solidFill>
                          <a:effectLst/>
                          <a:latin typeface="Aptos Narrow" panose="020B0004020202020204" pitchFamily="34" charset="0"/>
                        </a:rPr>
                        <a:t>FAO</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3CCEB"/>
                    </a:solidFill>
                  </a:tcPr>
                </a:tc>
                <a:tc>
                  <a:txBody>
                    <a:bodyPr/>
                    <a:lstStyle/>
                    <a:p>
                      <a:pPr algn="l" fontAlgn="b">
                        <a:buNone/>
                      </a:pPr>
                      <a:r>
                        <a:rPr lang="fr-FR" sz="500" b="0" i="0" u="none" strike="noStrike">
                          <a:solidFill>
                            <a:srgbClr val="000000"/>
                          </a:solidFill>
                          <a:effectLst/>
                          <a:latin typeface="Aptos Narrow" panose="020B0004020202020204" pitchFamily="34" charset="0"/>
                        </a:rPr>
                        <a:t>CAHD-Coût et abordabilité d’une alimentation saine</a:t>
                      </a:r>
                      <a:br>
                        <a:rPr lang="fr-FR" sz="500" b="0" i="0" u="none" strike="noStrike">
                          <a:solidFill>
                            <a:srgbClr val="000000"/>
                          </a:solidFill>
                          <a:effectLst/>
                          <a:latin typeface="Aptos Narrow" panose="020B0004020202020204" pitchFamily="34" charset="0"/>
                        </a:rPr>
                      </a:br>
                      <a:r>
                        <a:rPr lang="fr-FR" sz="500" b="0" i="0" u="none" strike="noStrike">
                          <a:solidFill>
                            <a:srgbClr val="000000"/>
                          </a:solidFill>
                          <a:effectLst/>
                          <a:latin typeface="Aptos Narrow" panose="020B0004020202020204" pitchFamily="34" charset="0"/>
                        </a:rPr>
                        <a:t> (CoAHD)</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6121 - Valeur</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en-US" sz="500" b="0" i="0" u="none" strike="noStrike">
                          <a:solidFill>
                            <a:srgbClr val="000000"/>
                          </a:solidFill>
                          <a:effectLst/>
                          <a:latin typeface="Aptos Narrow" panose="020B0004020202020204" pitchFamily="34" charset="0"/>
                        </a:rPr>
                        <a:t>7005 - Prevalence of unaffordability (PUA), percent</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ISO3</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b">
                        <a:buNone/>
                      </a:pPr>
                      <a:r>
                        <a:rPr lang="fr-FR" sz="500" b="0" i="0" u="none" strike="noStrike">
                          <a:solidFill>
                            <a:srgbClr val="000000"/>
                          </a:solidFill>
                          <a:effectLst/>
                          <a:latin typeface="Aptos Narrow" panose="020B0004020202020204" pitchFamily="34" charset="0"/>
                        </a:rPr>
                        <a:t>2022</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OUI</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FAOSTAT_CAHD_Positionnement_bio_2022.csv</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fr-FR" sz="500" b="0" i="0" u="sng" strike="noStrike">
                          <a:solidFill>
                            <a:srgbClr val="467886"/>
                          </a:solidFill>
                          <a:effectLst/>
                          <a:latin typeface="Aptos Narrow" panose="020B0004020202020204" pitchFamily="34" charset="0"/>
                          <a:hlinkClick r:id="rId6"/>
                        </a:rPr>
                        <a:t>https://www.fao.org/faostat/fr/#data/CAHD</a:t>
                      </a:r>
                      <a:endParaRPr lang="fr-FR" sz="500" b="0" i="0" u="sng" strike="noStrike">
                        <a:solidFill>
                          <a:srgbClr val="467886"/>
                        </a:solidFill>
                        <a:effectLst/>
                        <a:latin typeface="Aptos Narrow" panose="020B0004020202020204" pitchFamily="34" charset="0"/>
                      </a:endParaRPr>
                    </a:p>
                  </a:txBody>
                  <a:tcPr marL="4185" marR="4185" marT="418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32702058"/>
                  </a:ext>
                </a:extLst>
              </a:tr>
              <a:tr h="257442">
                <a:tc>
                  <a:txBody>
                    <a:bodyPr/>
                    <a:lstStyle/>
                    <a:p>
                      <a:pPr algn="l" fontAlgn="b">
                        <a:buNone/>
                      </a:pPr>
                      <a:r>
                        <a:rPr lang="fr-FR" sz="500" b="0" i="0" u="none" strike="noStrike" dirty="0">
                          <a:solidFill>
                            <a:srgbClr val="000000"/>
                          </a:solidFill>
                          <a:effectLst/>
                          <a:latin typeface="Aptos Narrow" panose="020B0004020202020204" pitchFamily="34" charset="0"/>
                        </a:rPr>
                        <a:t>09 - Positionnement bio  </a:t>
                      </a:r>
                    </a:p>
                  </a:txBody>
                  <a:tcPr marL="4185" marR="4185" marT="418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l" fontAlgn="b">
                        <a:buNone/>
                      </a:pPr>
                      <a:r>
                        <a:rPr lang="fr-FR" sz="500" b="0" i="0" u="none" strike="noStrike" dirty="0">
                          <a:solidFill>
                            <a:srgbClr val="000000"/>
                          </a:solidFill>
                          <a:effectLst/>
                          <a:latin typeface="Aptos Narrow" panose="020B0004020202020204" pitchFamily="34" charset="0"/>
                        </a:rPr>
                        <a:t>B - Taille-Nombre de personnes ayant accès à une alimentation saine</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l" fontAlgn="b">
                        <a:buNone/>
                      </a:pPr>
                      <a:r>
                        <a:rPr lang="fr-FR" sz="500" b="0" i="0" u="none" strike="noStrike">
                          <a:solidFill>
                            <a:srgbClr val="000000"/>
                          </a:solidFill>
                          <a:effectLst/>
                          <a:latin typeface="Aptos Narrow" panose="020B0004020202020204" pitchFamily="34" charset="0"/>
                        </a:rPr>
                        <a:t>FAO</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3CCEB"/>
                    </a:solidFill>
                  </a:tcPr>
                </a:tc>
                <a:tc>
                  <a:txBody>
                    <a:bodyPr/>
                    <a:lstStyle/>
                    <a:p>
                      <a:pPr algn="l" fontAlgn="b">
                        <a:buNone/>
                      </a:pPr>
                      <a:r>
                        <a:rPr lang="fr-FR" sz="500" b="0" i="0" u="none" strike="noStrike">
                          <a:solidFill>
                            <a:srgbClr val="000000"/>
                          </a:solidFill>
                          <a:effectLst/>
                          <a:latin typeface="Aptos Narrow" panose="020B0004020202020204" pitchFamily="34" charset="0"/>
                        </a:rPr>
                        <a:t>CAHD-Coût et abordabilité d’une alimentation saine</a:t>
                      </a:r>
                      <a:br>
                        <a:rPr lang="fr-FR" sz="500" b="0" i="0" u="none" strike="noStrike">
                          <a:solidFill>
                            <a:srgbClr val="000000"/>
                          </a:solidFill>
                          <a:effectLst/>
                          <a:latin typeface="Aptos Narrow" panose="020B0004020202020204" pitchFamily="34" charset="0"/>
                        </a:rPr>
                      </a:br>
                      <a:r>
                        <a:rPr lang="fr-FR" sz="500" b="0" i="0" u="none" strike="noStrike">
                          <a:solidFill>
                            <a:srgbClr val="000000"/>
                          </a:solidFill>
                          <a:effectLst/>
                          <a:latin typeface="Aptos Narrow" panose="020B0004020202020204" pitchFamily="34" charset="0"/>
                        </a:rPr>
                        <a:t> (CoAHD)</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6132 - Valeur</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en-US" sz="500" b="0" i="0" u="none" strike="noStrike">
                          <a:solidFill>
                            <a:srgbClr val="000000"/>
                          </a:solidFill>
                          <a:effectLst/>
                          <a:latin typeface="Aptos Narrow" panose="020B0004020202020204" pitchFamily="34" charset="0"/>
                        </a:rPr>
                        <a:t>7006 - Number of people unable to afford a healthy diet (NUA), million</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ISO3</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b">
                        <a:buNone/>
                      </a:pPr>
                      <a:r>
                        <a:rPr lang="fr-FR" sz="500" b="0" i="0" u="none" strike="noStrike">
                          <a:solidFill>
                            <a:srgbClr val="000000"/>
                          </a:solidFill>
                          <a:effectLst/>
                          <a:latin typeface="Aptos Narrow" panose="020B0004020202020204" pitchFamily="34" charset="0"/>
                        </a:rPr>
                        <a:t>2022</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OUI</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FAOSTAT_CAHD_Positionnement_bio_2022.csv</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l" fontAlgn="b">
                        <a:buNone/>
                      </a:pPr>
                      <a:r>
                        <a:rPr lang="fr-FR" sz="500" b="0" i="0" u="sng" strike="noStrike">
                          <a:solidFill>
                            <a:srgbClr val="467886"/>
                          </a:solidFill>
                          <a:effectLst/>
                          <a:latin typeface="Aptos Narrow" panose="020B0004020202020204" pitchFamily="34" charset="0"/>
                          <a:hlinkClick r:id="rId6"/>
                        </a:rPr>
                        <a:t>https://www.fao.org/faostat/fr/#data/CAHD</a:t>
                      </a:r>
                      <a:endParaRPr lang="fr-FR" sz="500" b="0" i="0" u="sng" strike="noStrike">
                        <a:solidFill>
                          <a:srgbClr val="467886"/>
                        </a:solidFill>
                        <a:effectLst/>
                        <a:latin typeface="Aptos Narrow" panose="020B0004020202020204" pitchFamily="34" charset="0"/>
                      </a:endParaRPr>
                    </a:p>
                  </a:txBody>
                  <a:tcPr marL="4185" marR="4185" marT="418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extLst>
                  <a:ext uri="{0D108BD9-81ED-4DB2-BD59-A6C34878D82A}">
                    <a16:rowId xmlns:a16="http://schemas.microsoft.com/office/drawing/2014/main" val="2888099732"/>
                  </a:ext>
                </a:extLst>
              </a:tr>
              <a:tr h="277680">
                <a:tc>
                  <a:txBody>
                    <a:bodyPr/>
                    <a:lstStyle/>
                    <a:p>
                      <a:pPr algn="l" fontAlgn="b">
                        <a:buNone/>
                      </a:pPr>
                      <a:r>
                        <a:rPr lang="fr-FR" sz="500" b="0" i="0" u="none" strike="noStrike">
                          <a:solidFill>
                            <a:srgbClr val="000000"/>
                          </a:solidFill>
                          <a:effectLst/>
                          <a:latin typeface="Aptos Narrow" panose="020B0004020202020204" pitchFamily="34" charset="0"/>
                        </a:rPr>
                        <a:t>10 - Facilité de Commerce francais</a:t>
                      </a:r>
                      <a:br>
                        <a:rPr lang="fr-FR" sz="500" b="0" i="0" u="none" strike="noStrike">
                          <a:solidFill>
                            <a:srgbClr val="000000"/>
                          </a:solidFill>
                          <a:effectLst/>
                          <a:latin typeface="Aptos Narrow" panose="020B0004020202020204" pitchFamily="34" charset="0"/>
                        </a:rPr>
                      </a:br>
                      <a:r>
                        <a:rPr lang="fr-FR" sz="500" b="0" i="0" u="none" strike="noStrike">
                          <a:solidFill>
                            <a:srgbClr val="000000"/>
                          </a:solidFill>
                          <a:effectLst/>
                          <a:latin typeface="Aptos Narrow" panose="020B0004020202020204" pitchFamily="34" charset="0"/>
                        </a:rPr>
                        <a:t>+ Positionement prix</a:t>
                      </a:r>
                    </a:p>
                  </a:txBody>
                  <a:tcPr marL="4185" marR="4185" marT="418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fr-FR" sz="500" b="0" i="0" u="none" strike="noStrike">
                          <a:solidFill>
                            <a:srgbClr val="000000"/>
                          </a:solidFill>
                          <a:effectLst/>
                          <a:latin typeface="Aptos Narrow" panose="020B0004020202020204" pitchFamily="34" charset="0"/>
                        </a:rPr>
                        <a:t>A - Export provenant de la France -Quantité</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fr-FR" sz="500" b="0" i="0" u="none" strike="noStrike">
                          <a:solidFill>
                            <a:srgbClr val="000000"/>
                          </a:solidFill>
                          <a:effectLst/>
                          <a:latin typeface="Aptos Narrow" panose="020B0004020202020204" pitchFamily="34" charset="0"/>
                        </a:rPr>
                        <a:t>FAO</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3CCEB"/>
                    </a:solidFill>
                  </a:tcPr>
                </a:tc>
                <a:tc>
                  <a:txBody>
                    <a:bodyPr/>
                    <a:lstStyle/>
                    <a:p>
                      <a:pPr algn="l" fontAlgn="b">
                        <a:buNone/>
                      </a:pPr>
                      <a:r>
                        <a:rPr lang="fr-FR" sz="500" b="0" i="0" u="none" strike="noStrike">
                          <a:solidFill>
                            <a:srgbClr val="000000"/>
                          </a:solidFill>
                          <a:effectLst/>
                          <a:latin typeface="Aptos Narrow" panose="020B0004020202020204" pitchFamily="34" charset="0"/>
                        </a:rPr>
                        <a:t>TM - Matrices du commerce détaillées</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5910 - Exportations - quantité</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21121 - Viande, poulet, fraîche ou réfrigérée</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ISO3</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b">
                        <a:buNone/>
                      </a:pPr>
                      <a:r>
                        <a:rPr lang="fr-FR" sz="500" b="0" i="0" u="none" strike="noStrike">
                          <a:solidFill>
                            <a:srgbClr val="000000"/>
                          </a:solidFill>
                          <a:effectLst/>
                          <a:latin typeface="Aptos Narrow" panose="020B0004020202020204" pitchFamily="34" charset="0"/>
                        </a:rPr>
                        <a:t>2022</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OUI</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FAOSTAT_TM_CommFRA_PosPrix_2022.csv</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fr-FR" sz="500" b="0" i="0" u="sng" strike="noStrike">
                          <a:solidFill>
                            <a:srgbClr val="467886"/>
                          </a:solidFill>
                          <a:effectLst/>
                          <a:latin typeface="Aptos Narrow" panose="020B0004020202020204" pitchFamily="34" charset="0"/>
                          <a:hlinkClick r:id="rId7"/>
                        </a:rPr>
                        <a:t>https://www.fao.org/faostat/fr/#data/TM</a:t>
                      </a:r>
                      <a:endParaRPr lang="fr-FR" sz="500" b="0" i="0" u="sng" strike="noStrike">
                        <a:solidFill>
                          <a:srgbClr val="467886"/>
                        </a:solidFill>
                        <a:effectLst/>
                        <a:latin typeface="Aptos Narrow" panose="020B0004020202020204" pitchFamily="34" charset="0"/>
                      </a:endParaRPr>
                    </a:p>
                  </a:txBody>
                  <a:tcPr marL="4185" marR="4185" marT="418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98681018"/>
                  </a:ext>
                </a:extLst>
              </a:tr>
              <a:tr h="277680">
                <a:tc>
                  <a:txBody>
                    <a:bodyPr/>
                    <a:lstStyle/>
                    <a:p>
                      <a:pPr algn="l" fontAlgn="b">
                        <a:buNone/>
                      </a:pPr>
                      <a:r>
                        <a:rPr lang="fr-FR" sz="500" b="0" i="0" u="none" strike="noStrike">
                          <a:solidFill>
                            <a:srgbClr val="000000"/>
                          </a:solidFill>
                          <a:effectLst/>
                          <a:latin typeface="Aptos Narrow" panose="020B0004020202020204" pitchFamily="34" charset="0"/>
                        </a:rPr>
                        <a:t>10 - Facilité de Commerce francais</a:t>
                      </a:r>
                      <a:br>
                        <a:rPr lang="fr-FR" sz="500" b="0" i="0" u="none" strike="noStrike">
                          <a:solidFill>
                            <a:srgbClr val="000000"/>
                          </a:solidFill>
                          <a:effectLst/>
                          <a:latin typeface="Aptos Narrow" panose="020B0004020202020204" pitchFamily="34" charset="0"/>
                        </a:rPr>
                      </a:br>
                      <a:r>
                        <a:rPr lang="fr-FR" sz="500" b="0" i="0" u="none" strike="noStrike">
                          <a:solidFill>
                            <a:srgbClr val="000000"/>
                          </a:solidFill>
                          <a:effectLst/>
                          <a:latin typeface="Aptos Narrow" panose="020B0004020202020204" pitchFamily="34" charset="0"/>
                        </a:rPr>
                        <a:t>+ Positionement prix</a:t>
                      </a:r>
                    </a:p>
                  </a:txBody>
                  <a:tcPr marL="4185" marR="4185" marT="418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l" fontAlgn="b">
                        <a:buNone/>
                      </a:pPr>
                      <a:r>
                        <a:rPr lang="fr-FR" sz="500" b="0" i="0" u="none" strike="noStrike">
                          <a:solidFill>
                            <a:srgbClr val="000000"/>
                          </a:solidFill>
                          <a:effectLst/>
                          <a:latin typeface="Aptos Narrow" panose="020B0004020202020204" pitchFamily="34" charset="0"/>
                        </a:rPr>
                        <a:t>B - Export provenant de la France -Valeur</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l" fontAlgn="b">
                        <a:buNone/>
                      </a:pPr>
                      <a:r>
                        <a:rPr lang="fr-FR" sz="500" b="0" i="0" u="none" strike="noStrike">
                          <a:solidFill>
                            <a:srgbClr val="000000"/>
                          </a:solidFill>
                          <a:effectLst/>
                          <a:latin typeface="Aptos Narrow" panose="020B0004020202020204" pitchFamily="34" charset="0"/>
                        </a:rPr>
                        <a:t>FAO</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3CCEB"/>
                    </a:solidFill>
                  </a:tcPr>
                </a:tc>
                <a:tc>
                  <a:txBody>
                    <a:bodyPr/>
                    <a:lstStyle/>
                    <a:p>
                      <a:pPr algn="l" fontAlgn="b">
                        <a:buNone/>
                      </a:pPr>
                      <a:r>
                        <a:rPr lang="fr-FR" sz="500" b="0" i="0" u="none" strike="noStrike">
                          <a:solidFill>
                            <a:srgbClr val="000000"/>
                          </a:solidFill>
                          <a:effectLst/>
                          <a:latin typeface="Aptos Narrow" panose="020B0004020202020204" pitchFamily="34" charset="0"/>
                        </a:rPr>
                        <a:t>TM - Matrices du commerce détaillées</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5922 - Exportations - valeur</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21121 - Viande, poulet, fraîche ou réfrigérée</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ISO3</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b">
                        <a:buNone/>
                      </a:pPr>
                      <a:r>
                        <a:rPr lang="fr-FR" sz="500" b="0" i="0" u="none" strike="noStrike">
                          <a:solidFill>
                            <a:srgbClr val="000000"/>
                          </a:solidFill>
                          <a:effectLst/>
                          <a:latin typeface="Aptos Narrow" panose="020B0004020202020204" pitchFamily="34" charset="0"/>
                        </a:rPr>
                        <a:t>2022</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OUI</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FAOSTAT_TM_CommFRA_PosPrix_2022.csv</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l" fontAlgn="b">
                        <a:buNone/>
                      </a:pPr>
                      <a:r>
                        <a:rPr lang="fr-FR" sz="500" b="0" i="0" u="sng" strike="noStrike">
                          <a:solidFill>
                            <a:srgbClr val="467886"/>
                          </a:solidFill>
                          <a:effectLst/>
                          <a:latin typeface="Aptos Narrow" panose="020B0004020202020204" pitchFamily="34" charset="0"/>
                          <a:hlinkClick r:id="rId7"/>
                        </a:rPr>
                        <a:t>https://www.fao.org/faostat/fr/#data/TM</a:t>
                      </a:r>
                      <a:endParaRPr lang="fr-FR" sz="500" b="0" i="0" u="sng" strike="noStrike">
                        <a:solidFill>
                          <a:srgbClr val="467886"/>
                        </a:solidFill>
                        <a:effectLst/>
                        <a:latin typeface="Aptos Narrow" panose="020B0004020202020204" pitchFamily="34" charset="0"/>
                      </a:endParaRPr>
                    </a:p>
                  </a:txBody>
                  <a:tcPr marL="4185" marR="4185" marT="418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extLst>
                  <a:ext uri="{0D108BD9-81ED-4DB2-BD59-A6C34878D82A}">
                    <a16:rowId xmlns:a16="http://schemas.microsoft.com/office/drawing/2014/main" val="2859909488"/>
                  </a:ext>
                </a:extLst>
              </a:tr>
              <a:tr h="341714">
                <a:tc>
                  <a:txBody>
                    <a:bodyPr/>
                    <a:lstStyle/>
                    <a:p>
                      <a:pPr algn="l" fontAlgn="b">
                        <a:buNone/>
                      </a:pPr>
                      <a:r>
                        <a:rPr lang="fr-FR" sz="500" b="0" i="0" u="none" strike="noStrike">
                          <a:solidFill>
                            <a:srgbClr val="000000"/>
                          </a:solidFill>
                          <a:effectLst/>
                          <a:latin typeface="Aptos Narrow" panose="020B0004020202020204" pitchFamily="34" charset="0"/>
                        </a:rPr>
                        <a:t>11 - Transport-Infrastructure logistiques</a:t>
                      </a:r>
                    </a:p>
                  </a:txBody>
                  <a:tcPr marL="4185" marR="4185" marT="418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fr-FR" sz="500" b="0" i="0" u="none" strike="noStrike">
                          <a:solidFill>
                            <a:srgbClr val="000000"/>
                          </a:solidFill>
                          <a:effectLst/>
                          <a:latin typeface="Aptos Narrow" panose="020B0004020202020204" pitchFamily="34" charset="0"/>
                        </a:rPr>
                        <a:t>Transport commercial</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fr-FR" sz="500" b="0" i="0" u="none" strike="noStrike">
                          <a:solidFill>
                            <a:srgbClr val="000000"/>
                          </a:solidFill>
                          <a:effectLst/>
                          <a:latin typeface="Aptos Narrow" panose="020B0004020202020204" pitchFamily="34" charset="0"/>
                        </a:rPr>
                        <a:t>BM</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9EDD"/>
                    </a:solidFill>
                  </a:tcPr>
                </a:tc>
                <a:tc>
                  <a:txBody>
                    <a:bodyPr/>
                    <a:lstStyle/>
                    <a:p>
                      <a:pPr algn="l" fontAlgn="b">
                        <a:buNone/>
                      </a:pPr>
                      <a:r>
                        <a:rPr lang="fr-FR" sz="500" b="0" i="0" u="none" strike="noStrike">
                          <a:solidFill>
                            <a:srgbClr val="000000"/>
                          </a:solidFill>
                          <a:effectLst/>
                          <a:latin typeface="Aptos Narrow" panose="020B0004020202020204" pitchFamily="34" charset="0"/>
                        </a:rPr>
                        <a:t>WB-WorldBank-Logistics Performance Index</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en-US" sz="500" b="0" i="0" u="none" strike="noStrike">
                          <a:solidFill>
                            <a:srgbClr val="000000"/>
                          </a:solidFill>
                          <a:effectLst/>
                          <a:latin typeface="Aptos Narrow" panose="020B0004020202020204" pitchFamily="34" charset="0"/>
                        </a:rPr>
                        <a:t>Quality of trade- and transport-related infrastructure, score (1=low to 5=high)</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TIME PERIODE-2023-OBS_VALUE</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ISO3</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b">
                        <a:buNone/>
                      </a:pPr>
                      <a:r>
                        <a:rPr lang="fr-FR" sz="500" b="0" i="0" u="none" strike="noStrike">
                          <a:solidFill>
                            <a:srgbClr val="000000"/>
                          </a:solidFill>
                          <a:effectLst/>
                          <a:latin typeface="Aptos Narrow" panose="020B0004020202020204" pitchFamily="34" charset="0"/>
                        </a:rPr>
                        <a:t>2023</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OUI</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WB_LPI_LP_LPI_INFR_XQ_Transport_2023.csv</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fr-FR" sz="500" b="0" i="0" u="sng" strike="noStrike" dirty="0">
                          <a:solidFill>
                            <a:srgbClr val="467886"/>
                          </a:solidFill>
                          <a:effectLst/>
                          <a:latin typeface="Aptos Narrow" panose="020B0004020202020204" pitchFamily="34" charset="0"/>
                          <a:hlinkClick r:id="rId8"/>
                        </a:rPr>
                        <a:t>https://data360.worldbank.org/en/dataset/WB_LPI</a:t>
                      </a:r>
                      <a:br>
                        <a:rPr lang="fr-FR" sz="500" b="0" i="0" u="sng" strike="noStrike" dirty="0">
                          <a:solidFill>
                            <a:srgbClr val="467886"/>
                          </a:solidFill>
                          <a:effectLst/>
                          <a:latin typeface="Aptos Narrow" panose="020B0004020202020204" pitchFamily="34" charset="0"/>
                          <a:hlinkClick r:id="rId8"/>
                        </a:rPr>
                      </a:br>
                      <a:r>
                        <a:rPr lang="fr-FR" sz="500" b="0" i="0" u="sng" strike="noStrike" dirty="0">
                          <a:solidFill>
                            <a:srgbClr val="467886"/>
                          </a:solidFill>
                          <a:effectLst/>
                          <a:latin typeface="Aptos Narrow" panose="020B0004020202020204" pitchFamily="34" charset="0"/>
                          <a:hlinkClick r:id="rId9"/>
                        </a:rPr>
                        <a:t>https://data360.worldbank.org/en/indicator/WB_LPI_LP_LPI_INFR_XQ</a:t>
                      </a:r>
                      <a:endParaRPr lang="fr-FR" sz="500" b="0" i="0" u="sng" strike="noStrike" dirty="0">
                        <a:solidFill>
                          <a:srgbClr val="467886"/>
                        </a:solidFill>
                        <a:effectLst/>
                        <a:latin typeface="Aptos Narrow" panose="020B0004020202020204" pitchFamily="34" charset="0"/>
                      </a:endParaRPr>
                    </a:p>
                  </a:txBody>
                  <a:tcPr marL="4185" marR="4185" marT="418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26358351"/>
                  </a:ext>
                </a:extLst>
              </a:tr>
              <a:tr h="257442">
                <a:tc>
                  <a:txBody>
                    <a:bodyPr/>
                    <a:lstStyle/>
                    <a:p>
                      <a:pPr algn="l" fontAlgn="b">
                        <a:buNone/>
                      </a:pPr>
                      <a:r>
                        <a:rPr lang="fr-FR" sz="500" b="0" i="0" u="none" strike="noStrike">
                          <a:solidFill>
                            <a:srgbClr val="000000"/>
                          </a:solidFill>
                          <a:effectLst/>
                          <a:latin typeface="Aptos Narrow" panose="020B0004020202020204" pitchFamily="34" charset="0"/>
                        </a:rPr>
                        <a:t>12 - Stabilité politique</a:t>
                      </a:r>
                    </a:p>
                  </a:txBody>
                  <a:tcPr marL="4185" marR="4185" marT="418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l" fontAlgn="b">
                        <a:buNone/>
                      </a:pPr>
                      <a:r>
                        <a:rPr lang="fr-FR" sz="500" b="0" i="0" u="none" strike="noStrike">
                          <a:solidFill>
                            <a:srgbClr val="000000"/>
                          </a:solidFill>
                          <a:effectLst/>
                          <a:latin typeface="Aptos Narrow" panose="020B0004020202020204" pitchFamily="34" charset="0"/>
                        </a:rPr>
                        <a:t>Worldwide governance indicator</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l" fontAlgn="b">
                        <a:buNone/>
                      </a:pPr>
                      <a:r>
                        <a:rPr lang="fr-FR" sz="500" b="0" i="0" u="none" strike="noStrike">
                          <a:solidFill>
                            <a:srgbClr val="000000"/>
                          </a:solidFill>
                          <a:effectLst/>
                          <a:latin typeface="Aptos Narrow" panose="020B0004020202020204" pitchFamily="34" charset="0"/>
                        </a:rPr>
                        <a:t>BM</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9EDD"/>
                    </a:solidFill>
                  </a:tcPr>
                </a:tc>
                <a:tc>
                  <a:txBody>
                    <a:bodyPr/>
                    <a:lstStyle/>
                    <a:p>
                      <a:pPr algn="l" fontAlgn="b">
                        <a:buNone/>
                      </a:pPr>
                      <a:r>
                        <a:rPr lang="fr-FR" sz="500" b="0" i="0" u="none" strike="noStrike">
                          <a:solidFill>
                            <a:srgbClr val="000000"/>
                          </a:solidFill>
                          <a:effectLst/>
                          <a:latin typeface="Aptos Narrow" panose="020B0004020202020204" pitchFamily="34" charset="0"/>
                        </a:rPr>
                        <a:t>WB-WorldBank-WGI-Worldwide Governance Indicators (WGI)</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en-US" sz="500" b="0" i="0" u="none" strike="noStrike">
                          <a:solidFill>
                            <a:srgbClr val="000000"/>
                          </a:solidFill>
                          <a:effectLst/>
                          <a:latin typeface="Aptos Narrow" panose="020B0004020202020204" pitchFamily="34" charset="0"/>
                        </a:rPr>
                        <a:t>Political Stability and Absence of Violence/Terrorism: Estimate</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TIME PERIODE-2023-OBS_VALUE</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ISO3</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b">
                        <a:buNone/>
                      </a:pPr>
                      <a:r>
                        <a:rPr lang="fr-FR" sz="500" b="0" i="0" u="none" strike="noStrike">
                          <a:solidFill>
                            <a:srgbClr val="000000"/>
                          </a:solidFill>
                          <a:effectLst/>
                          <a:latin typeface="Aptos Narrow" panose="020B0004020202020204" pitchFamily="34" charset="0"/>
                        </a:rPr>
                        <a:t>2023</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OUI</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WB_WGI_PV_PER_RNK_Stab_Politiq_2023.csv</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l" fontAlgn="b">
                        <a:buNone/>
                      </a:pPr>
                      <a:r>
                        <a:rPr lang="fr-FR" sz="500" b="0" i="0" u="sng" strike="noStrike" dirty="0">
                          <a:solidFill>
                            <a:srgbClr val="467886"/>
                          </a:solidFill>
                          <a:effectLst/>
                          <a:latin typeface="Aptos Narrow" panose="020B0004020202020204" pitchFamily="34" charset="0"/>
                          <a:hlinkClick r:id="rId10"/>
                        </a:rPr>
                        <a:t>https://data360.worldbank.org/en/dataset/WB_WGI</a:t>
                      </a:r>
                      <a:br>
                        <a:rPr lang="fr-FR" sz="500" b="0" i="0" u="sng" strike="noStrike" dirty="0">
                          <a:solidFill>
                            <a:srgbClr val="467886"/>
                          </a:solidFill>
                          <a:effectLst/>
                          <a:latin typeface="Aptos Narrow" panose="020B0004020202020204" pitchFamily="34" charset="0"/>
                          <a:hlinkClick r:id="rId10"/>
                        </a:rPr>
                      </a:br>
                      <a:r>
                        <a:rPr lang="fr-FR" sz="500" b="0" i="0" u="sng" strike="noStrike" dirty="0">
                          <a:solidFill>
                            <a:srgbClr val="467886"/>
                          </a:solidFill>
                          <a:effectLst/>
                          <a:latin typeface="Aptos Narrow" panose="020B0004020202020204" pitchFamily="34" charset="0"/>
                          <a:hlinkClick r:id="rId11"/>
                        </a:rPr>
                        <a:t>https://data360.worldbank.org/en/indicator/WB_WGI_PV_PER_RNK</a:t>
                      </a:r>
                      <a:endParaRPr lang="fr-FR" sz="500" b="0" i="0" u="sng" strike="noStrike" dirty="0">
                        <a:solidFill>
                          <a:srgbClr val="467886"/>
                        </a:solidFill>
                        <a:effectLst/>
                        <a:latin typeface="Aptos Narrow" panose="020B0004020202020204" pitchFamily="34" charset="0"/>
                      </a:endParaRPr>
                    </a:p>
                  </a:txBody>
                  <a:tcPr marL="4185" marR="4185" marT="418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extLst>
                  <a:ext uri="{0D108BD9-81ED-4DB2-BD59-A6C34878D82A}">
                    <a16:rowId xmlns:a16="http://schemas.microsoft.com/office/drawing/2014/main" val="921631387"/>
                  </a:ext>
                </a:extLst>
              </a:tr>
              <a:tr h="538106">
                <a:tc>
                  <a:txBody>
                    <a:bodyPr/>
                    <a:lstStyle/>
                    <a:p>
                      <a:pPr algn="l" fontAlgn="b">
                        <a:buNone/>
                      </a:pPr>
                      <a:r>
                        <a:rPr lang="fr-FR" sz="500" b="0" i="0" u="none" strike="noStrike" dirty="0">
                          <a:solidFill>
                            <a:srgbClr val="000000"/>
                          </a:solidFill>
                          <a:effectLst/>
                          <a:latin typeface="Aptos Narrow" panose="020B0004020202020204" pitchFamily="34" charset="0"/>
                        </a:rPr>
                        <a:t>13 - Environnemental</a:t>
                      </a:r>
                    </a:p>
                  </a:txBody>
                  <a:tcPr marL="4185" marR="4185" marT="418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fr-FR" sz="500" b="0" i="0" u="none" strike="noStrike">
                          <a:solidFill>
                            <a:srgbClr val="000000"/>
                          </a:solidFill>
                          <a:effectLst/>
                          <a:latin typeface="Aptos Narrow" panose="020B0004020202020204" pitchFamily="34" charset="0"/>
                        </a:rPr>
                        <a:t>distance du pays</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fr-FR" sz="500" b="0" i="0" u="none" strike="noStrike">
                          <a:solidFill>
                            <a:srgbClr val="000000"/>
                          </a:solidFill>
                          <a:effectLst/>
                          <a:latin typeface="Aptos Narrow" panose="020B0004020202020204" pitchFamily="34" charset="0"/>
                        </a:rPr>
                        <a:t>CEPII</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buNone/>
                      </a:pPr>
                      <a:r>
                        <a:rPr lang="fr-FR" sz="500" b="0" i="0" u="none" strike="noStrike">
                          <a:solidFill>
                            <a:srgbClr val="000000"/>
                          </a:solidFill>
                          <a:effectLst/>
                          <a:latin typeface="Aptos Narrow" panose="020B0004020202020204" pitchFamily="34" charset="0"/>
                        </a:rPr>
                        <a:t>GeoDist</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pt-BR" sz="500" b="0" i="0" u="none" strike="noStrike">
                          <a:solidFill>
                            <a:srgbClr val="000000"/>
                          </a:solidFill>
                          <a:effectLst/>
                          <a:latin typeface="Aptos Narrow" panose="020B0004020202020204" pitchFamily="34" charset="0"/>
                        </a:rPr>
                        <a:t>iso_o = FRA</a:t>
                      </a:r>
                      <a:br>
                        <a:rPr lang="pt-BR" sz="500" b="0" i="0" u="none" strike="noStrike">
                          <a:solidFill>
                            <a:srgbClr val="000000"/>
                          </a:solidFill>
                          <a:effectLst/>
                          <a:latin typeface="Aptos Narrow" panose="020B0004020202020204" pitchFamily="34" charset="0"/>
                        </a:rPr>
                      </a:br>
                      <a:r>
                        <a:rPr lang="pt-BR" sz="500" b="0" i="0" u="none" strike="noStrike">
                          <a:solidFill>
                            <a:srgbClr val="000000"/>
                          </a:solidFill>
                          <a:effectLst/>
                          <a:latin typeface="Aptos Narrow" panose="020B0004020202020204" pitchFamily="34" charset="0"/>
                        </a:rPr>
                        <a:t>iso_d = pays d'Export</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fr-FR" sz="500" b="0" i="0" u="none" strike="noStrike" dirty="0" err="1">
                          <a:solidFill>
                            <a:srgbClr val="000000"/>
                          </a:solidFill>
                          <a:effectLst/>
                          <a:latin typeface="Aptos Narrow" panose="020B0004020202020204" pitchFamily="34" charset="0"/>
                        </a:rPr>
                        <a:t>distwces</a:t>
                      </a:r>
                      <a:r>
                        <a:rPr lang="fr-FR" sz="500" b="0" i="0" u="none" strike="noStrike" dirty="0">
                          <a:solidFill>
                            <a:srgbClr val="000000"/>
                          </a:solidFill>
                          <a:effectLst/>
                          <a:latin typeface="Aptos Narrow" panose="020B0004020202020204" pitchFamily="34" charset="0"/>
                        </a:rPr>
                        <a:t> en km (</a:t>
                      </a:r>
                      <a:r>
                        <a:rPr lang="fr-FR" sz="500" b="0" i="0" u="none" strike="noStrike" dirty="0" err="1">
                          <a:solidFill>
                            <a:srgbClr val="000000"/>
                          </a:solidFill>
                          <a:effectLst/>
                          <a:latin typeface="Aptos Narrow" panose="020B0004020202020204" pitchFamily="34" charset="0"/>
                        </a:rPr>
                        <a:t>dist+Dist</a:t>
                      </a:r>
                      <a:r>
                        <a:rPr lang="fr-FR" sz="500" b="0" i="0" u="none" strike="noStrike" dirty="0">
                          <a:solidFill>
                            <a:srgbClr val="000000"/>
                          </a:solidFill>
                          <a:effectLst/>
                          <a:latin typeface="Aptos Narrow" panose="020B0004020202020204" pitchFamily="34" charset="0"/>
                        </a:rPr>
                        <a:t> </a:t>
                      </a:r>
                      <a:r>
                        <a:rPr lang="fr-FR" sz="500" b="0" i="0" u="none" strike="noStrike" dirty="0" err="1">
                          <a:solidFill>
                            <a:srgbClr val="000000"/>
                          </a:solidFill>
                          <a:effectLst/>
                          <a:latin typeface="Aptos Narrow" panose="020B0004020202020204" pitchFamily="34" charset="0"/>
                        </a:rPr>
                        <a:t>intern</a:t>
                      </a:r>
                      <a:r>
                        <a:rPr lang="fr-FR" sz="500" b="0" i="0" u="none" strike="noStrike" dirty="0">
                          <a:solidFill>
                            <a:srgbClr val="000000"/>
                          </a:solidFill>
                          <a:effectLst/>
                          <a:latin typeface="Aptos Narrow" panose="020B0004020202020204" pitchFamily="34" charset="0"/>
                        </a:rPr>
                        <a:t> pondéré </a:t>
                      </a:r>
                      <a:r>
                        <a:rPr lang="fr-FR" sz="500" b="0" i="0" u="none" strike="noStrike" dirty="0" err="1">
                          <a:solidFill>
                            <a:srgbClr val="000000"/>
                          </a:solidFill>
                          <a:effectLst/>
                          <a:latin typeface="Aptos Narrow" panose="020B0004020202020204" pitchFamily="34" charset="0"/>
                        </a:rPr>
                        <a:t>repres</a:t>
                      </a:r>
                      <a:r>
                        <a:rPr lang="fr-FR" sz="500" b="0" i="0" u="none" strike="noStrike" dirty="0">
                          <a:solidFill>
                            <a:srgbClr val="000000"/>
                          </a:solidFill>
                          <a:effectLst/>
                          <a:latin typeface="Aptos Narrow" panose="020B0004020202020204" pitchFamily="34" charset="0"/>
                        </a:rPr>
                        <a:t> les flux </a:t>
                      </a:r>
                      <a:r>
                        <a:rPr lang="fr-FR" sz="500" b="0" i="0" u="none" strike="noStrike" dirty="0" err="1">
                          <a:solidFill>
                            <a:srgbClr val="000000"/>
                          </a:solidFill>
                          <a:effectLst/>
                          <a:latin typeface="Aptos Narrow" panose="020B0004020202020204" pitchFamily="34" charset="0"/>
                        </a:rPr>
                        <a:t>intéreieur</a:t>
                      </a:r>
                      <a:endParaRPr lang="fr-FR" sz="500" b="0" i="0" u="none" strike="noStrike" dirty="0">
                        <a:solidFill>
                          <a:srgbClr val="000000"/>
                        </a:solidFill>
                        <a:effectLst/>
                        <a:latin typeface="Aptos Narrow" panose="020B0004020202020204" pitchFamily="34" charset="0"/>
                      </a:endParaRP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ISO3</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NA</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OUI</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fr-FR" sz="500" b="0" i="0" u="none" strike="noStrike" dirty="0">
                          <a:solidFill>
                            <a:srgbClr val="000000"/>
                          </a:solidFill>
                          <a:effectLst/>
                          <a:latin typeface="Aptos Narrow" panose="020B0004020202020204" pitchFamily="34" charset="0"/>
                        </a:rPr>
                        <a:t>CEPII_dist_cepii.xls</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fr-FR" sz="500" b="0" i="0" u="sng" strike="noStrike" dirty="0">
                          <a:solidFill>
                            <a:srgbClr val="467886"/>
                          </a:solidFill>
                          <a:effectLst/>
                          <a:latin typeface="Aptos Narrow" panose="020B0004020202020204" pitchFamily="34" charset="0"/>
                          <a:hlinkClick r:id="rId12"/>
                        </a:rPr>
                        <a:t>https://www.cepii.fr/CEPII/fr/bdd_modele/bdd_modele_item.asp?id=6</a:t>
                      </a:r>
                      <a:br>
                        <a:rPr lang="fr-FR" sz="500" b="0" i="0" u="sng" strike="noStrike" dirty="0">
                          <a:solidFill>
                            <a:srgbClr val="467886"/>
                          </a:solidFill>
                          <a:effectLst/>
                          <a:latin typeface="Aptos Narrow" panose="020B0004020202020204" pitchFamily="34" charset="0"/>
                        </a:rPr>
                      </a:br>
                      <a:r>
                        <a:rPr lang="fr-FR" sz="500" b="0" i="0" u="none" strike="noStrike" dirty="0">
                          <a:solidFill>
                            <a:srgbClr val="467886"/>
                          </a:solidFill>
                          <a:effectLst/>
                          <a:latin typeface="Aptos Narrow" panose="020B0004020202020204" pitchFamily="34" charset="0"/>
                        </a:rPr>
                        <a:t>https://www.cepii.fr/distance/dist_cepii.zip</a:t>
                      </a:r>
                      <a:br>
                        <a:rPr lang="fr-FR" sz="500" b="0" i="0" u="sng" strike="noStrike" dirty="0">
                          <a:solidFill>
                            <a:srgbClr val="467886"/>
                          </a:solidFill>
                          <a:effectLst/>
                          <a:latin typeface="Aptos Narrow" panose="020B0004020202020204" pitchFamily="34" charset="0"/>
                        </a:rPr>
                      </a:br>
                      <a:r>
                        <a:rPr lang="fr-FR" sz="500" b="0" i="0" u="none" strike="noStrike" dirty="0">
                          <a:solidFill>
                            <a:srgbClr val="467886"/>
                          </a:solidFill>
                          <a:effectLst/>
                          <a:latin typeface="Aptos Narrow" panose="020B0004020202020204" pitchFamily="34" charset="0"/>
                        </a:rPr>
                        <a:t>Notes sur les distances (en km) :</a:t>
                      </a:r>
                      <a:br>
                        <a:rPr lang="fr-FR" sz="500" b="0" i="0" u="sng" strike="noStrike" dirty="0">
                          <a:solidFill>
                            <a:srgbClr val="467886"/>
                          </a:solidFill>
                          <a:effectLst/>
                          <a:latin typeface="Aptos Narrow" panose="020B0004020202020204" pitchFamily="34" charset="0"/>
                        </a:rPr>
                      </a:br>
                      <a:r>
                        <a:rPr lang="fr-FR" sz="500" b="0" i="0" u="sng" strike="noStrike" dirty="0">
                          <a:solidFill>
                            <a:srgbClr val="467886"/>
                          </a:solidFill>
                          <a:effectLst/>
                          <a:latin typeface="Aptos Narrow" panose="020B0004020202020204" pitchFamily="34" charset="0"/>
                        </a:rPr>
                        <a:t>https://www.cepii.fr/PDF_PUB/wp/2011/wp2011-25.pdf</a:t>
                      </a:r>
                      <a:br>
                        <a:rPr lang="fr-FR" sz="500" b="0" i="0" u="sng" strike="noStrike" dirty="0">
                          <a:solidFill>
                            <a:srgbClr val="467886"/>
                          </a:solidFill>
                          <a:effectLst/>
                          <a:latin typeface="Aptos Narrow" panose="020B0004020202020204" pitchFamily="34" charset="0"/>
                        </a:rPr>
                      </a:br>
                      <a:r>
                        <a:rPr lang="fr-FR" sz="500" b="0" i="0" u="none" strike="noStrike" dirty="0">
                          <a:solidFill>
                            <a:srgbClr val="467886"/>
                          </a:solidFill>
                          <a:effectLst/>
                          <a:latin typeface="Aptos Narrow" panose="020B0004020202020204" pitchFamily="34" charset="0"/>
                        </a:rPr>
                        <a:t>Autres informations intéressantes sur le </a:t>
                      </a:r>
                      <a:r>
                        <a:rPr lang="fr-FR" sz="500" b="0" i="0" u="none" strike="noStrike" dirty="0" err="1">
                          <a:solidFill>
                            <a:srgbClr val="467886"/>
                          </a:solidFill>
                          <a:effectLst/>
                          <a:latin typeface="Aptos Narrow" panose="020B0004020202020204" pitchFamily="34" charset="0"/>
                        </a:rPr>
                        <a:t>binome</a:t>
                      </a:r>
                      <a:r>
                        <a:rPr lang="fr-FR" sz="500" b="0" i="0" u="none" strike="noStrike" dirty="0">
                          <a:solidFill>
                            <a:srgbClr val="467886"/>
                          </a:solidFill>
                          <a:effectLst/>
                          <a:latin typeface="Aptos Narrow" panose="020B0004020202020204" pitchFamily="34" charset="0"/>
                        </a:rPr>
                        <a:t> pays : </a:t>
                      </a:r>
                      <a:r>
                        <a:rPr lang="fr-FR" sz="500" b="0" i="0" u="none" strike="noStrike" dirty="0" err="1">
                          <a:solidFill>
                            <a:srgbClr val="467886"/>
                          </a:solidFill>
                          <a:effectLst/>
                          <a:latin typeface="Aptos Narrow" panose="020B0004020202020204" pitchFamily="34" charset="0"/>
                        </a:rPr>
                        <a:t>language</a:t>
                      </a:r>
                      <a:r>
                        <a:rPr lang="fr-FR" sz="500" b="0" i="0" u="none" strike="noStrike" dirty="0">
                          <a:solidFill>
                            <a:srgbClr val="467886"/>
                          </a:solidFill>
                          <a:effectLst/>
                          <a:latin typeface="Aptos Narrow" panose="020B0004020202020204" pitchFamily="34" charset="0"/>
                        </a:rPr>
                        <a:t> en commun (au moins 10% de chaque côté, pays contigus etc...)</a:t>
                      </a:r>
                    </a:p>
                  </a:txBody>
                  <a:tcPr marL="4185" marR="4185" marT="418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18787332"/>
                  </a:ext>
                </a:extLst>
              </a:tr>
              <a:tr h="637082">
                <a:tc>
                  <a:txBody>
                    <a:bodyPr/>
                    <a:lstStyle/>
                    <a:p>
                      <a:pPr algn="l" fontAlgn="b">
                        <a:buNone/>
                      </a:pPr>
                      <a:r>
                        <a:rPr lang="fr-FR" sz="500" b="0" i="0" u="none" strike="noStrike">
                          <a:solidFill>
                            <a:srgbClr val="000000"/>
                          </a:solidFill>
                          <a:effectLst/>
                          <a:latin typeface="Aptos Narrow" panose="020B0004020202020204" pitchFamily="34" charset="0"/>
                        </a:rPr>
                        <a:t>14 - Compléments généraux</a:t>
                      </a:r>
                    </a:p>
                  </a:txBody>
                  <a:tcPr marL="4185" marR="4185" marT="418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E6F5"/>
                    </a:solidFill>
                  </a:tcPr>
                </a:tc>
                <a:tc>
                  <a:txBody>
                    <a:bodyPr/>
                    <a:lstStyle/>
                    <a:p>
                      <a:pPr algn="l" fontAlgn="b">
                        <a:buNone/>
                      </a:pPr>
                      <a:r>
                        <a:rPr lang="fr-FR" sz="500" b="0" i="0" u="none" strike="noStrike">
                          <a:solidFill>
                            <a:srgbClr val="000000"/>
                          </a:solidFill>
                          <a:effectLst/>
                          <a:latin typeface="Aptos Narrow" panose="020B0004020202020204" pitchFamily="34" charset="0"/>
                        </a:rPr>
                        <a:t>Généralités sur le pays (codes pays, langues, nom_fr, nom_eng …)</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E6F5"/>
                    </a:solidFill>
                  </a:tcPr>
                </a:tc>
                <a:tc>
                  <a:txBody>
                    <a:bodyPr/>
                    <a:lstStyle/>
                    <a:p>
                      <a:pPr algn="l" fontAlgn="b">
                        <a:buNone/>
                      </a:pPr>
                      <a:r>
                        <a:rPr lang="fr-FR" sz="500" b="0" i="0" u="none" strike="noStrike">
                          <a:solidFill>
                            <a:srgbClr val="000000"/>
                          </a:solidFill>
                          <a:effectLst/>
                          <a:latin typeface="Aptos Narrow" panose="020B0004020202020204" pitchFamily="34" charset="0"/>
                        </a:rPr>
                        <a:t>CEPII</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l" fontAlgn="b">
                        <a:buNone/>
                      </a:pPr>
                      <a:r>
                        <a:rPr lang="fr-FR" sz="500" b="0" i="0" u="none" strike="noStrike">
                          <a:solidFill>
                            <a:srgbClr val="000000"/>
                          </a:solidFill>
                          <a:effectLst/>
                          <a:latin typeface="Aptos Narrow" panose="020B0004020202020204" pitchFamily="34" charset="0"/>
                        </a:rPr>
                        <a:t>GeoDist - geo_cepii</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en-US" sz="500" b="0" i="0" u="none" strike="noStrike">
                          <a:solidFill>
                            <a:srgbClr val="000000"/>
                          </a:solidFill>
                          <a:effectLst/>
                          <a:latin typeface="Aptos Narrow" panose="020B0004020202020204" pitchFamily="34" charset="0"/>
                        </a:rPr>
                        <a:t>iso2, iso3, cnum, country_name,pays_nom, langueoff</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en-US" sz="500" b="0" i="0" u="none" strike="noStrike" dirty="0">
                          <a:solidFill>
                            <a:srgbClr val="000000"/>
                          </a:solidFill>
                          <a:effectLst/>
                          <a:latin typeface="Aptos Narrow" panose="020B0004020202020204" pitchFamily="34" charset="0"/>
                        </a:rPr>
                        <a:t>iso2, iso3, </a:t>
                      </a:r>
                      <a:r>
                        <a:rPr lang="en-US" sz="500" b="0" i="0" u="none" strike="noStrike" dirty="0" err="1">
                          <a:solidFill>
                            <a:srgbClr val="000000"/>
                          </a:solidFill>
                          <a:effectLst/>
                          <a:latin typeface="Aptos Narrow" panose="020B0004020202020204" pitchFamily="34" charset="0"/>
                        </a:rPr>
                        <a:t>cnum</a:t>
                      </a:r>
                      <a:r>
                        <a:rPr lang="en-US" sz="500" b="0" i="0" u="none" strike="noStrike" dirty="0">
                          <a:solidFill>
                            <a:srgbClr val="000000"/>
                          </a:solidFill>
                          <a:effectLst/>
                          <a:latin typeface="Aptos Narrow" panose="020B0004020202020204" pitchFamily="34" charset="0"/>
                        </a:rPr>
                        <a:t>, </a:t>
                      </a:r>
                      <a:r>
                        <a:rPr lang="en-US" sz="500" b="0" i="0" u="none" strike="noStrike" dirty="0" err="1">
                          <a:solidFill>
                            <a:srgbClr val="000000"/>
                          </a:solidFill>
                          <a:effectLst/>
                          <a:latin typeface="Aptos Narrow" panose="020B0004020202020204" pitchFamily="34" charset="0"/>
                        </a:rPr>
                        <a:t>country_name,pays_nom</a:t>
                      </a:r>
                      <a:r>
                        <a:rPr lang="en-US" sz="500" b="0" i="0" u="none" strike="noStrike" dirty="0">
                          <a:solidFill>
                            <a:srgbClr val="000000"/>
                          </a:solidFill>
                          <a:effectLst/>
                          <a:latin typeface="Aptos Narrow" panose="020B0004020202020204" pitchFamily="34" charset="0"/>
                        </a:rPr>
                        <a:t>,…</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ISO3</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fr-FR" sz="500" b="0" i="0" u="sng" strike="noStrike">
                          <a:solidFill>
                            <a:srgbClr val="467886"/>
                          </a:solidFill>
                          <a:effectLst/>
                          <a:latin typeface="Aptos Narrow" panose="020B0004020202020204" pitchFamily="34" charset="0"/>
                        </a:rPr>
                        <a:t>NA</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OUI</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l" fontAlgn="b">
                        <a:buNone/>
                      </a:pPr>
                      <a:r>
                        <a:rPr lang="fr-FR" sz="500" b="0" i="0" u="none" strike="noStrike">
                          <a:solidFill>
                            <a:srgbClr val="000000"/>
                          </a:solidFill>
                          <a:effectLst/>
                          <a:latin typeface="Aptos Narrow" panose="020B0004020202020204" pitchFamily="34" charset="0"/>
                        </a:rPr>
                        <a:t>CEPII_geo_cepii.xls</a:t>
                      </a: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E6F5"/>
                    </a:solidFill>
                  </a:tcPr>
                </a:tc>
                <a:tc>
                  <a:txBody>
                    <a:bodyPr/>
                    <a:lstStyle/>
                    <a:p>
                      <a:pPr algn="l" fontAlgn="b">
                        <a:buNone/>
                      </a:pPr>
                      <a:r>
                        <a:rPr lang="fr-FR" sz="500" b="0" i="0" u="sng" strike="noStrike" dirty="0">
                          <a:solidFill>
                            <a:srgbClr val="467886"/>
                          </a:solidFill>
                          <a:effectLst/>
                          <a:latin typeface="Aptos Narrow" panose="020B0004020202020204" pitchFamily="34" charset="0"/>
                        </a:rPr>
                        <a:t>https://www.cepii.fr/CEPII/fr/bdd_modele/bdd_modele_item.asp?id=6</a:t>
                      </a:r>
                      <a:br>
                        <a:rPr lang="fr-FR" sz="500" b="0" i="0" u="sng" strike="noStrike" dirty="0">
                          <a:solidFill>
                            <a:srgbClr val="467886"/>
                          </a:solidFill>
                          <a:effectLst/>
                          <a:latin typeface="Aptos Narrow" panose="020B0004020202020204" pitchFamily="34" charset="0"/>
                        </a:rPr>
                      </a:br>
                      <a:r>
                        <a:rPr lang="fr-FR" sz="500" b="0" i="0" u="none" strike="noStrike" dirty="0">
                          <a:solidFill>
                            <a:srgbClr val="467886"/>
                          </a:solidFill>
                          <a:effectLst/>
                          <a:latin typeface="Aptos Narrow" panose="020B0004020202020204" pitchFamily="34" charset="0"/>
                        </a:rPr>
                        <a:t>https://www.cepii.fr/distance/geo_cepii.xls</a:t>
                      </a:r>
                      <a:br>
                        <a:rPr lang="fr-FR" sz="500" b="0" i="0" u="none" strike="noStrike" dirty="0">
                          <a:solidFill>
                            <a:srgbClr val="467886"/>
                          </a:solidFill>
                          <a:effectLst/>
                          <a:latin typeface="Aptos Narrow" panose="020B0004020202020204" pitchFamily="34" charset="0"/>
                        </a:rPr>
                      </a:br>
                      <a:r>
                        <a:rPr lang="fr-FR" sz="500" b="0" i="0" u="none" strike="noStrike" dirty="0">
                          <a:solidFill>
                            <a:srgbClr val="467886"/>
                          </a:solidFill>
                          <a:effectLst/>
                          <a:latin typeface="Aptos Narrow" panose="020B0004020202020204" pitchFamily="34" charset="0"/>
                        </a:rPr>
                        <a:t>Notes sur</a:t>
                      </a:r>
                      <a:br>
                        <a:rPr lang="fr-FR" sz="500" b="0" i="0" u="sng" strike="noStrike" dirty="0">
                          <a:solidFill>
                            <a:srgbClr val="467886"/>
                          </a:solidFill>
                          <a:effectLst/>
                          <a:latin typeface="Aptos Narrow" panose="020B0004020202020204" pitchFamily="34" charset="0"/>
                        </a:rPr>
                      </a:br>
                      <a:r>
                        <a:rPr lang="fr-FR" sz="500" b="0" i="0" u="sng" strike="noStrike" dirty="0">
                          <a:solidFill>
                            <a:srgbClr val="467886"/>
                          </a:solidFill>
                          <a:effectLst/>
                          <a:latin typeface="Aptos Narrow" panose="020B0004020202020204" pitchFamily="34" charset="0"/>
                          <a:hlinkClick r:id="rId13"/>
                        </a:rPr>
                        <a:t>https://www.cepii.fr/PDF_PUB/wp/2011/wp2011-25.pdf</a:t>
                      </a:r>
                      <a:br>
                        <a:rPr lang="fr-FR" sz="500" b="0" i="0" u="sng" strike="noStrike" dirty="0">
                          <a:solidFill>
                            <a:srgbClr val="467886"/>
                          </a:solidFill>
                          <a:effectLst/>
                          <a:latin typeface="Aptos Narrow" panose="020B0004020202020204" pitchFamily="34" charset="0"/>
                        </a:rPr>
                      </a:br>
                      <a:endParaRPr lang="fr-FR" sz="500" b="0" i="0" u="sng" strike="noStrike" dirty="0">
                        <a:solidFill>
                          <a:srgbClr val="467886"/>
                        </a:solidFill>
                        <a:effectLst/>
                        <a:latin typeface="Aptos Narrow" panose="020B0004020202020204" pitchFamily="34" charset="0"/>
                      </a:endParaRPr>
                    </a:p>
                    <a:p>
                      <a:pPr algn="l" fontAlgn="b">
                        <a:buNone/>
                      </a:pPr>
                      <a:r>
                        <a:rPr lang="fr-FR" sz="500" b="0" i="0" u="none" strike="noStrike" dirty="0" err="1">
                          <a:solidFill>
                            <a:srgbClr val="467886"/>
                          </a:solidFill>
                          <a:effectLst/>
                          <a:latin typeface="Aptos Narrow" panose="020B0004020202020204" pitchFamily="34" charset="0"/>
                        </a:rPr>
                        <a:t>geo_cepii</a:t>
                      </a:r>
                      <a:r>
                        <a:rPr lang="fr-FR" sz="500" b="0" i="0" u="none" strike="noStrike" dirty="0">
                          <a:solidFill>
                            <a:srgbClr val="467886"/>
                          </a:solidFill>
                          <a:effectLst/>
                          <a:latin typeface="Aptos Narrow" panose="020B0004020202020204" pitchFamily="34" charset="0"/>
                        </a:rPr>
                        <a:t> inclut des variables géographiques au niveau pays, pour 225 Etats. (</a:t>
                      </a:r>
                      <a:r>
                        <a:rPr lang="fr-FR" sz="500" b="0" i="0" u="none" strike="noStrike" dirty="0" err="1">
                          <a:solidFill>
                            <a:srgbClr val="467886"/>
                          </a:solidFill>
                          <a:effectLst/>
                          <a:latin typeface="Aptos Narrow" panose="020B0004020202020204" pitchFamily="34" charset="0"/>
                        </a:rPr>
                        <a:t>coord</a:t>
                      </a:r>
                      <a:r>
                        <a:rPr lang="fr-FR" sz="500" b="0" i="0" u="none" strike="noStrike" dirty="0">
                          <a:solidFill>
                            <a:srgbClr val="467886"/>
                          </a:solidFill>
                          <a:effectLst/>
                          <a:latin typeface="Aptos Narrow" panose="020B0004020202020204" pitchFamily="34" charset="0"/>
                        </a:rPr>
                        <a:t> géo de capitale, les langues parlées, liens coloniaux, pays enclavé)</a:t>
                      </a:r>
                      <a:endParaRPr lang="fr-FR" sz="500" b="0" i="0" u="sng" strike="noStrike" dirty="0">
                        <a:solidFill>
                          <a:srgbClr val="467886"/>
                        </a:solidFill>
                        <a:effectLst/>
                        <a:latin typeface="Aptos Narrow" panose="020B0004020202020204" pitchFamily="34" charset="0"/>
                      </a:endParaRPr>
                    </a:p>
                  </a:txBody>
                  <a:tcPr marL="4185" marR="4185" marT="41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E6F5"/>
                    </a:solidFill>
                  </a:tcPr>
                </a:tc>
                <a:extLst>
                  <a:ext uri="{0D108BD9-81ED-4DB2-BD59-A6C34878D82A}">
                    <a16:rowId xmlns:a16="http://schemas.microsoft.com/office/drawing/2014/main" val="289844478"/>
                  </a:ext>
                </a:extLst>
              </a:tr>
            </a:tbl>
          </a:graphicData>
        </a:graphic>
      </p:graphicFrame>
      <p:sp>
        <p:nvSpPr>
          <p:cNvPr id="4" name="Espace réservé du numéro de diapositive 3">
            <a:extLst>
              <a:ext uri="{FF2B5EF4-FFF2-40B4-BE49-F238E27FC236}">
                <a16:creationId xmlns:a16="http://schemas.microsoft.com/office/drawing/2014/main" id="{7F08916D-4BD7-70AC-07A0-709A9D148867}"/>
              </a:ext>
            </a:extLst>
          </p:cNvPr>
          <p:cNvSpPr>
            <a:spLocks noGrp="1"/>
          </p:cNvSpPr>
          <p:nvPr>
            <p:ph type="sldNum" sz="quarter" idx="12"/>
          </p:nvPr>
        </p:nvSpPr>
        <p:spPr/>
        <p:txBody>
          <a:bodyPr/>
          <a:lstStyle/>
          <a:p>
            <a:pPr rtl="0"/>
            <a:fld id="{7DC1BBB0-96F0-4077-A278-0F3FB5C104D3}" type="slidenum">
              <a:rPr lang="fr-FR" noProof="0" smtClean="0"/>
              <a:t>28</a:t>
            </a:fld>
            <a:endParaRPr lang="fr-FR" noProof="0"/>
          </a:p>
        </p:txBody>
      </p:sp>
    </p:spTree>
    <p:extLst>
      <p:ext uri="{BB962C8B-B14F-4D97-AF65-F5344CB8AC3E}">
        <p14:creationId xmlns:p14="http://schemas.microsoft.com/office/powerpoint/2010/main" val="2034384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50526-2F8B-1AD4-00FF-96C05837D4E3}"/>
            </a:ext>
          </a:extLst>
        </p:cNvPr>
        <p:cNvGrpSpPr/>
        <p:nvPr/>
      </p:nvGrpSpPr>
      <p:grpSpPr>
        <a:xfrm>
          <a:off x="0" y="0"/>
          <a:ext cx="0" cy="0"/>
          <a:chOff x="0" y="0"/>
          <a:chExt cx="0" cy="0"/>
        </a:xfrm>
      </p:grpSpPr>
      <p:sp>
        <p:nvSpPr>
          <p:cNvPr id="6" name="Titre 5">
            <a:extLst>
              <a:ext uri="{FF2B5EF4-FFF2-40B4-BE49-F238E27FC236}">
                <a16:creationId xmlns:a16="http://schemas.microsoft.com/office/drawing/2014/main" id="{C6ABD9F1-BF97-FC94-4C84-D4D057A3249C}"/>
              </a:ext>
            </a:extLst>
          </p:cNvPr>
          <p:cNvSpPr>
            <a:spLocks noGrp="1"/>
          </p:cNvSpPr>
          <p:nvPr>
            <p:ph type="title"/>
          </p:nvPr>
        </p:nvSpPr>
        <p:spPr/>
        <p:txBody>
          <a:bodyPr>
            <a:normAutofit/>
          </a:bodyPr>
          <a:lstStyle/>
          <a:p>
            <a:r>
              <a:rPr lang="fr-FR" sz="2800" dirty="0"/>
              <a:t>FIN !</a:t>
            </a:r>
          </a:p>
        </p:txBody>
      </p:sp>
      <p:sp>
        <p:nvSpPr>
          <p:cNvPr id="5" name="Espace réservé du contenu 4">
            <a:extLst>
              <a:ext uri="{FF2B5EF4-FFF2-40B4-BE49-F238E27FC236}">
                <a16:creationId xmlns:a16="http://schemas.microsoft.com/office/drawing/2014/main" id="{635D5A8B-6C78-2B4C-7B1A-97AB9E63B4F2}"/>
              </a:ext>
            </a:extLst>
          </p:cNvPr>
          <p:cNvSpPr>
            <a:spLocks noGrp="1"/>
          </p:cNvSpPr>
          <p:nvPr>
            <p:ph idx="1"/>
          </p:nvPr>
        </p:nvSpPr>
        <p:spPr/>
        <p:txBody>
          <a:bodyPr anchor="ctr" anchorCtr="1">
            <a:normAutofit/>
          </a:bodyPr>
          <a:lstStyle/>
          <a:p>
            <a:pPr marL="0" indent="0">
              <a:buNone/>
            </a:pPr>
            <a:r>
              <a:rPr lang="fr-FR" sz="4800" dirty="0"/>
              <a:t>FIN !</a:t>
            </a:r>
          </a:p>
        </p:txBody>
      </p:sp>
      <p:sp>
        <p:nvSpPr>
          <p:cNvPr id="4" name="Espace réservé du numéro de diapositive 3">
            <a:extLst>
              <a:ext uri="{FF2B5EF4-FFF2-40B4-BE49-F238E27FC236}">
                <a16:creationId xmlns:a16="http://schemas.microsoft.com/office/drawing/2014/main" id="{80DD01BC-C7D2-5878-23D4-B00E4C00F31D}"/>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F9AEC7-A66D-4E7D-85F8-2F7C4FF17DE0}" type="slidenum">
              <a:rPr lang="fr-FR"/>
              <a:t>29</a:t>
            </a:fld>
            <a:endParaRPr lang="fr-FR" dirty="0"/>
          </a:p>
        </p:txBody>
      </p:sp>
      <p:pic>
        <p:nvPicPr>
          <p:cNvPr id="21" name="Image 20">
            <a:extLst>
              <a:ext uri="{FF2B5EF4-FFF2-40B4-BE49-F238E27FC236}">
                <a16:creationId xmlns:a16="http://schemas.microsoft.com/office/drawing/2014/main" id="{948EC42C-AE4D-8BAD-503B-BA7B7422D634}"/>
              </a:ext>
            </a:extLst>
          </p:cNvPr>
          <p:cNvPicPr>
            <a:picLocks noChangeAspect="1"/>
          </p:cNvPicPr>
          <p:nvPr/>
        </p:nvPicPr>
        <p:blipFill>
          <a:blip r:embed="rId2"/>
          <a:srcRect/>
          <a:stretch/>
        </p:blipFill>
        <p:spPr>
          <a:xfrm>
            <a:off x="981843" y="1836203"/>
            <a:ext cx="2707035" cy="3581797"/>
          </a:xfrm>
          <a:prstGeom prst="rect">
            <a:avLst/>
          </a:prstGeom>
        </p:spPr>
      </p:pic>
      <p:pic>
        <p:nvPicPr>
          <p:cNvPr id="25" name="Image 24">
            <a:extLst>
              <a:ext uri="{FF2B5EF4-FFF2-40B4-BE49-F238E27FC236}">
                <a16:creationId xmlns:a16="http://schemas.microsoft.com/office/drawing/2014/main" id="{46B7FA37-4CD7-489B-2752-7925A987C9F8}"/>
              </a:ext>
            </a:extLst>
          </p:cNvPr>
          <p:cNvPicPr>
            <a:picLocks noChangeAspect="1"/>
          </p:cNvPicPr>
          <p:nvPr/>
        </p:nvPicPr>
        <p:blipFill>
          <a:blip r:embed="rId2"/>
          <a:srcRect/>
          <a:stretch/>
        </p:blipFill>
        <p:spPr>
          <a:xfrm>
            <a:off x="8499948" y="2034000"/>
            <a:ext cx="2557544" cy="3384000"/>
          </a:xfrm>
          <a:prstGeom prst="rect">
            <a:avLst/>
          </a:prstGeom>
        </p:spPr>
      </p:pic>
    </p:spTree>
    <p:extLst>
      <p:ext uri="{BB962C8B-B14F-4D97-AF65-F5344CB8AC3E}">
        <p14:creationId xmlns:p14="http://schemas.microsoft.com/office/powerpoint/2010/main" val="833499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309D22-61F2-7934-3FFD-B424F804324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54C37C3-43F4-5218-68E8-46C041C07861}"/>
              </a:ext>
            </a:extLst>
          </p:cNvPr>
          <p:cNvSpPr>
            <a:spLocks noGrp="1"/>
          </p:cNvSpPr>
          <p:nvPr>
            <p:ph type="title"/>
          </p:nvPr>
        </p:nvSpPr>
        <p:spPr/>
        <p:txBody>
          <a:bodyPr>
            <a:normAutofit fontScale="90000"/>
          </a:bodyPr>
          <a:lstStyle/>
          <a:p>
            <a:r>
              <a:rPr lang="fr-FR" dirty="0"/>
              <a:t>I.A– Contexte</a:t>
            </a:r>
            <a:br>
              <a:rPr lang="fr-FR" dirty="0"/>
            </a:br>
            <a:endParaRPr lang="fr-FR" dirty="0"/>
          </a:p>
        </p:txBody>
      </p:sp>
      <p:sp>
        <p:nvSpPr>
          <p:cNvPr id="3" name="Espace réservé du contenu 2">
            <a:extLst>
              <a:ext uri="{FF2B5EF4-FFF2-40B4-BE49-F238E27FC236}">
                <a16:creationId xmlns:a16="http://schemas.microsoft.com/office/drawing/2014/main" id="{695B34BE-B6BA-4D4C-4E0C-74DC334FB667}"/>
              </a:ext>
            </a:extLst>
          </p:cNvPr>
          <p:cNvSpPr>
            <a:spLocks noGrp="1"/>
          </p:cNvSpPr>
          <p:nvPr>
            <p:ph idx="1"/>
          </p:nvPr>
        </p:nvSpPr>
        <p:spPr/>
        <p:txBody>
          <a:bodyPr anchor="ctr" anchorCtr="0"/>
          <a:lstStyle/>
          <a:p>
            <a:r>
              <a:rPr lang="fr-FR" b="1" u="sng" dirty="0"/>
              <a:t>L’ENTREPRISE</a:t>
            </a:r>
            <a:r>
              <a:rPr lang="fr-FR" u="sng" dirty="0"/>
              <a:t>  :</a:t>
            </a:r>
          </a:p>
          <a:p>
            <a:pPr lvl="1"/>
            <a:r>
              <a:rPr lang="fr-FR" b="1" dirty="0"/>
              <a:t>Activité</a:t>
            </a:r>
            <a:r>
              <a:rPr lang="fr-FR" dirty="0"/>
              <a:t> : élevage et vente de poulets label Bio</a:t>
            </a:r>
          </a:p>
          <a:p>
            <a:pPr lvl="1"/>
            <a:r>
              <a:rPr lang="fr-FR" b="1" dirty="0"/>
              <a:t>Situation actuelle </a:t>
            </a:r>
            <a:r>
              <a:rPr lang="fr-FR" dirty="0"/>
              <a:t>:  Activité exclusivement nationale (FR)</a:t>
            </a:r>
          </a:p>
          <a:p>
            <a:pPr lvl="1"/>
            <a:endParaRPr lang="fr-FR" dirty="0"/>
          </a:p>
          <a:p>
            <a:r>
              <a:rPr lang="fr-FR" b="1" u="sng" dirty="0"/>
              <a:t>BESOIN</a:t>
            </a:r>
            <a:r>
              <a:rPr lang="fr-FR" u="sng" dirty="0"/>
              <a:t> :</a:t>
            </a:r>
          </a:p>
          <a:p>
            <a:pPr lvl="1"/>
            <a:r>
              <a:rPr lang="fr-FR" sz="1800" dirty="0">
                <a:solidFill>
                  <a:schemeClr val="tx2"/>
                </a:solidFill>
              </a:rPr>
              <a:t>Évaluer des opportunités de </a:t>
            </a:r>
            <a:r>
              <a:rPr lang="fr-FR" sz="1800" b="1" dirty="0">
                <a:solidFill>
                  <a:schemeClr val="tx2"/>
                </a:solidFill>
              </a:rPr>
              <a:t>développement à l’international</a:t>
            </a:r>
          </a:p>
          <a:p>
            <a:pPr lvl="1"/>
            <a:endParaRPr lang="fr-FR" b="1" dirty="0"/>
          </a:p>
          <a:p>
            <a:r>
              <a:rPr lang="fr-FR" b="1" u="sng" dirty="0"/>
              <a:t>OBJECTIFS</a:t>
            </a:r>
            <a:r>
              <a:rPr lang="fr-FR" u="sng" dirty="0"/>
              <a:t> :</a:t>
            </a:r>
          </a:p>
          <a:p>
            <a:pPr lvl="1"/>
            <a:r>
              <a:rPr lang="fr-FR" sz="1800" b="1" dirty="0">
                <a:solidFill>
                  <a:schemeClr val="tx2"/>
                </a:solidFill>
              </a:rPr>
              <a:t>étude de marché internationale </a:t>
            </a:r>
            <a:r>
              <a:rPr lang="fr-FR" sz="1800" dirty="0">
                <a:solidFill>
                  <a:schemeClr val="tx2"/>
                </a:solidFill>
              </a:rPr>
              <a:t>à partir de données ouvertes</a:t>
            </a:r>
          </a:p>
          <a:p>
            <a:pPr lvl="1"/>
            <a:r>
              <a:rPr lang="fr-FR" sz="1800" b="1" dirty="0">
                <a:solidFill>
                  <a:schemeClr val="tx2"/>
                </a:solidFill>
              </a:rPr>
              <a:t>Recommandation stratégique de pays cibles </a:t>
            </a:r>
            <a:r>
              <a:rPr lang="fr-FR" sz="1800" dirty="0">
                <a:solidFill>
                  <a:schemeClr val="tx2"/>
                </a:solidFill>
              </a:rPr>
              <a:t>propices à l’export de nos poulets</a:t>
            </a:r>
          </a:p>
          <a:p>
            <a:pPr lvl="1"/>
            <a:endParaRPr lang="fr-FR" sz="1800" dirty="0">
              <a:solidFill>
                <a:schemeClr val="tx2"/>
              </a:solidFill>
            </a:endParaRPr>
          </a:p>
        </p:txBody>
      </p:sp>
      <p:sp>
        <p:nvSpPr>
          <p:cNvPr id="4" name="Espace réservé du numéro de diapositive 3">
            <a:extLst>
              <a:ext uri="{FF2B5EF4-FFF2-40B4-BE49-F238E27FC236}">
                <a16:creationId xmlns:a16="http://schemas.microsoft.com/office/drawing/2014/main" id="{0CD288A8-BB90-8C60-6E85-7C077B070C7C}"/>
              </a:ext>
            </a:extLst>
          </p:cNvPr>
          <p:cNvSpPr>
            <a:spLocks noGrp="1"/>
          </p:cNvSpPr>
          <p:nvPr>
            <p:ph type="sldNum" sz="quarter" idx="12"/>
          </p:nvPr>
        </p:nvSpPr>
        <p:spPr/>
        <p:txBody>
          <a:bodyPr/>
          <a:lstStyle/>
          <a:p>
            <a:pPr rtl="0"/>
            <a:fld id="{7DC1BBB0-96F0-4077-A278-0F3FB5C104D3}" type="slidenum">
              <a:rPr lang="fr-FR" noProof="0" smtClean="0"/>
              <a:t>3</a:t>
            </a:fld>
            <a:endParaRPr lang="fr-FR" noProof="0"/>
          </a:p>
        </p:txBody>
      </p:sp>
      <p:pic>
        <p:nvPicPr>
          <p:cNvPr id="5" name="Image 4">
            <a:extLst>
              <a:ext uri="{FF2B5EF4-FFF2-40B4-BE49-F238E27FC236}">
                <a16:creationId xmlns:a16="http://schemas.microsoft.com/office/drawing/2014/main" id="{C5B2A4FC-1B17-F124-F8A0-3EF8353F6F7F}"/>
              </a:ext>
            </a:extLst>
          </p:cNvPr>
          <p:cNvPicPr>
            <a:picLocks noChangeAspect="1"/>
          </p:cNvPicPr>
          <p:nvPr/>
        </p:nvPicPr>
        <p:blipFill>
          <a:blip r:embed="rId3"/>
          <a:srcRect t="13073" b="13073"/>
          <a:stretch/>
        </p:blipFill>
        <p:spPr>
          <a:xfrm>
            <a:off x="8442808" y="1412777"/>
            <a:ext cx="2340864" cy="1728822"/>
          </a:xfrm>
          <a:prstGeom prst="rect">
            <a:avLst/>
          </a:prstGeom>
          <a:ln w="19050">
            <a:solidFill>
              <a:schemeClr val="accent1">
                <a:lumMod val="75000"/>
              </a:schemeClr>
            </a:solidFill>
          </a:ln>
        </p:spPr>
      </p:pic>
      <p:pic>
        <p:nvPicPr>
          <p:cNvPr id="6" name="Graphique 8">
            <a:extLst>
              <a:ext uri="{FF2B5EF4-FFF2-40B4-BE49-F238E27FC236}">
                <a16:creationId xmlns:a16="http://schemas.microsoft.com/office/drawing/2014/main" id="{CFC06F89-3C41-6BA8-1DAD-46D2482E1F01}"/>
              </a:ext>
            </a:extLst>
          </p:cNvPr>
          <p:cNvPicPr>
            <a:picLocks noChangeAspect="1"/>
          </p:cNvPicPr>
          <p:nvPr/>
        </p:nvPicPr>
        <p:blipFill>
          <a:blip r:embed="rId4"/>
          <a:srcRect/>
          <a:stretch/>
        </p:blipFill>
        <p:spPr>
          <a:xfrm>
            <a:off x="9613240" y="4725144"/>
            <a:ext cx="493333" cy="652750"/>
          </a:xfrm>
          <a:prstGeom prst="rect">
            <a:avLst/>
          </a:prstGeom>
          <a:ln w="19050">
            <a:noFill/>
          </a:ln>
        </p:spPr>
      </p:pic>
    </p:spTree>
    <p:extLst>
      <p:ext uri="{BB962C8B-B14F-4D97-AF65-F5344CB8AC3E}">
        <p14:creationId xmlns:p14="http://schemas.microsoft.com/office/powerpoint/2010/main" val="1011675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
                                            <p:txEl>
                                              <p:pRg st="9" end="9"/>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31E578-1209-A00A-ADBC-27B734F531B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4CA6D11-EE1C-545E-9BF5-BAF5D5F93C02}"/>
              </a:ext>
            </a:extLst>
          </p:cNvPr>
          <p:cNvSpPr>
            <a:spLocks noGrp="1"/>
          </p:cNvSpPr>
          <p:nvPr>
            <p:ph type="title"/>
          </p:nvPr>
        </p:nvSpPr>
        <p:spPr/>
        <p:txBody>
          <a:bodyPr/>
          <a:lstStyle/>
          <a:p>
            <a:r>
              <a:rPr lang="fr-FR" dirty="0"/>
              <a:t>I.B- Méthodologie de l’analyse</a:t>
            </a:r>
          </a:p>
        </p:txBody>
      </p:sp>
      <p:graphicFrame>
        <p:nvGraphicFramePr>
          <p:cNvPr id="6" name="Espace réservé du contenu 5">
            <a:extLst>
              <a:ext uri="{FF2B5EF4-FFF2-40B4-BE49-F238E27FC236}">
                <a16:creationId xmlns:a16="http://schemas.microsoft.com/office/drawing/2014/main" id="{C7F5D4D8-CC77-A95B-AEA5-488A299F9ED1}"/>
              </a:ext>
            </a:extLst>
          </p:cNvPr>
          <p:cNvGraphicFramePr>
            <a:graphicFrameLocks noGrp="1"/>
          </p:cNvGraphicFramePr>
          <p:nvPr>
            <p:ph idx="1"/>
            <p:extLst>
              <p:ext uri="{D42A27DB-BD31-4B8C-83A1-F6EECF244321}">
                <p14:modId xmlns:p14="http://schemas.microsoft.com/office/powerpoint/2010/main" val="1826973137"/>
              </p:ext>
            </p:extLst>
          </p:nvPr>
        </p:nvGraphicFramePr>
        <p:xfrm>
          <a:off x="431800" y="1008063"/>
          <a:ext cx="11339513" cy="26369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Espace réservé du numéro de diapositive 3">
            <a:extLst>
              <a:ext uri="{FF2B5EF4-FFF2-40B4-BE49-F238E27FC236}">
                <a16:creationId xmlns:a16="http://schemas.microsoft.com/office/drawing/2014/main" id="{8DF49F3D-8ED5-15E1-D7B8-C946FEF8DB31}"/>
              </a:ext>
            </a:extLst>
          </p:cNvPr>
          <p:cNvSpPr>
            <a:spLocks noGrp="1"/>
          </p:cNvSpPr>
          <p:nvPr>
            <p:ph type="sldNum" sz="quarter" idx="12"/>
          </p:nvPr>
        </p:nvSpPr>
        <p:spPr/>
        <p:txBody>
          <a:bodyPr/>
          <a:lstStyle/>
          <a:p>
            <a:pPr rtl="0"/>
            <a:fld id="{7DC1BBB0-96F0-4077-A278-0F3FB5C104D3}" type="slidenum">
              <a:rPr lang="fr-FR" noProof="0" smtClean="0"/>
              <a:t>4</a:t>
            </a:fld>
            <a:endParaRPr lang="fr-FR" noProof="0"/>
          </a:p>
        </p:txBody>
      </p:sp>
      <p:graphicFrame>
        <p:nvGraphicFramePr>
          <p:cNvPr id="7" name="Espace réservé du contenu 5">
            <a:extLst>
              <a:ext uri="{FF2B5EF4-FFF2-40B4-BE49-F238E27FC236}">
                <a16:creationId xmlns:a16="http://schemas.microsoft.com/office/drawing/2014/main" id="{3FC0E8CA-3949-EFC3-6D0C-2C841719AF92}"/>
              </a:ext>
            </a:extLst>
          </p:cNvPr>
          <p:cNvGraphicFramePr>
            <a:graphicFrameLocks/>
          </p:cNvGraphicFramePr>
          <p:nvPr>
            <p:extLst>
              <p:ext uri="{D42A27DB-BD31-4B8C-83A1-F6EECF244321}">
                <p14:modId xmlns:p14="http://schemas.microsoft.com/office/powerpoint/2010/main" val="2573542680"/>
              </p:ext>
            </p:extLst>
          </p:nvPr>
        </p:nvGraphicFramePr>
        <p:xfrm>
          <a:off x="1882811" y="3394953"/>
          <a:ext cx="8423202" cy="263696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8" name="Image 7" descr="Une image contenant clipart, symbole, Graphique, dessin humoristique&#10;&#10;Description générée automatiquement">
            <a:extLst>
              <a:ext uri="{FF2B5EF4-FFF2-40B4-BE49-F238E27FC236}">
                <a16:creationId xmlns:a16="http://schemas.microsoft.com/office/drawing/2014/main" id="{FECD2EF0-515D-4CFD-B42B-D616ECA6526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1805" y="4396479"/>
            <a:ext cx="633905" cy="633905"/>
          </a:xfrm>
          <a:prstGeom prst="rect">
            <a:avLst/>
          </a:prstGeom>
        </p:spPr>
      </p:pic>
      <p:pic>
        <p:nvPicPr>
          <p:cNvPr id="9" name="Image 8" descr="Une image contenant clipart, symbole, Graphique, dessin humoristique&#10;&#10;Description générée automatiquement">
            <a:extLst>
              <a:ext uri="{FF2B5EF4-FFF2-40B4-BE49-F238E27FC236}">
                <a16:creationId xmlns:a16="http://schemas.microsoft.com/office/drawing/2014/main" id="{DB14861D-0B70-185B-C660-7B2C3E6DF73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933115" y="4396479"/>
            <a:ext cx="633905" cy="633905"/>
          </a:xfrm>
          <a:prstGeom prst="rect">
            <a:avLst/>
          </a:prstGeom>
        </p:spPr>
      </p:pic>
    </p:spTree>
    <p:extLst>
      <p:ext uri="{BB962C8B-B14F-4D97-AF65-F5344CB8AC3E}">
        <p14:creationId xmlns:p14="http://schemas.microsoft.com/office/powerpoint/2010/main" val="4194232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F5764-9EE1-7D14-B17D-920BDE0C23DE}"/>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332EF4C1-456E-4F9E-5810-6368852F85BC}"/>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id="{25A204C0-F7C2-533C-79DA-0452948CDEAF}"/>
              </a:ext>
            </a:extLst>
          </p:cNvPr>
          <p:cNvSpPr>
            <a:spLocks noGrp="1"/>
          </p:cNvSpPr>
          <p:nvPr>
            <p:ph idx="1"/>
          </p:nvPr>
        </p:nvSpPr>
        <p:spPr/>
        <p:txBody>
          <a:bodyPr/>
          <a:lstStyle/>
          <a:p>
            <a:r>
              <a:rPr lang="fr-FR" dirty="0"/>
              <a:t>I – Présentation</a:t>
            </a:r>
          </a:p>
          <a:p>
            <a:r>
              <a:rPr lang="fr-FR" dirty="0">
                <a:highlight>
                  <a:srgbClr val="F2B85E"/>
                </a:highlight>
              </a:rPr>
              <a:t>II - Collecte et Traitement des Données</a:t>
            </a:r>
          </a:p>
          <a:p>
            <a:pPr lvl="1"/>
            <a:r>
              <a:rPr lang="fr-FR" dirty="0"/>
              <a:t>II.A - Collecte de données :</a:t>
            </a:r>
          </a:p>
          <a:p>
            <a:pPr lvl="1"/>
            <a:r>
              <a:rPr lang="fr-FR" dirty="0"/>
              <a:t>II.B – Traitement de données :</a:t>
            </a:r>
          </a:p>
          <a:p>
            <a:pPr lvl="1"/>
            <a:r>
              <a:rPr lang="fr-FR" dirty="0"/>
              <a:t>II. C - Les données finales :</a:t>
            </a:r>
            <a:endParaRPr lang="fr-FR" dirty="0">
              <a:highlight>
                <a:srgbClr val="F2B85E"/>
              </a:highlight>
            </a:endParaRPr>
          </a:p>
          <a:p>
            <a:r>
              <a:rPr lang="fr-FR" dirty="0"/>
              <a:t>III – Analyse en Composante Principale (ACP et visualisation)</a:t>
            </a:r>
          </a:p>
          <a:p>
            <a:r>
              <a:rPr lang="fr-FR" dirty="0"/>
              <a:t>IV – Clustering (CAH et K-</a:t>
            </a:r>
            <a:r>
              <a:rPr lang="fr-FR" dirty="0" err="1"/>
              <a:t>Means</a:t>
            </a:r>
            <a:r>
              <a:rPr lang="fr-FR" dirty="0"/>
              <a:t>)</a:t>
            </a:r>
          </a:p>
          <a:p>
            <a:r>
              <a:rPr lang="fr-FR" dirty="0"/>
              <a:t>V – Recommandations de Clusters</a:t>
            </a:r>
          </a:p>
        </p:txBody>
      </p:sp>
      <p:sp>
        <p:nvSpPr>
          <p:cNvPr id="3" name="Espace réservé du numéro de diapositive 2">
            <a:extLst>
              <a:ext uri="{FF2B5EF4-FFF2-40B4-BE49-F238E27FC236}">
                <a16:creationId xmlns:a16="http://schemas.microsoft.com/office/drawing/2014/main" id="{339D9800-9529-D85D-5F02-92042A5D3633}"/>
              </a:ext>
            </a:extLst>
          </p:cNvPr>
          <p:cNvSpPr>
            <a:spLocks noGrp="1"/>
          </p:cNvSpPr>
          <p:nvPr>
            <p:ph type="sldNum" sz="quarter" idx="12"/>
          </p:nvPr>
        </p:nvSpPr>
        <p:spPr/>
        <p:txBody>
          <a:bodyPr/>
          <a:lstStyle/>
          <a:p>
            <a:pPr rtl="0"/>
            <a:fld id="{7DC1BBB0-96F0-4077-A278-0F3FB5C104D3}" type="slidenum">
              <a:rPr lang="fr-FR" noProof="0" smtClean="0"/>
              <a:t>5</a:t>
            </a:fld>
            <a:endParaRPr lang="fr-FR" noProof="0"/>
          </a:p>
        </p:txBody>
      </p:sp>
      <p:pic>
        <p:nvPicPr>
          <p:cNvPr id="2" name="Graphique 8">
            <a:extLst>
              <a:ext uri="{FF2B5EF4-FFF2-40B4-BE49-F238E27FC236}">
                <a16:creationId xmlns:a16="http://schemas.microsoft.com/office/drawing/2014/main" id="{14447761-C725-B054-B1F8-A1B577F6D20F}"/>
              </a:ext>
            </a:extLst>
          </p:cNvPr>
          <p:cNvPicPr>
            <a:picLocks noChangeAspect="1"/>
          </p:cNvPicPr>
          <p:nvPr/>
        </p:nvPicPr>
        <p:blipFill>
          <a:blip r:embed="rId2"/>
          <a:srcRect/>
          <a:stretch/>
        </p:blipFill>
        <p:spPr>
          <a:xfrm>
            <a:off x="11261475" y="88169"/>
            <a:ext cx="493333" cy="652750"/>
          </a:xfrm>
          <a:prstGeom prst="rect">
            <a:avLst/>
          </a:prstGeom>
          <a:ln w="19050">
            <a:noFill/>
          </a:ln>
        </p:spPr>
      </p:pic>
    </p:spTree>
    <p:extLst>
      <p:ext uri="{BB962C8B-B14F-4D97-AF65-F5344CB8AC3E}">
        <p14:creationId xmlns:p14="http://schemas.microsoft.com/office/powerpoint/2010/main" val="3178438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mt="12000"/>
          </a:blip>
          <a:tile tx="0" ty="0" sx="100000" sy="100000" flip="none" algn="tl"/>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E0EF05-7013-95F9-77F7-F17BB70E124B}"/>
              </a:ext>
            </a:extLst>
          </p:cNvPr>
          <p:cNvSpPr>
            <a:spLocks noGrp="1"/>
          </p:cNvSpPr>
          <p:nvPr>
            <p:ph type="title"/>
          </p:nvPr>
        </p:nvSpPr>
        <p:spPr/>
        <p:txBody>
          <a:bodyPr/>
          <a:lstStyle/>
          <a:p>
            <a:r>
              <a:rPr lang="fr-FR" dirty="0"/>
              <a:t>II.A - Collecte de données : 		</a:t>
            </a:r>
            <a:r>
              <a:rPr lang="fr-FR" sz="1200" dirty="0"/>
              <a:t>(lien des sources en </a:t>
            </a:r>
            <a:r>
              <a:rPr lang="fr-FR" sz="1200" dirty="0">
                <a:hlinkClick r:id="rId4" action="ppaction://hlinksldjump"/>
              </a:rPr>
              <a:t>Annexe</a:t>
            </a:r>
            <a:r>
              <a:rPr lang="fr-FR" sz="1200" dirty="0"/>
              <a:t> )</a:t>
            </a:r>
            <a:endParaRPr lang="fr-FR" dirty="0"/>
          </a:p>
        </p:txBody>
      </p:sp>
      <p:graphicFrame>
        <p:nvGraphicFramePr>
          <p:cNvPr id="5" name="Espace réservé du contenu 4">
            <a:extLst>
              <a:ext uri="{FF2B5EF4-FFF2-40B4-BE49-F238E27FC236}">
                <a16:creationId xmlns:a16="http://schemas.microsoft.com/office/drawing/2014/main" id="{B308BA42-29C3-18EE-BF23-3F4CA2C1948A}"/>
              </a:ext>
            </a:extLst>
          </p:cNvPr>
          <p:cNvGraphicFramePr>
            <a:graphicFrameLocks noGrp="1"/>
          </p:cNvGraphicFramePr>
          <p:nvPr>
            <p:ph idx="1"/>
            <p:extLst>
              <p:ext uri="{D42A27DB-BD31-4B8C-83A1-F6EECF244321}">
                <p14:modId xmlns:p14="http://schemas.microsoft.com/office/powerpoint/2010/main" val="1334587267"/>
              </p:ext>
            </p:extLst>
          </p:nvPr>
        </p:nvGraphicFramePr>
        <p:xfrm>
          <a:off x="189756" y="910520"/>
          <a:ext cx="11565051" cy="5446042"/>
        </p:xfrm>
        <a:graphic>
          <a:graphicData uri="http://schemas.openxmlformats.org/drawingml/2006/table">
            <a:tbl>
              <a:tblPr firstRow="1" bandRow="1">
                <a:tableStyleId>{5C22544A-7EE6-4342-B048-85BDC9FD1C3A}</a:tableStyleId>
              </a:tblPr>
              <a:tblGrid>
                <a:gridCol w="2232248">
                  <a:extLst>
                    <a:ext uri="{9D8B030D-6E8A-4147-A177-3AD203B41FA5}">
                      <a16:colId xmlns:a16="http://schemas.microsoft.com/office/drawing/2014/main" val="816724396"/>
                    </a:ext>
                  </a:extLst>
                </a:gridCol>
                <a:gridCol w="576064">
                  <a:extLst>
                    <a:ext uri="{9D8B030D-6E8A-4147-A177-3AD203B41FA5}">
                      <a16:colId xmlns:a16="http://schemas.microsoft.com/office/drawing/2014/main" val="2322891171"/>
                    </a:ext>
                  </a:extLst>
                </a:gridCol>
                <a:gridCol w="3024336">
                  <a:extLst>
                    <a:ext uri="{9D8B030D-6E8A-4147-A177-3AD203B41FA5}">
                      <a16:colId xmlns:a16="http://schemas.microsoft.com/office/drawing/2014/main" val="11954831"/>
                    </a:ext>
                  </a:extLst>
                </a:gridCol>
                <a:gridCol w="4104456">
                  <a:extLst>
                    <a:ext uri="{9D8B030D-6E8A-4147-A177-3AD203B41FA5}">
                      <a16:colId xmlns:a16="http://schemas.microsoft.com/office/drawing/2014/main" val="161709198"/>
                    </a:ext>
                  </a:extLst>
                </a:gridCol>
                <a:gridCol w="504056">
                  <a:extLst>
                    <a:ext uri="{9D8B030D-6E8A-4147-A177-3AD203B41FA5}">
                      <a16:colId xmlns:a16="http://schemas.microsoft.com/office/drawing/2014/main" val="2747075809"/>
                    </a:ext>
                  </a:extLst>
                </a:gridCol>
                <a:gridCol w="529138">
                  <a:extLst>
                    <a:ext uri="{9D8B030D-6E8A-4147-A177-3AD203B41FA5}">
                      <a16:colId xmlns:a16="http://schemas.microsoft.com/office/drawing/2014/main" val="2711681395"/>
                    </a:ext>
                  </a:extLst>
                </a:gridCol>
                <a:gridCol w="594753">
                  <a:extLst>
                    <a:ext uri="{9D8B030D-6E8A-4147-A177-3AD203B41FA5}">
                      <a16:colId xmlns:a16="http://schemas.microsoft.com/office/drawing/2014/main" val="2577356905"/>
                    </a:ext>
                  </a:extLst>
                </a:gridCol>
              </a:tblGrid>
              <a:tr h="124308">
                <a:tc>
                  <a:txBody>
                    <a:bodyPr/>
                    <a:lstStyle/>
                    <a:p>
                      <a:pPr algn="ctr" fontAlgn="ctr">
                        <a:buNone/>
                      </a:pPr>
                      <a:r>
                        <a:rPr lang="fr-FR" sz="1100" b="1" u="none" strike="noStrike" dirty="0">
                          <a:solidFill>
                            <a:srgbClr val="FFFFFF"/>
                          </a:solidFill>
                          <a:effectLst/>
                        </a:rPr>
                        <a:t>DOMAINES EXPLORE</a:t>
                      </a:r>
                      <a:endParaRPr lang="fr-FR" sz="1100" b="1" i="0" u="none" strike="noStrike" dirty="0">
                        <a:solidFill>
                          <a:srgbClr val="FFFFFF"/>
                        </a:solidFill>
                        <a:effectLst/>
                        <a:latin typeface="Aptos Narrow" panose="020B0004020202020204" pitchFamily="34" charset="0"/>
                      </a:endParaRPr>
                    </a:p>
                  </a:txBody>
                  <a:tcPr marL="9525" marR="9525" marT="9525" marB="0" anchor="ctr"/>
                </a:tc>
                <a:tc>
                  <a:txBody>
                    <a:bodyPr/>
                    <a:lstStyle/>
                    <a:p>
                      <a:pPr algn="ctr" fontAlgn="ctr">
                        <a:buNone/>
                      </a:pPr>
                      <a:r>
                        <a:rPr lang="fr-FR" sz="1100" b="1" u="none" strike="noStrike" dirty="0">
                          <a:solidFill>
                            <a:srgbClr val="FFFFFF"/>
                          </a:solidFill>
                          <a:effectLst/>
                        </a:rPr>
                        <a:t>Source</a:t>
                      </a:r>
                      <a:endParaRPr lang="fr-FR" sz="1100" b="1" i="0" u="none" strike="noStrike" dirty="0">
                        <a:solidFill>
                          <a:srgbClr val="FFFFFF"/>
                        </a:solidFill>
                        <a:effectLst/>
                        <a:latin typeface="Aptos Narrow" panose="020B0004020202020204" pitchFamily="34" charset="0"/>
                      </a:endParaRPr>
                    </a:p>
                  </a:txBody>
                  <a:tcPr marL="9525" marR="9525" marT="9525" marB="0" anchor="ctr"/>
                </a:tc>
                <a:tc>
                  <a:txBody>
                    <a:bodyPr/>
                    <a:lstStyle/>
                    <a:p>
                      <a:pPr algn="ctr" fontAlgn="ctr">
                        <a:buNone/>
                      </a:pPr>
                      <a:r>
                        <a:rPr lang="fr-FR" sz="1100" b="1" i="0" u="none" strike="noStrike" dirty="0">
                          <a:solidFill>
                            <a:srgbClr val="FFFFFF"/>
                          </a:solidFill>
                          <a:effectLst/>
                          <a:latin typeface="Aptos Narrow" panose="020B0004020202020204" pitchFamily="34" charset="0"/>
                        </a:rPr>
                        <a:t>Élément</a:t>
                      </a:r>
                    </a:p>
                  </a:txBody>
                  <a:tcPr marL="9525" marR="9525" marT="9525" marB="0" anchor="ctr"/>
                </a:tc>
                <a:tc>
                  <a:txBody>
                    <a:bodyPr/>
                    <a:lstStyle/>
                    <a:p>
                      <a:pPr algn="ctr" fontAlgn="ctr">
                        <a:buNone/>
                      </a:pPr>
                      <a:r>
                        <a:rPr lang="fr-FR" sz="1100" b="1" u="none" strike="noStrike" dirty="0">
                          <a:solidFill>
                            <a:srgbClr val="FFFFFF"/>
                          </a:solidFill>
                          <a:effectLst/>
                        </a:rPr>
                        <a:t>Variable</a:t>
                      </a:r>
                      <a:endParaRPr lang="fr-FR" sz="1100" b="1" i="0" u="none" strike="noStrike" dirty="0">
                        <a:solidFill>
                          <a:srgbClr val="FFFFFF"/>
                        </a:solidFill>
                        <a:effectLst/>
                        <a:latin typeface="Aptos Narrow" panose="020B0004020202020204" pitchFamily="34" charset="0"/>
                      </a:endParaRPr>
                    </a:p>
                  </a:txBody>
                  <a:tcPr marL="9525" marR="9525" marT="9525" marB="0" anchor="ctr"/>
                </a:tc>
                <a:tc>
                  <a:txBody>
                    <a:bodyPr/>
                    <a:lstStyle/>
                    <a:p>
                      <a:pPr algn="ctr" fontAlgn="ctr">
                        <a:buNone/>
                      </a:pPr>
                      <a:r>
                        <a:rPr lang="fr-FR" sz="1100" b="1" u="none" strike="noStrike" dirty="0" err="1">
                          <a:solidFill>
                            <a:srgbClr val="FFFFFF"/>
                          </a:solidFill>
                          <a:effectLst/>
                        </a:rPr>
                        <a:t>Ref</a:t>
                      </a:r>
                      <a:r>
                        <a:rPr lang="fr-FR" sz="1100" b="1" u="none" strike="noStrike" dirty="0">
                          <a:solidFill>
                            <a:srgbClr val="FFFFFF"/>
                          </a:solidFill>
                          <a:effectLst/>
                        </a:rPr>
                        <a:t> Pays</a:t>
                      </a:r>
                      <a:endParaRPr lang="fr-FR" sz="1100" b="1" i="0" u="none" strike="noStrike" dirty="0">
                        <a:solidFill>
                          <a:srgbClr val="FFFFFF"/>
                        </a:solidFill>
                        <a:effectLst/>
                        <a:latin typeface="Aptos Narrow" panose="020B0004020202020204" pitchFamily="34" charset="0"/>
                      </a:endParaRPr>
                    </a:p>
                  </a:txBody>
                  <a:tcPr marL="9525" marR="9525" marT="9525" marB="0" anchor="ctr"/>
                </a:tc>
                <a:tc>
                  <a:txBody>
                    <a:bodyPr/>
                    <a:lstStyle/>
                    <a:p>
                      <a:pPr algn="ctr" fontAlgn="ctr">
                        <a:buNone/>
                      </a:pPr>
                      <a:r>
                        <a:rPr lang="fr-FR" sz="1100" b="1" u="none" strike="noStrike" dirty="0">
                          <a:solidFill>
                            <a:srgbClr val="FFFFFF"/>
                          </a:solidFill>
                          <a:effectLst/>
                        </a:rPr>
                        <a:t>Année</a:t>
                      </a:r>
                      <a:endParaRPr lang="fr-FR" sz="1100" b="1" i="0" u="none" strike="noStrike" dirty="0">
                        <a:solidFill>
                          <a:srgbClr val="FFFFFF"/>
                        </a:solidFill>
                        <a:effectLst/>
                        <a:latin typeface="Aptos Narrow" panose="020B0004020202020204" pitchFamily="34" charset="0"/>
                      </a:endParaRPr>
                    </a:p>
                  </a:txBody>
                  <a:tcPr marL="9525" marR="9525" marT="9525" marB="0" anchor="ctr"/>
                </a:tc>
                <a:tc>
                  <a:txBody>
                    <a:bodyPr/>
                    <a:lstStyle/>
                    <a:p>
                      <a:pPr algn="ctr" fontAlgn="ctr">
                        <a:buNone/>
                      </a:pPr>
                      <a:r>
                        <a:rPr lang="fr-FR" sz="1100" b="1" u="none" strike="noStrike" dirty="0">
                          <a:solidFill>
                            <a:srgbClr val="FFFFFF"/>
                          </a:solidFill>
                          <a:effectLst/>
                        </a:rPr>
                        <a:t>Pré-Select</a:t>
                      </a:r>
                      <a:br>
                        <a:rPr lang="fr-FR" sz="1100" b="1" u="none" strike="noStrike" dirty="0">
                          <a:solidFill>
                            <a:srgbClr val="FFFFFF"/>
                          </a:solidFill>
                          <a:effectLst/>
                        </a:rPr>
                      </a:br>
                      <a:endParaRPr lang="fr-FR" sz="1100" b="1" i="0" u="none" strike="noStrike" dirty="0">
                        <a:solidFill>
                          <a:srgbClr val="FFFFFF"/>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923633626"/>
                  </a:ext>
                </a:extLst>
              </a:tr>
              <a:tr h="278513">
                <a:tc>
                  <a:txBody>
                    <a:bodyPr/>
                    <a:lstStyle/>
                    <a:p>
                      <a:pPr algn="l" fontAlgn="b">
                        <a:buNone/>
                      </a:pPr>
                      <a:r>
                        <a:rPr lang="fr-FR" sz="1100" b="0" u="none" strike="noStrike" dirty="0">
                          <a:solidFill>
                            <a:srgbClr val="000000"/>
                          </a:solidFill>
                          <a:effectLst/>
                        </a:rPr>
                        <a:t>02 - Taille du Marché</a:t>
                      </a:r>
                      <a:endParaRPr lang="fr-FR" sz="1100" b="0" i="0" u="none" strike="noStrike" dirty="0">
                        <a:solidFill>
                          <a:srgbClr val="000000"/>
                        </a:solidFill>
                        <a:effectLst/>
                        <a:latin typeface="Aptos Narrow" panose="020B0004020202020204" pitchFamily="34" charset="0"/>
                      </a:endParaRPr>
                    </a:p>
                  </a:txBody>
                  <a:tcPr marL="9525" marR="9525" marT="9525" marB="0" anchor="b">
                    <a:solidFill>
                      <a:srgbClr val="EF7575"/>
                    </a:solidFill>
                  </a:tcPr>
                </a:tc>
                <a:tc>
                  <a:txBody>
                    <a:bodyPr/>
                    <a:lstStyle/>
                    <a:p>
                      <a:pPr algn="l" fontAlgn="b">
                        <a:buNone/>
                      </a:pPr>
                      <a:r>
                        <a:rPr lang="fr-FR" sz="1100" b="0" u="none" strike="noStrike" dirty="0">
                          <a:solidFill>
                            <a:srgbClr val="000000"/>
                          </a:solidFill>
                          <a:effectLst/>
                        </a:rPr>
                        <a:t>FAO</a:t>
                      </a:r>
                      <a:endParaRPr lang="fr-FR" sz="1100" b="0" i="0" u="none" strike="noStrike" dirty="0">
                        <a:solidFill>
                          <a:srgbClr val="000000"/>
                        </a:solidFill>
                        <a:effectLst/>
                        <a:latin typeface="Aptos Narrow" panose="020B0004020202020204" pitchFamily="34" charset="0"/>
                      </a:endParaRPr>
                    </a:p>
                  </a:txBody>
                  <a:tcPr marL="9525" marR="9525" marT="9525" marB="0" anchor="b">
                    <a:solidFill>
                      <a:srgbClr val="00B0F0"/>
                    </a:solidFill>
                  </a:tcPr>
                </a:tc>
                <a:tc>
                  <a:txBody>
                    <a:bodyPr/>
                    <a:lstStyle/>
                    <a:p>
                      <a:pPr algn="l" fontAlgn="b">
                        <a:buNone/>
                      </a:pPr>
                      <a:r>
                        <a:rPr lang="fr-FR" sz="1100" b="0" i="0" u="none" strike="noStrike" dirty="0">
                          <a:solidFill>
                            <a:srgbClr val="000000"/>
                          </a:solidFill>
                          <a:effectLst/>
                          <a:latin typeface="Aptos Narrow" panose="020B0004020202020204" pitchFamily="34" charset="0"/>
                        </a:rPr>
                        <a:t>511-Population totale</a:t>
                      </a:r>
                    </a:p>
                  </a:txBody>
                  <a:tcPr marL="9525" marR="9525" marT="9525" marB="0" anchor="b"/>
                </a:tc>
                <a:tc>
                  <a:txBody>
                    <a:bodyPr/>
                    <a:lstStyle/>
                    <a:p>
                      <a:pPr algn="l" fontAlgn="b">
                        <a:buNone/>
                      </a:pPr>
                      <a:r>
                        <a:rPr lang="fr-FR" sz="1100" b="0" u="none" strike="noStrike" dirty="0">
                          <a:solidFill>
                            <a:srgbClr val="000000"/>
                          </a:solidFill>
                          <a:effectLst/>
                        </a:rPr>
                        <a:t>3010 - Population-Estimations</a:t>
                      </a:r>
                      <a:endParaRPr lang="fr-FR"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fr-FR" sz="1100" b="0" u="none" strike="noStrike">
                          <a:solidFill>
                            <a:srgbClr val="000000"/>
                          </a:solidFill>
                          <a:effectLst/>
                        </a:rPr>
                        <a:t>ISO3</a:t>
                      </a:r>
                      <a:endParaRPr lang="fr-FR"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buNone/>
                      </a:pPr>
                      <a:r>
                        <a:rPr lang="fr-FR" sz="1100" b="0" u="none" strike="noStrike">
                          <a:solidFill>
                            <a:srgbClr val="000000"/>
                          </a:solidFill>
                          <a:effectLst/>
                        </a:rPr>
                        <a:t>2022</a:t>
                      </a:r>
                      <a:endParaRPr lang="fr-FR"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fr-FR" sz="1100" b="0" u="none" strike="noStrike">
                          <a:solidFill>
                            <a:srgbClr val="000000"/>
                          </a:solidFill>
                          <a:effectLst/>
                        </a:rPr>
                        <a:t>OUI</a:t>
                      </a:r>
                      <a:endParaRPr lang="fr-FR"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602932976"/>
                  </a:ext>
                </a:extLst>
              </a:tr>
              <a:tr h="278513">
                <a:tc>
                  <a:txBody>
                    <a:bodyPr/>
                    <a:lstStyle/>
                    <a:p>
                      <a:pPr algn="l" fontAlgn="b">
                        <a:buNone/>
                      </a:pPr>
                      <a:r>
                        <a:rPr lang="fr-FR" sz="1100" b="0" u="none" strike="noStrike" dirty="0">
                          <a:solidFill>
                            <a:srgbClr val="000000"/>
                          </a:solidFill>
                          <a:effectLst/>
                        </a:rPr>
                        <a:t>03 - Saturation </a:t>
                      </a:r>
                      <a:r>
                        <a:rPr lang="fr-FR" sz="1100" b="0" u="none" strike="noStrike" dirty="0" err="1">
                          <a:solidFill>
                            <a:srgbClr val="000000"/>
                          </a:solidFill>
                          <a:effectLst/>
                        </a:rPr>
                        <a:t>int</a:t>
                      </a:r>
                      <a:r>
                        <a:rPr lang="fr-FR" sz="1100" b="0" u="none" strike="noStrike" dirty="0">
                          <a:solidFill>
                            <a:srgbClr val="000000"/>
                          </a:solidFill>
                          <a:effectLst/>
                        </a:rPr>
                        <a:t> marché poulet</a:t>
                      </a:r>
                      <a:endParaRPr lang="fr-FR" sz="1100" b="0" i="0" u="none" strike="noStrike" dirty="0">
                        <a:solidFill>
                          <a:srgbClr val="000000"/>
                        </a:solidFill>
                        <a:effectLst/>
                        <a:latin typeface="Aptos Narrow" panose="020B0004020202020204" pitchFamily="34" charset="0"/>
                      </a:endParaRPr>
                    </a:p>
                  </a:txBody>
                  <a:tcPr marL="9525" marR="9525" marT="9525" marB="0" anchor="b">
                    <a:solidFill>
                      <a:schemeClr val="bg2">
                        <a:lumMod val="90000"/>
                      </a:schemeClr>
                    </a:solidFill>
                  </a:tcPr>
                </a:tc>
                <a:tc>
                  <a:txBody>
                    <a:bodyPr/>
                    <a:lstStyle/>
                    <a:p>
                      <a:pPr algn="l" fontAlgn="b">
                        <a:buNone/>
                      </a:pPr>
                      <a:r>
                        <a:rPr lang="fr-FR" sz="1100" b="0" u="none" strike="noStrike" dirty="0">
                          <a:solidFill>
                            <a:srgbClr val="000000"/>
                          </a:solidFill>
                          <a:effectLst/>
                        </a:rPr>
                        <a:t>FAO</a:t>
                      </a:r>
                      <a:endParaRPr lang="fr-FR" sz="1100" b="0" i="0" u="none" strike="noStrike" dirty="0">
                        <a:solidFill>
                          <a:srgbClr val="000000"/>
                        </a:solidFill>
                        <a:effectLst/>
                        <a:latin typeface="Aptos Narrow" panose="020B0004020202020204" pitchFamily="34" charset="0"/>
                      </a:endParaRPr>
                    </a:p>
                  </a:txBody>
                  <a:tcPr marL="9525" marR="9525" marT="9525" marB="0" anchor="b">
                    <a:solidFill>
                      <a:srgbClr val="00B0F0"/>
                    </a:solidFill>
                  </a:tcPr>
                </a:tc>
                <a:tc>
                  <a:txBody>
                    <a:bodyPr/>
                    <a:lstStyle/>
                    <a:p>
                      <a:pPr algn="l" fontAlgn="b">
                        <a:buNone/>
                      </a:pPr>
                      <a:r>
                        <a:rPr lang="fr-FR" sz="1100" b="0" i="0" u="none" strike="noStrike" dirty="0">
                          <a:solidFill>
                            <a:srgbClr val="000000"/>
                          </a:solidFill>
                          <a:effectLst/>
                          <a:latin typeface="Aptos Narrow" panose="020B0004020202020204" pitchFamily="34" charset="0"/>
                        </a:rPr>
                        <a:t>5622-Importations – valeur</a:t>
                      </a:r>
                    </a:p>
                  </a:txBody>
                  <a:tcPr marL="9525" marR="9525" marT="9525" marB="0" anchor="b"/>
                </a:tc>
                <a:tc>
                  <a:txBody>
                    <a:bodyPr/>
                    <a:lstStyle/>
                    <a:p>
                      <a:pPr algn="l" fontAlgn="b">
                        <a:buNone/>
                      </a:pPr>
                      <a:r>
                        <a:rPr lang="fr-FR" sz="1100" b="0" u="none" strike="noStrike" dirty="0">
                          <a:solidFill>
                            <a:srgbClr val="000000"/>
                          </a:solidFill>
                          <a:effectLst/>
                        </a:rPr>
                        <a:t>21121-Viande, poulet, fraîche ou réfrigérée</a:t>
                      </a:r>
                      <a:endParaRPr lang="fr-FR"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fr-FR" sz="1100" b="0" u="none" strike="noStrike">
                          <a:solidFill>
                            <a:srgbClr val="000000"/>
                          </a:solidFill>
                          <a:effectLst/>
                        </a:rPr>
                        <a:t>ISO3</a:t>
                      </a:r>
                      <a:endParaRPr lang="fr-FR"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buNone/>
                      </a:pPr>
                      <a:r>
                        <a:rPr lang="fr-FR" sz="1100" b="0" u="none" strike="noStrike">
                          <a:solidFill>
                            <a:srgbClr val="000000"/>
                          </a:solidFill>
                          <a:effectLst/>
                        </a:rPr>
                        <a:t>2022</a:t>
                      </a:r>
                      <a:endParaRPr lang="fr-FR"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fr-FR" sz="1100" b="0" u="none" strike="noStrike">
                          <a:solidFill>
                            <a:srgbClr val="000000"/>
                          </a:solidFill>
                          <a:effectLst/>
                        </a:rPr>
                        <a:t>OUI</a:t>
                      </a:r>
                      <a:endParaRPr lang="fr-FR"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490177542"/>
                  </a:ext>
                </a:extLst>
              </a:tr>
              <a:tr h="278513">
                <a:tc>
                  <a:txBody>
                    <a:bodyPr/>
                    <a:lstStyle/>
                    <a:p>
                      <a:pPr algn="l" fontAlgn="b">
                        <a:buNone/>
                      </a:pPr>
                      <a:r>
                        <a:rPr lang="fr-FR" sz="1100" b="0" u="none" strike="noStrike" dirty="0">
                          <a:solidFill>
                            <a:srgbClr val="000000"/>
                          </a:solidFill>
                          <a:effectLst/>
                        </a:rPr>
                        <a:t>03 - Saturation </a:t>
                      </a:r>
                      <a:r>
                        <a:rPr lang="fr-FR" sz="1100" b="0" u="none" strike="noStrike" dirty="0" err="1">
                          <a:solidFill>
                            <a:srgbClr val="000000"/>
                          </a:solidFill>
                          <a:effectLst/>
                        </a:rPr>
                        <a:t>int</a:t>
                      </a:r>
                      <a:r>
                        <a:rPr lang="fr-FR" sz="1100" b="0" u="none" strike="noStrike" dirty="0">
                          <a:solidFill>
                            <a:srgbClr val="000000"/>
                          </a:solidFill>
                          <a:effectLst/>
                        </a:rPr>
                        <a:t> marché poulet</a:t>
                      </a:r>
                      <a:endParaRPr lang="fr-FR" sz="1100" b="0" i="0" u="none" strike="noStrike" dirty="0">
                        <a:solidFill>
                          <a:srgbClr val="000000"/>
                        </a:solidFill>
                        <a:effectLst/>
                        <a:latin typeface="Aptos Narrow" panose="020B0004020202020204" pitchFamily="34" charset="0"/>
                      </a:endParaRPr>
                    </a:p>
                  </a:txBody>
                  <a:tcPr marL="9525" marR="9525" marT="9525" marB="0" anchor="b">
                    <a:solidFill>
                      <a:schemeClr val="bg2">
                        <a:lumMod val="90000"/>
                      </a:schemeClr>
                    </a:solidFill>
                  </a:tcPr>
                </a:tc>
                <a:tc>
                  <a:txBody>
                    <a:bodyPr/>
                    <a:lstStyle/>
                    <a:p>
                      <a:pPr algn="l" fontAlgn="b">
                        <a:buNone/>
                      </a:pPr>
                      <a:r>
                        <a:rPr lang="fr-FR" sz="1100" b="0" u="none" strike="noStrike" dirty="0">
                          <a:solidFill>
                            <a:srgbClr val="000000"/>
                          </a:solidFill>
                          <a:effectLst/>
                        </a:rPr>
                        <a:t>FAO</a:t>
                      </a:r>
                      <a:endParaRPr lang="fr-FR" sz="1100" b="0" i="0" u="none" strike="noStrike" dirty="0">
                        <a:solidFill>
                          <a:srgbClr val="000000"/>
                        </a:solidFill>
                        <a:effectLst/>
                        <a:latin typeface="Aptos Narrow" panose="020B0004020202020204" pitchFamily="34" charset="0"/>
                      </a:endParaRPr>
                    </a:p>
                  </a:txBody>
                  <a:tcPr marL="9525" marR="9525" marT="9525" marB="0" anchor="b">
                    <a:solidFill>
                      <a:srgbClr val="00B0F0"/>
                    </a:solidFill>
                  </a:tcPr>
                </a:tc>
                <a:tc>
                  <a:txBody>
                    <a:bodyPr/>
                    <a:lstStyle/>
                    <a:p>
                      <a:pPr algn="l" fontAlgn="b">
                        <a:buNone/>
                      </a:pPr>
                      <a:r>
                        <a:rPr lang="fr-FR" sz="1100" b="0" i="0" u="none" strike="noStrike" dirty="0">
                          <a:solidFill>
                            <a:srgbClr val="000000"/>
                          </a:solidFill>
                          <a:effectLst/>
                          <a:latin typeface="Aptos Narrow" panose="020B0004020202020204" pitchFamily="34" charset="0"/>
                        </a:rPr>
                        <a:t>5610 - Importations – quantité</a:t>
                      </a:r>
                    </a:p>
                  </a:txBody>
                  <a:tcPr marL="9525" marR="9525" marT="9525" marB="0" anchor="b"/>
                </a:tc>
                <a:tc>
                  <a:txBody>
                    <a:bodyPr/>
                    <a:lstStyle/>
                    <a:p>
                      <a:pPr algn="l" fontAlgn="b">
                        <a:buNone/>
                      </a:pPr>
                      <a:r>
                        <a:rPr lang="fr-FR" sz="1100" b="0" u="none" strike="noStrike">
                          <a:solidFill>
                            <a:srgbClr val="000000"/>
                          </a:solidFill>
                          <a:effectLst/>
                        </a:rPr>
                        <a:t>21121-Viande, poulet, fraîche ou réfrigérée</a:t>
                      </a:r>
                      <a:endParaRPr lang="fr-FR"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fr-FR" sz="1100" b="0" u="none" strike="noStrike">
                          <a:solidFill>
                            <a:srgbClr val="000000"/>
                          </a:solidFill>
                          <a:effectLst/>
                        </a:rPr>
                        <a:t>ISO3</a:t>
                      </a:r>
                      <a:endParaRPr lang="fr-FR"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buNone/>
                      </a:pPr>
                      <a:r>
                        <a:rPr lang="fr-FR" sz="1100" b="0" u="none" strike="noStrike">
                          <a:solidFill>
                            <a:srgbClr val="000000"/>
                          </a:solidFill>
                          <a:effectLst/>
                        </a:rPr>
                        <a:t>2022</a:t>
                      </a:r>
                      <a:endParaRPr lang="fr-FR"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fr-FR" sz="1100" b="0" u="none" strike="noStrike">
                          <a:solidFill>
                            <a:srgbClr val="000000"/>
                          </a:solidFill>
                          <a:effectLst/>
                        </a:rPr>
                        <a:t>OUI</a:t>
                      </a:r>
                      <a:endParaRPr lang="fr-FR"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151466900"/>
                  </a:ext>
                </a:extLst>
              </a:tr>
              <a:tr h="278513">
                <a:tc>
                  <a:txBody>
                    <a:bodyPr/>
                    <a:lstStyle/>
                    <a:p>
                      <a:pPr algn="l" fontAlgn="b">
                        <a:buNone/>
                      </a:pPr>
                      <a:r>
                        <a:rPr lang="fr-FR" sz="1100" b="0" u="none" strike="noStrike" dirty="0">
                          <a:solidFill>
                            <a:srgbClr val="000000"/>
                          </a:solidFill>
                          <a:effectLst/>
                        </a:rPr>
                        <a:t>03 - Saturation </a:t>
                      </a:r>
                      <a:r>
                        <a:rPr lang="fr-FR" sz="1100" b="0" u="none" strike="noStrike" dirty="0" err="1">
                          <a:solidFill>
                            <a:srgbClr val="000000"/>
                          </a:solidFill>
                          <a:effectLst/>
                        </a:rPr>
                        <a:t>int</a:t>
                      </a:r>
                      <a:r>
                        <a:rPr lang="fr-FR" sz="1100" b="0" u="none" strike="noStrike" dirty="0">
                          <a:solidFill>
                            <a:srgbClr val="000000"/>
                          </a:solidFill>
                          <a:effectLst/>
                        </a:rPr>
                        <a:t> marché poulet</a:t>
                      </a:r>
                      <a:endParaRPr lang="fr-FR" sz="1100" b="0" i="0" u="none" strike="noStrike" dirty="0">
                        <a:solidFill>
                          <a:srgbClr val="000000"/>
                        </a:solidFill>
                        <a:effectLst/>
                        <a:latin typeface="Aptos Narrow" panose="020B0004020202020204" pitchFamily="34" charset="0"/>
                      </a:endParaRPr>
                    </a:p>
                  </a:txBody>
                  <a:tcPr marL="9525" marR="9525" marT="9525" marB="0" anchor="b">
                    <a:solidFill>
                      <a:schemeClr val="bg2">
                        <a:lumMod val="90000"/>
                      </a:schemeClr>
                    </a:solidFill>
                  </a:tcPr>
                </a:tc>
                <a:tc>
                  <a:txBody>
                    <a:bodyPr/>
                    <a:lstStyle/>
                    <a:p>
                      <a:pPr algn="l" fontAlgn="b">
                        <a:buNone/>
                      </a:pPr>
                      <a:r>
                        <a:rPr lang="fr-FR" sz="1100" b="0" u="none" strike="noStrike" dirty="0">
                          <a:solidFill>
                            <a:srgbClr val="000000"/>
                          </a:solidFill>
                          <a:effectLst/>
                        </a:rPr>
                        <a:t>FAO</a:t>
                      </a:r>
                      <a:endParaRPr lang="fr-FR" sz="1100" b="0" i="0" u="none" strike="noStrike" dirty="0">
                        <a:solidFill>
                          <a:srgbClr val="000000"/>
                        </a:solidFill>
                        <a:effectLst/>
                        <a:latin typeface="Aptos Narrow" panose="020B0004020202020204" pitchFamily="34" charset="0"/>
                      </a:endParaRPr>
                    </a:p>
                  </a:txBody>
                  <a:tcPr marL="9525" marR="9525" marT="9525" marB="0" anchor="b">
                    <a:solidFill>
                      <a:srgbClr val="00B0F0"/>
                    </a:solidFill>
                  </a:tcPr>
                </a:tc>
                <a:tc>
                  <a:txBody>
                    <a:bodyPr/>
                    <a:lstStyle/>
                    <a:p>
                      <a:pPr algn="l" fontAlgn="b">
                        <a:buNone/>
                      </a:pPr>
                      <a:r>
                        <a:rPr lang="fr-FR" sz="1100" b="0" i="0" u="none" strike="noStrike" dirty="0">
                          <a:solidFill>
                            <a:srgbClr val="000000"/>
                          </a:solidFill>
                          <a:effectLst/>
                          <a:latin typeface="Aptos Narrow" panose="020B0004020202020204" pitchFamily="34" charset="0"/>
                        </a:rPr>
                        <a:t>5922-Exportations – valeur</a:t>
                      </a:r>
                    </a:p>
                  </a:txBody>
                  <a:tcPr marL="9525" marR="9525" marT="9525" marB="0" anchor="b"/>
                </a:tc>
                <a:tc>
                  <a:txBody>
                    <a:bodyPr/>
                    <a:lstStyle/>
                    <a:p>
                      <a:pPr algn="l" fontAlgn="b">
                        <a:buNone/>
                      </a:pPr>
                      <a:r>
                        <a:rPr lang="fr-FR" sz="1100" b="0" u="none" strike="noStrike">
                          <a:solidFill>
                            <a:srgbClr val="000000"/>
                          </a:solidFill>
                          <a:effectLst/>
                        </a:rPr>
                        <a:t>21121-Viande, poulet, fraîche ou réfrigérée</a:t>
                      </a:r>
                      <a:endParaRPr lang="fr-FR"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fr-FR" sz="1100" b="0" u="none" strike="noStrike">
                          <a:solidFill>
                            <a:srgbClr val="000000"/>
                          </a:solidFill>
                          <a:effectLst/>
                        </a:rPr>
                        <a:t>ISO3</a:t>
                      </a:r>
                      <a:endParaRPr lang="fr-FR"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buNone/>
                      </a:pPr>
                      <a:r>
                        <a:rPr lang="fr-FR" sz="1100" b="0" u="none" strike="noStrike">
                          <a:solidFill>
                            <a:srgbClr val="000000"/>
                          </a:solidFill>
                          <a:effectLst/>
                        </a:rPr>
                        <a:t>2022</a:t>
                      </a:r>
                      <a:endParaRPr lang="fr-FR"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fr-FR" sz="1100" b="0" u="none" strike="noStrike">
                          <a:solidFill>
                            <a:srgbClr val="000000"/>
                          </a:solidFill>
                          <a:effectLst/>
                        </a:rPr>
                        <a:t>OUI</a:t>
                      </a:r>
                      <a:endParaRPr lang="fr-FR"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431107321"/>
                  </a:ext>
                </a:extLst>
              </a:tr>
              <a:tr h="278513">
                <a:tc>
                  <a:txBody>
                    <a:bodyPr/>
                    <a:lstStyle/>
                    <a:p>
                      <a:pPr algn="l" fontAlgn="b">
                        <a:buNone/>
                      </a:pPr>
                      <a:r>
                        <a:rPr lang="fr-FR" sz="1100" b="0" u="none" strike="noStrike" dirty="0">
                          <a:solidFill>
                            <a:srgbClr val="000000"/>
                          </a:solidFill>
                          <a:effectLst/>
                        </a:rPr>
                        <a:t>03 - Saturation </a:t>
                      </a:r>
                      <a:r>
                        <a:rPr lang="fr-FR" sz="1100" b="0" u="none" strike="noStrike" dirty="0" err="1">
                          <a:solidFill>
                            <a:srgbClr val="000000"/>
                          </a:solidFill>
                          <a:effectLst/>
                        </a:rPr>
                        <a:t>int</a:t>
                      </a:r>
                      <a:r>
                        <a:rPr lang="fr-FR" sz="1100" b="0" u="none" strike="noStrike" dirty="0">
                          <a:solidFill>
                            <a:srgbClr val="000000"/>
                          </a:solidFill>
                          <a:effectLst/>
                        </a:rPr>
                        <a:t> marché poulet</a:t>
                      </a:r>
                      <a:endParaRPr lang="fr-FR" sz="1100" b="0" i="0" u="none" strike="noStrike" dirty="0">
                        <a:solidFill>
                          <a:srgbClr val="000000"/>
                        </a:solidFill>
                        <a:effectLst/>
                        <a:latin typeface="Aptos Narrow" panose="020B0004020202020204" pitchFamily="34" charset="0"/>
                      </a:endParaRPr>
                    </a:p>
                  </a:txBody>
                  <a:tcPr marL="9525" marR="9525" marT="9525" marB="0" anchor="b">
                    <a:solidFill>
                      <a:schemeClr val="bg2">
                        <a:lumMod val="90000"/>
                      </a:schemeClr>
                    </a:solidFill>
                  </a:tcPr>
                </a:tc>
                <a:tc>
                  <a:txBody>
                    <a:bodyPr/>
                    <a:lstStyle/>
                    <a:p>
                      <a:pPr algn="l" fontAlgn="b">
                        <a:buNone/>
                      </a:pPr>
                      <a:r>
                        <a:rPr lang="fr-FR" sz="1100" b="0" u="none" strike="noStrike" dirty="0">
                          <a:solidFill>
                            <a:srgbClr val="000000"/>
                          </a:solidFill>
                          <a:effectLst/>
                        </a:rPr>
                        <a:t>FAO</a:t>
                      </a:r>
                      <a:endParaRPr lang="fr-FR" sz="1100" b="0" i="0" u="none" strike="noStrike" dirty="0">
                        <a:solidFill>
                          <a:srgbClr val="000000"/>
                        </a:solidFill>
                        <a:effectLst/>
                        <a:latin typeface="Aptos Narrow" panose="020B0004020202020204" pitchFamily="34" charset="0"/>
                      </a:endParaRPr>
                    </a:p>
                  </a:txBody>
                  <a:tcPr marL="9525" marR="9525" marT="9525" marB="0" anchor="b">
                    <a:solidFill>
                      <a:srgbClr val="00B0F0"/>
                    </a:solidFill>
                  </a:tcPr>
                </a:tc>
                <a:tc>
                  <a:txBody>
                    <a:bodyPr/>
                    <a:lstStyle/>
                    <a:p>
                      <a:pPr algn="l" fontAlgn="b">
                        <a:buNone/>
                      </a:pPr>
                      <a:r>
                        <a:rPr lang="fr-FR" sz="1100" b="0" i="0" u="none" strike="noStrike" dirty="0">
                          <a:solidFill>
                            <a:srgbClr val="000000"/>
                          </a:solidFill>
                          <a:effectLst/>
                          <a:latin typeface="Aptos Narrow" panose="020B0004020202020204" pitchFamily="34" charset="0"/>
                        </a:rPr>
                        <a:t>5910 - Exportations – quantité</a:t>
                      </a:r>
                    </a:p>
                  </a:txBody>
                  <a:tcPr marL="9525" marR="9525" marT="9525" marB="0" anchor="b"/>
                </a:tc>
                <a:tc>
                  <a:txBody>
                    <a:bodyPr/>
                    <a:lstStyle/>
                    <a:p>
                      <a:pPr algn="l" fontAlgn="b">
                        <a:buNone/>
                      </a:pPr>
                      <a:r>
                        <a:rPr lang="fr-FR" sz="1100" b="0" u="none" strike="noStrike">
                          <a:solidFill>
                            <a:srgbClr val="000000"/>
                          </a:solidFill>
                          <a:effectLst/>
                        </a:rPr>
                        <a:t>21121-Viande, poulet, fraîche ou réfrigérée</a:t>
                      </a:r>
                      <a:endParaRPr lang="fr-FR"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fr-FR" sz="1100" b="0" u="none" strike="noStrike">
                          <a:solidFill>
                            <a:srgbClr val="000000"/>
                          </a:solidFill>
                          <a:effectLst/>
                        </a:rPr>
                        <a:t>ISO3</a:t>
                      </a:r>
                      <a:endParaRPr lang="fr-FR"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buNone/>
                      </a:pPr>
                      <a:r>
                        <a:rPr lang="fr-FR" sz="1100" b="0" u="none" strike="noStrike">
                          <a:solidFill>
                            <a:srgbClr val="000000"/>
                          </a:solidFill>
                          <a:effectLst/>
                        </a:rPr>
                        <a:t>2022</a:t>
                      </a:r>
                      <a:endParaRPr lang="fr-FR"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fr-FR" sz="1100" b="0" u="none" strike="noStrike">
                          <a:solidFill>
                            <a:srgbClr val="000000"/>
                          </a:solidFill>
                          <a:effectLst/>
                        </a:rPr>
                        <a:t>OUI</a:t>
                      </a:r>
                      <a:endParaRPr lang="fr-FR"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163277757"/>
                  </a:ext>
                </a:extLst>
              </a:tr>
              <a:tr h="278513">
                <a:tc>
                  <a:txBody>
                    <a:bodyPr/>
                    <a:lstStyle/>
                    <a:p>
                      <a:pPr algn="l" fontAlgn="b">
                        <a:buNone/>
                      </a:pPr>
                      <a:r>
                        <a:rPr lang="fr-FR" sz="1100" b="0" u="none" strike="noStrike" dirty="0">
                          <a:solidFill>
                            <a:srgbClr val="000000"/>
                          </a:solidFill>
                          <a:effectLst/>
                        </a:rPr>
                        <a:t>04 - Richesse du marché</a:t>
                      </a:r>
                      <a:endParaRPr lang="fr-FR" sz="1100" b="0" i="0" u="none" strike="noStrike" dirty="0">
                        <a:solidFill>
                          <a:srgbClr val="000000"/>
                        </a:solidFill>
                        <a:effectLst/>
                        <a:latin typeface="Aptos Narrow" panose="020B0004020202020204" pitchFamily="34" charset="0"/>
                      </a:endParaRPr>
                    </a:p>
                  </a:txBody>
                  <a:tcPr marL="9525" marR="9525" marT="9525" marB="0" anchor="b">
                    <a:solidFill>
                      <a:srgbClr val="EF7575"/>
                    </a:solidFill>
                  </a:tcPr>
                </a:tc>
                <a:tc>
                  <a:txBody>
                    <a:bodyPr/>
                    <a:lstStyle/>
                    <a:p>
                      <a:pPr algn="l" fontAlgn="b">
                        <a:buNone/>
                      </a:pPr>
                      <a:r>
                        <a:rPr lang="fr-FR" sz="1100" b="0" u="none" strike="noStrike" dirty="0">
                          <a:solidFill>
                            <a:srgbClr val="000000"/>
                          </a:solidFill>
                          <a:effectLst/>
                        </a:rPr>
                        <a:t>FAO</a:t>
                      </a:r>
                      <a:endParaRPr lang="fr-FR" sz="1100" b="0" i="0" u="none" strike="noStrike" dirty="0">
                        <a:solidFill>
                          <a:srgbClr val="000000"/>
                        </a:solidFill>
                        <a:effectLst/>
                        <a:latin typeface="Aptos Narrow" panose="020B0004020202020204" pitchFamily="34" charset="0"/>
                      </a:endParaRPr>
                    </a:p>
                  </a:txBody>
                  <a:tcPr marL="9525" marR="9525" marT="9525" marB="0" anchor="b">
                    <a:solidFill>
                      <a:srgbClr val="00B0F0"/>
                    </a:solidFill>
                  </a:tcPr>
                </a:tc>
                <a:tc>
                  <a:txBody>
                    <a:bodyPr/>
                    <a:lstStyle/>
                    <a:p>
                      <a:pPr algn="l" fontAlgn="b">
                        <a:buNone/>
                      </a:pPr>
                      <a:r>
                        <a:rPr lang="fr-FR" sz="1100" b="0" i="0" u="none" strike="noStrike" dirty="0">
                          <a:solidFill>
                            <a:srgbClr val="000000"/>
                          </a:solidFill>
                          <a:effectLst/>
                          <a:latin typeface="Aptos Narrow" panose="020B0004020202020204" pitchFamily="34" charset="0"/>
                        </a:rPr>
                        <a:t>6119 - Valeur US $ par habitant</a:t>
                      </a:r>
                    </a:p>
                  </a:txBody>
                  <a:tcPr marL="9525" marR="9525" marT="9525" marB="0" anchor="b"/>
                </a:tc>
                <a:tc>
                  <a:txBody>
                    <a:bodyPr/>
                    <a:lstStyle/>
                    <a:p>
                      <a:pPr algn="l" fontAlgn="b">
                        <a:buNone/>
                      </a:pPr>
                      <a:r>
                        <a:rPr lang="fr-FR" sz="1100" b="0" u="none" strike="noStrike">
                          <a:solidFill>
                            <a:srgbClr val="000000"/>
                          </a:solidFill>
                          <a:effectLst/>
                        </a:rPr>
                        <a:t>22008 - Produit Intérieur Brut</a:t>
                      </a:r>
                      <a:endParaRPr lang="fr-FR"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fr-FR" sz="1100" b="0" u="none" strike="noStrike">
                          <a:solidFill>
                            <a:srgbClr val="000000"/>
                          </a:solidFill>
                          <a:effectLst/>
                        </a:rPr>
                        <a:t>ISO3</a:t>
                      </a:r>
                      <a:endParaRPr lang="fr-FR"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buNone/>
                      </a:pPr>
                      <a:r>
                        <a:rPr lang="fr-FR" sz="1100" b="0" u="none" strike="noStrike">
                          <a:solidFill>
                            <a:srgbClr val="000000"/>
                          </a:solidFill>
                          <a:effectLst/>
                        </a:rPr>
                        <a:t>2022</a:t>
                      </a:r>
                      <a:endParaRPr lang="fr-FR"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fr-FR" sz="1100" b="0" u="none" strike="noStrike">
                          <a:solidFill>
                            <a:srgbClr val="000000"/>
                          </a:solidFill>
                          <a:effectLst/>
                        </a:rPr>
                        <a:t>OUI</a:t>
                      </a:r>
                      <a:endParaRPr lang="fr-FR"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062688147"/>
                  </a:ext>
                </a:extLst>
              </a:tr>
              <a:tr h="278513">
                <a:tc>
                  <a:txBody>
                    <a:bodyPr/>
                    <a:lstStyle/>
                    <a:p>
                      <a:pPr algn="l" fontAlgn="b">
                        <a:buNone/>
                      </a:pPr>
                      <a:r>
                        <a:rPr lang="fr-FR" sz="1100" b="0" u="none" strike="noStrike" dirty="0">
                          <a:solidFill>
                            <a:srgbClr val="000000"/>
                          </a:solidFill>
                          <a:effectLst/>
                        </a:rPr>
                        <a:t>04 - Richesse du marché</a:t>
                      </a:r>
                      <a:endParaRPr lang="fr-FR" sz="1100" b="0" i="0" u="none" strike="noStrike" dirty="0">
                        <a:solidFill>
                          <a:srgbClr val="000000"/>
                        </a:solidFill>
                        <a:effectLst/>
                        <a:latin typeface="Aptos Narrow" panose="020B0004020202020204" pitchFamily="34" charset="0"/>
                      </a:endParaRPr>
                    </a:p>
                  </a:txBody>
                  <a:tcPr marL="9525" marR="9525" marT="9525" marB="0" anchor="b">
                    <a:solidFill>
                      <a:srgbClr val="EF7575"/>
                    </a:solidFill>
                  </a:tcPr>
                </a:tc>
                <a:tc>
                  <a:txBody>
                    <a:bodyPr/>
                    <a:lstStyle/>
                    <a:p>
                      <a:pPr algn="l" fontAlgn="b">
                        <a:buNone/>
                      </a:pPr>
                      <a:r>
                        <a:rPr lang="fr-FR" sz="1100" b="0" u="none" strike="noStrike" dirty="0">
                          <a:solidFill>
                            <a:srgbClr val="000000"/>
                          </a:solidFill>
                          <a:effectLst/>
                        </a:rPr>
                        <a:t>FAO</a:t>
                      </a:r>
                      <a:endParaRPr lang="fr-FR" sz="1100" b="0" i="0" u="none" strike="noStrike" dirty="0">
                        <a:solidFill>
                          <a:srgbClr val="000000"/>
                        </a:solidFill>
                        <a:effectLst/>
                        <a:latin typeface="Aptos Narrow" panose="020B0004020202020204" pitchFamily="34" charset="0"/>
                      </a:endParaRPr>
                    </a:p>
                  </a:txBody>
                  <a:tcPr marL="9525" marR="9525" marT="9525" marB="0" anchor="b">
                    <a:solidFill>
                      <a:srgbClr val="00B0F0"/>
                    </a:solidFill>
                  </a:tcPr>
                </a:tc>
                <a:tc>
                  <a:txBody>
                    <a:bodyPr/>
                    <a:lstStyle/>
                    <a:p>
                      <a:pPr algn="l" fontAlgn="b">
                        <a:buNone/>
                      </a:pPr>
                      <a:r>
                        <a:rPr lang="fr-FR" sz="1100" b="0" i="0" u="none" strike="noStrike" dirty="0">
                          <a:solidFill>
                            <a:srgbClr val="000000"/>
                          </a:solidFill>
                          <a:effectLst/>
                          <a:latin typeface="Aptos Narrow" panose="020B0004020202020204" pitchFamily="34" charset="0"/>
                        </a:rPr>
                        <a:t>61290 - Croissance annuelle US$ par habitant</a:t>
                      </a:r>
                    </a:p>
                  </a:txBody>
                  <a:tcPr marL="9525" marR="9525" marT="9525" marB="0" anchor="b"/>
                </a:tc>
                <a:tc>
                  <a:txBody>
                    <a:bodyPr/>
                    <a:lstStyle/>
                    <a:p>
                      <a:pPr algn="l" fontAlgn="b">
                        <a:buNone/>
                      </a:pPr>
                      <a:r>
                        <a:rPr lang="fr-FR" sz="1100" b="0" u="none" strike="noStrike">
                          <a:solidFill>
                            <a:srgbClr val="000000"/>
                          </a:solidFill>
                          <a:effectLst/>
                        </a:rPr>
                        <a:t>22008 - Produit Intérieur Brut</a:t>
                      </a:r>
                      <a:endParaRPr lang="fr-FR"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fr-FR" sz="1100" b="0" u="none" strike="noStrike">
                          <a:solidFill>
                            <a:srgbClr val="000000"/>
                          </a:solidFill>
                          <a:effectLst/>
                        </a:rPr>
                        <a:t>ISO3</a:t>
                      </a:r>
                      <a:endParaRPr lang="fr-FR"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buNone/>
                      </a:pPr>
                      <a:r>
                        <a:rPr lang="fr-FR" sz="1100" b="0" u="none" strike="noStrike">
                          <a:solidFill>
                            <a:srgbClr val="000000"/>
                          </a:solidFill>
                          <a:effectLst/>
                        </a:rPr>
                        <a:t>2022</a:t>
                      </a:r>
                      <a:endParaRPr lang="fr-FR"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fr-FR" sz="1100" b="0" u="none" strike="noStrike">
                          <a:solidFill>
                            <a:srgbClr val="000000"/>
                          </a:solidFill>
                          <a:effectLst/>
                        </a:rPr>
                        <a:t>Probable</a:t>
                      </a:r>
                      <a:endParaRPr lang="fr-FR"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617625175"/>
                  </a:ext>
                </a:extLst>
              </a:tr>
              <a:tr h="278513">
                <a:tc>
                  <a:txBody>
                    <a:bodyPr/>
                    <a:lstStyle/>
                    <a:p>
                      <a:pPr algn="l" fontAlgn="b">
                        <a:buNone/>
                      </a:pPr>
                      <a:r>
                        <a:rPr lang="fr-FR" sz="1100" b="0" u="none" strike="noStrike" dirty="0">
                          <a:solidFill>
                            <a:srgbClr val="000000"/>
                          </a:solidFill>
                          <a:effectLst/>
                        </a:rPr>
                        <a:t>05 - Présence de poulet</a:t>
                      </a:r>
                      <a:endParaRPr lang="fr-FR" sz="1100" b="0" i="0" u="none" strike="noStrike" dirty="0">
                        <a:solidFill>
                          <a:srgbClr val="000000"/>
                        </a:solidFill>
                        <a:effectLst/>
                        <a:latin typeface="Aptos Narrow" panose="020B0004020202020204" pitchFamily="34" charset="0"/>
                      </a:endParaRPr>
                    </a:p>
                  </a:txBody>
                  <a:tcPr marL="9525" marR="9525" marT="9525" marB="0" anchor="b">
                    <a:solidFill>
                      <a:schemeClr val="bg2">
                        <a:lumMod val="90000"/>
                      </a:schemeClr>
                    </a:solidFill>
                  </a:tcPr>
                </a:tc>
                <a:tc>
                  <a:txBody>
                    <a:bodyPr/>
                    <a:lstStyle/>
                    <a:p>
                      <a:pPr algn="l" fontAlgn="b">
                        <a:buNone/>
                      </a:pPr>
                      <a:r>
                        <a:rPr lang="fr-FR" sz="1100" b="0" u="none" strike="noStrike" dirty="0">
                          <a:solidFill>
                            <a:srgbClr val="000000"/>
                          </a:solidFill>
                          <a:effectLst/>
                        </a:rPr>
                        <a:t>FAO</a:t>
                      </a:r>
                      <a:endParaRPr lang="fr-FR" sz="1100" b="0" i="0" u="none" strike="noStrike" dirty="0">
                        <a:solidFill>
                          <a:srgbClr val="000000"/>
                        </a:solidFill>
                        <a:effectLst/>
                        <a:latin typeface="Aptos Narrow" panose="020B0004020202020204" pitchFamily="34" charset="0"/>
                      </a:endParaRPr>
                    </a:p>
                  </a:txBody>
                  <a:tcPr marL="9525" marR="9525" marT="9525" marB="0" anchor="b">
                    <a:solidFill>
                      <a:srgbClr val="00B0F0"/>
                    </a:solidFill>
                  </a:tcPr>
                </a:tc>
                <a:tc>
                  <a:txBody>
                    <a:bodyPr/>
                    <a:lstStyle/>
                    <a:p>
                      <a:pPr algn="l" fontAlgn="b">
                        <a:buNone/>
                      </a:pPr>
                      <a:r>
                        <a:rPr lang="fr-FR" sz="1100" b="0" i="0" u="none" strike="noStrike" dirty="0">
                          <a:solidFill>
                            <a:srgbClr val="000000"/>
                          </a:solidFill>
                          <a:effectLst/>
                          <a:latin typeface="Aptos Narrow" panose="020B0004020202020204" pitchFamily="34" charset="0"/>
                        </a:rPr>
                        <a:t>664-Disponibilité alimentaire (Kcal/personne/jour)</a:t>
                      </a:r>
                    </a:p>
                  </a:txBody>
                  <a:tcPr marL="9525" marR="9525" marT="9525" marB="0" anchor="b"/>
                </a:tc>
                <a:tc>
                  <a:txBody>
                    <a:bodyPr/>
                    <a:lstStyle/>
                    <a:p>
                      <a:pPr algn="l" fontAlgn="b">
                        <a:buNone/>
                      </a:pPr>
                      <a:r>
                        <a:rPr lang="fr-FR" sz="1100" b="0" u="none" strike="noStrike">
                          <a:solidFill>
                            <a:srgbClr val="000000"/>
                          </a:solidFill>
                          <a:effectLst/>
                        </a:rPr>
                        <a:t>S2734 - Viande de Volailles</a:t>
                      </a:r>
                      <a:endParaRPr lang="fr-FR"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fr-FR" sz="1100" b="0" u="none" strike="noStrike">
                          <a:solidFill>
                            <a:srgbClr val="000000"/>
                          </a:solidFill>
                          <a:effectLst/>
                        </a:rPr>
                        <a:t>ISO3</a:t>
                      </a:r>
                      <a:endParaRPr lang="fr-FR"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buNone/>
                      </a:pPr>
                      <a:r>
                        <a:rPr lang="fr-FR" sz="1100" b="0" u="none" strike="noStrike" dirty="0">
                          <a:solidFill>
                            <a:srgbClr val="000000"/>
                          </a:solidFill>
                          <a:effectLst/>
                        </a:rPr>
                        <a:t>2022</a:t>
                      </a:r>
                      <a:endParaRPr lang="fr-FR"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fr-FR" sz="1100" b="0" u="none" strike="noStrike">
                          <a:solidFill>
                            <a:srgbClr val="000000"/>
                          </a:solidFill>
                          <a:effectLst/>
                        </a:rPr>
                        <a:t>OUI</a:t>
                      </a:r>
                      <a:endParaRPr lang="fr-FR"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504908888"/>
                  </a:ext>
                </a:extLst>
              </a:tr>
              <a:tr h="278513">
                <a:tc>
                  <a:txBody>
                    <a:bodyPr/>
                    <a:lstStyle/>
                    <a:p>
                      <a:pPr algn="l" fontAlgn="b">
                        <a:buNone/>
                      </a:pPr>
                      <a:r>
                        <a:rPr lang="fr-FR" sz="1100" b="0" u="none" strike="noStrike" dirty="0">
                          <a:solidFill>
                            <a:srgbClr val="000000"/>
                          </a:solidFill>
                          <a:effectLst/>
                        </a:rPr>
                        <a:t>05 - Présence de poulet</a:t>
                      </a:r>
                      <a:endParaRPr lang="fr-FR" sz="1100" b="0" i="0" u="none" strike="noStrike" dirty="0">
                        <a:solidFill>
                          <a:srgbClr val="000000"/>
                        </a:solidFill>
                        <a:effectLst/>
                        <a:latin typeface="Aptos Narrow" panose="020B0004020202020204" pitchFamily="34" charset="0"/>
                      </a:endParaRPr>
                    </a:p>
                  </a:txBody>
                  <a:tcPr marL="9525" marR="9525" marT="9525" marB="0" anchor="b">
                    <a:solidFill>
                      <a:schemeClr val="bg2">
                        <a:lumMod val="90000"/>
                      </a:schemeClr>
                    </a:solidFill>
                  </a:tcPr>
                </a:tc>
                <a:tc>
                  <a:txBody>
                    <a:bodyPr/>
                    <a:lstStyle/>
                    <a:p>
                      <a:pPr algn="l" fontAlgn="b">
                        <a:buNone/>
                      </a:pPr>
                      <a:r>
                        <a:rPr lang="fr-FR" sz="1100" b="0" u="none" strike="noStrike" dirty="0">
                          <a:solidFill>
                            <a:srgbClr val="000000"/>
                          </a:solidFill>
                          <a:effectLst/>
                        </a:rPr>
                        <a:t>FAO</a:t>
                      </a:r>
                      <a:endParaRPr lang="fr-FR" sz="1100" b="0" i="0" u="none" strike="noStrike" dirty="0">
                        <a:solidFill>
                          <a:srgbClr val="000000"/>
                        </a:solidFill>
                        <a:effectLst/>
                        <a:latin typeface="Aptos Narrow" panose="020B0004020202020204" pitchFamily="34" charset="0"/>
                      </a:endParaRPr>
                    </a:p>
                  </a:txBody>
                  <a:tcPr marL="9525" marR="9525" marT="9525" marB="0" anchor="b">
                    <a:solidFill>
                      <a:srgbClr val="00B0F0"/>
                    </a:solidFill>
                  </a:tcPr>
                </a:tc>
                <a:tc>
                  <a:txBody>
                    <a:bodyPr/>
                    <a:lstStyle/>
                    <a:p>
                      <a:pPr algn="l" fontAlgn="b">
                        <a:buNone/>
                      </a:pPr>
                      <a:r>
                        <a:rPr lang="fr-FR" sz="1100" b="0" i="0" u="none" strike="noStrike">
                          <a:solidFill>
                            <a:srgbClr val="000000"/>
                          </a:solidFill>
                          <a:effectLst/>
                          <a:latin typeface="Aptos Narrow" panose="020B0004020202020204" pitchFamily="34" charset="0"/>
                        </a:rPr>
                        <a:t>664 - Disponibilité alimentaire (Kcal/personne/jour)</a:t>
                      </a:r>
                    </a:p>
                  </a:txBody>
                  <a:tcPr marL="9525" marR="9525" marT="9525" marB="0" anchor="b"/>
                </a:tc>
                <a:tc>
                  <a:txBody>
                    <a:bodyPr/>
                    <a:lstStyle/>
                    <a:p>
                      <a:pPr algn="l" fontAlgn="b">
                        <a:buNone/>
                      </a:pPr>
                      <a:r>
                        <a:rPr lang="fr-FR" sz="1100" b="0" u="none" strike="noStrike">
                          <a:solidFill>
                            <a:srgbClr val="000000"/>
                          </a:solidFill>
                          <a:effectLst/>
                        </a:rPr>
                        <a:t>S2901-Total General</a:t>
                      </a:r>
                      <a:endParaRPr lang="fr-FR"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fr-FR" sz="1100" b="0" u="none" strike="noStrike">
                          <a:solidFill>
                            <a:srgbClr val="000000"/>
                          </a:solidFill>
                          <a:effectLst/>
                        </a:rPr>
                        <a:t>ISO3</a:t>
                      </a:r>
                      <a:endParaRPr lang="fr-FR"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buNone/>
                      </a:pPr>
                      <a:r>
                        <a:rPr lang="fr-FR" sz="1100" b="0" u="none" strike="noStrike">
                          <a:solidFill>
                            <a:srgbClr val="000000"/>
                          </a:solidFill>
                          <a:effectLst/>
                        </a:rPr>
                        <a:t>2022</a:t>
                      </a:r>
                      <a:endParaRPr lang="fr-FR"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fr-FR" sz="1100" b="0" u="none" strike="noStrike">
                          <a:solidFill>
                            <a:srgbClr val="000000"/>
                          </a:solidFill>
                          <a:effectLst/>
                        </a:rPr>
                        <a:t>OUI</a:t>
                      </a:r>
                      <a:endParaRPr lang="fr-FR"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65909250"/>
                  </a:ext>
                </a:extLst>
              </a:tr>
              <a:tr h="278513">
                <a:tc>
                  <a:txBody>
                    <a:bodyPr/>
                    <a:lstStyle/>
                    <a:p>
                      <a:pPr algn="l" fontAlgn="b">
                        <a:buNone/>
                      </a:pPr>
                      <a:r>
                        <a:rPr lang="fr-FR" sz="1100" b="0" u="none" strike="noStrike" dirty="0">
                          <a:solidFill>
                            <a:srgbClr val="000000"/>
                          </a:solidFill>
                          <a:effectLst/>
                        </a:rPr>
                        <a:t>09 - Positionnement bio </a:t>
                      </a:r>
                      <a:endParaRPr lang="fr-FR" sz="1100" b="0" i="0" u="none" strike="noStrike" dirty="0">
                        <a:solidFill>
                          <a:srgbClr val="000000"/>
                        </a:solidFill>
                        <a:effectLst/>
                        <a:latin typeface="Aptos Narrow" panose="020B0004020202020204" pitchFamily="34" charset="0"/>
                      </a:endParaRPr>
                    </a:p>
                  </a:txBody>
                  <a:tcPr marL="9525" marR="9525" marT="9525" marB="0" anchor="b">
                    <a:solidFill>
                      <a:schemeClr val="bg2">
                        <a:lumMod val="90000"/>
                      </a:schemeClr>
                    </a:solidFill>
                  </a:tcPr>
                </a:tc>
                <a:tc>
                  <a:txBody>
                    <a:bodyPr/>
                    <a:lstStyle/>
                    <a:p>
                      <a:pPr algn="l" fontAlgn="b">
                        <a:buNone/>
                      </a:pPr>
                      <a:r>
                        <a:rPr lang="fr-FR" sz="1100" b="0" u="none" strike="noStrike" dirty="0">
                          <a:solidFill>
                            <a:srgbClr val="000000"/>
                          </a:solidFill>
                          <a:effectLst/>
                        </a:rPr>
                        <a:t>FAO</a:t>
                      </a:r>
                      <a:endParaRPr lang="fr-FR" sz="1100" b="0" i="0" u="none" strike="noStrike" dirty="0">
                        <a:solidFill>
                          <a:srgbClr val="000000"/>
                        </a:solidFill>
                        <a:effectLst/>
                        <a:latin typeface="Aptos Narrow" panose="020B0004020202020204" pitchFamily="34" charset="0"/>
                      </a:endParaRPr>
                    </a:p>
                  </a:txBody>
                  <a:tcPr marL="9525" marR="9525" marT="9525" marB="0" anchor="b">
                    <a:solidFill>
                      <a:srgbClr val="00B0F0"/>
                    </a:solidFill>
                  </a:tcPr>
                </a:tc>
                <a:tc>
                  <a:txBody>
                    <a:bodyPr/>
                    <a:lstStyle/>
                    <a:p>
                      <a:pPr algn="l" fontAlgn="b">
                        <a:buNone/>
                      </a:pPr>
                      <a:r>
                        <a:rPr lang="fr-FR" sz="1100" b="0" i="0" u="none" strike="noStrike">
                          <a:solidFill>
                            <a:srgbClr val="000000"/>
                          </a:solidFill>
                          <a:effectLst/>
                          <a:latin typeface="Aptos Narrow" panose="020B0004020202020204" pitchFamily="34" charset="0"/>
                        </a:rPr>
                        <a:t>6121 - Valeur</a:t>
                      </a:r>
                    </a:p>
                  </a:txBody>
                  <a:tcPr marL="9525" marR="9525" marT="9525" marB="0" anchor="b"/>
                </a:tc>
                <a:tc>
                  <a:txBody>
                    <a:bodyPr/>
                    <a:lstStyle/>
                    <a:p>
                      <a:pPr algn="l" fontAlgn="b">
                        <a:buNone/>
                      </a:pPr>
                      <a:r>
                        <a:rPr lang="en-US" sz="1100" b="0" u="none" strike="noStrike">
                          <a:solidFill>
                            <a:srgbClr val="000000"/>
                          </a:solidFill>
                          <a:effectLst/>
                        </a:rPr>
                        <a:t>7005 - Prevalence of unaffordability (PUA), percent</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fr-FR" sz="1100" b="0" u="none" strike="noStrike">
                          <a:solidFill>
                            <a:srgbClr val="000000"/>
                          </a:solidFill>
                          <a:effectLst/>
                        </a:rPr>
                        <a:t>ISO3</a:t>
                      </a:r>
                      <a:endParaRPr lang="fr-FR"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buNone/>
                      </a:pPr>
                      <a:r>
                        <a:rPr lang="fr-FR" sz="1100" b="0" u="none" strike="noStrike">
                          <a:solidFill>
                            <a:srgbClr val="000000"/>
                          </a:solidFill>
                          <a:effectLst/>
                        </a:rPr>
                        <a:t>2022</a:t>
                      </a:r>
                      <a:endParaRPr lang="fr-FR"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fr-FR" sz="1100" b="0" u="none" strike="noStrike">
                          <a:solidFill>
                            <a:srgbClr val="000000"/>
                          </a:solidFill>
                          <a:effectLst/>
                        </a:rPr>
                        <a:t>OUI</a:t>
                      </a:r>
                      <a:endParaRPr lang="fr-FR"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28398277"/>
                  </a:ext>
                </a:extLst>
              </a:tr>
              <a:tr h="278513">
                <a:tc>
                  <a:txBody>
                    <a:bodyPr/>
                    <a:lstStyle/>
                    <a:p>
                      <a:pPr algn="l" fontAlgn="b">
                        <a:buNone/>
                      </a:pPr>
                      <a:r>
                        <a:rPr lang="fr-FR" sz="1100" b="0" u="none" strike="noStrike" dirty="0">
                          <a:solidFill>
                            <a:srgbClr val="000000"/>
                          </a:solidFill>
                          <a:effectLst/>
                        </a:rPr>
                        <a:t>09 - Positionnement bio  </a:t>
                      </a:r>
                      <a:endParaRPr lang="fr-FR" sz="1100" b="0" i="0" u="none" strike="noStrike" dirty="0">
                        <a:solidFill>
                          <a:srgbClr val="000000"/>
                        </a:solidFill>
                        <a:effectLst/>
                        <a:latin typeface="Aptos Narrow" panose="020B0004020202020204" pitchFamily="34" charset="0"/>
                      </a:endParaRPr>
                    </a:p>
                  </a:txBody>
                  <a:tcPr marL="9525" marR="9525" marT="9525" marB="0" anchor="b">
                    <a:solidFill>
                      <a:schemeClr val="bg2">
                        <a:lumMod val="90000"/>
                      </a:schemeClr>
                    </a:solidFill>
                  </a:tcPr>
                </a:tc>
                <a:tc>
                  <a:txBody>
                    <a:bodyPr/>
                    <a:lstStyle/>
                    <a:p>
                      <a:pPr algn="l" fontAlgn="b">
                        <a:buNone/>
                      </a:pPr>
                      <a:r>
                        <a:rPr lang="fr-FR" sz="1100" b="0" u="none" strike="noStrike" dirty="0">
                          <a:solidFill>
                            <a:srgbClr val="000000"/>
                          </a:solidFill>
                          <a:effectLst/>
                        </a:rPr>
                        <a:t>FAO</a:t>
                      </a:r>
                      <a:endParaRPr lang="fr-FR" sz="1100" b="0" i="0" u="none" strike="noStrike" dirty="0">
                        <a:solidFill>
                          <a:srgbClr val="000000"/>
                        </a:solidFill>
                        <a:effectLst/>
                        <a:latin typeface="Aptos Narrow" panose="020B0004020202020204" pitchFamily="34" charset="0"/>
                      </a:endParaRPr>
                    </a:p>
                  </a:txBody>
                  <a:tcPr marL="9525" marR="9525" marT="9525" marB="0" anchor="b">
                    <a:solidFill>
                      <a:srgbClr val="00B0F0"/>
                    </a:solidFill>
                  </a:tcPr>
                </a:tc>
                <a:tc>
                  <a:txBody>
                    <a:bodyPr/>
                    <a:lstStyle/>
                    <a:p>
                      <a:pPr algn="l" fontAlgn="b">
                        <a:buNone/>
                      </a:pPr>
                      <a:r>
                        <a:rPr lang="fr-FR" sz="1100" b="0" i="0" u="none" strike="noStrike">
                          <a:solidFill>
                            <a:srgbClr val="000000"/>
                          </a:solidFill>
                          <a:effectLst/>
                          <a:latin typeface="Aptos Narrow" panose="020B0004020202020204" pitchFamily="34" charset="0"/>
                        </a:rPr>
                        <a:t>6132 - Valeur</a:t>
                      </a:r>
                    </a:p>
                  </a:txBody>
                  <a:tcPr marL="9525" marR="9525" marT="9525" marB="0" anchor="b"/>
                </a:tc>
                <a:tc>
                  <a:txBody>
                    <a:bodyPr/>
                    <a:lstStyle/>
                    <a:p>
                      <a:pPr algn="l" fontAlgn="b">
                        <a:buNone/>
                      </a:pPr>
                      <a:r>
                        <a:rPr lang="en-US" sz="1100" b="0" u="none" strike="noStrike">
                          <a:solidFill>
                            <a:srgbClr val="000000"/>
                          </a:solidFill>
                          <a:effectLst/>
                        </a:rPr>
                        <a:t>7006 - Number of people unable to afford a healthy diet (NUA), million</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fr-FR" sz="1100" b="0" u="none" strike="noStrike">
                          <a:solidFill>
                            <a:srgbClr val="000000"/>
                          </a:solidFill>
                          <a:effectLst/>
                        </a:rPr>
                        <a:t>ISO3</a:t>
                      </a:r>
                      <a:endParaRPr lang="fr-FR"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buNone/>
                      </a:pPr>
                      <a:r>
                        <a:rPr lang="fr-FR" sz="1100" b="0" u="none" strike="noStrike">
                          <a:solidFill>
                            <a:srgbClr val="000000"/>
                          </a:solidFill>
                          <a:effectLst/>
                        </a:rPr>
                        <a:t>2022</a:t>
                      </a:r>
                      <a:endParaRPr lang="fr-FR"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fr-FR" sz="1100" b="0" u="none" strike="noStrike">
                          <a:solidFill>
                            <a:srgbClr val="000000"/>
                          </a:solidFill>
                          <a:effectLst/>
                        </a:rPr>
                        <a:t>OUI</a:t>
                      </a:r>
                      <a:endParaRPr lang="fr-FR"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087173527"/>
                  </a:ext>
                </a:extLst>
              </a:tr>
              <a:tr h="278513">
                <a:tc>
                  <a:txBody>
                    <a:bodyPr/>
                    <a:lstStyle/>
                    <a:p>
                      <a:pPr algn="l" fontAlgn="b">
                        <a:buNone/>
                      </a:pPr>
                      <a:r>
                        <a:rPr lang="fr-FR" sz="1100" b="0" u="none" strike="noStrike" dirty="0">
                          <a:solidFill>
                            <a:srgbClr val="000000"/>
                          </a:solidFill>
                          <a:effectLst/>
                        </a:rPr>
                        <a:t>10 - Facilité de Commerce Fra</a:t>
                      </a:r>
                      <a:br>
                        <a:rPr lang="fr-FR" sz="1100" b="0" u="none" strike="noStrike" dirty="0">
                          <a:solidFill>
                            <a:srgbClr val="000000"/>
                          </a:solidFill>
                          <a:effectLst/>
                        </a:rPr>
                      </a:br>
                      <a:r>
                        <a:rPr lang="fr-FR" sz="1100" b="0" u="none" strike="noStrike" dirty="0">
                          <a:solidFill>
                            <a:srgbClr val="000000"/>
                          </a:solidFill>
                          <a:effectLst/>
                        </a:rPr>
                        <a:t>+ Positionnement prix</a:t>
                      </a:r>
                      <a:endParaRPr lang="fr-FR" sz="1100" b="0" i="0" u="none" strike="noStrike" dirty="0">
                        <a:solidFill>
                          <a:srgbClr val="000000"/>
                        </a:solidFill>
                        <a:effectLst/>
                        <a:latin typeface="Aptos Narrow" panose="020B0004020202020204" pitchFamily="34" charset="0"/>
                      </a:endParaRPr>
                    </a:p>
                  </a:txBody>
                  <a:tcPr marL="9525" marR="9525" marT="9525" marB="0" anchor="b">
                    <a:solidFill>
                      <a:schemeClr val="bg2">
                        <a:lumMod val="90000"/>
                      </a:schemeClr>
                    </a:solidFill>
                  </a:tcPr>
                </a:tc>
                <a:tc>
                  <a:txBody>
                    <a:bodyPr/>
                    <a:lstStyle/>
                    <a:p>
                      <a:pPr algn="l" fontAlgn="b">
                        <a:buNone/>
                      </a:pPr>
                      <a:r>
                        <a:rPr lang="fr-FR" sz="1100" b="0" u="none" strike="noStrike" dirty="0">
                          <a:solidFill>
                            <a:srgbClr val="000000"/>
                          </a:solidFill>
                          <a:effectLst/>
                        </a:rPr>
                        <a:t>FAO</a:t>
                      </a:r>
                      <a:endParaRPr lang="fr-FR" sz="1100" b="0" i="0" u="none" strike="noStrike" dirty="0">
                        <a:solidFill>
                          <a:srgbClr val="000000"/>
                        </a:solidFill>
                        <a:effectLst/>
                        <a:latin typeface="Aptos Narrow" panose="020B0004020202020204" pitchFamily="34" charset="0"/>
                      </a:endParaRPr>
                    </a:p>
                  </a:txBody>
                  <a:tcPr marL="9525" marR="9525" marT="9525" marB="0" anchor="b">
                    <a:solidFill>
                      <a:srgbClr val="00B0F0"/>
                    </a:solidFill>
                  </a:tcPr>
                </a:tc>
                <a:tc>
                  <a:txBody>
                    <a:bodyPr/>
                    <a:lstStyle/>
                    <a:p>
                      <a:pPr algn="l" fontAlgn="b">
                        <a:buNone/>
                      </a:pPr>
                      <a:r>
                        <a:rPr lang="fr-FR" sz="1100" b="0" i="0" u="none" strike="noStrike">
                          <a:solidFill>
                            <a:srgbClr val="000000"/>
                          </a:solidFill>
                          <a:effectLst/>
                          <a:latin typeface="Aptos Narrow" panose="020B0004020202020204" pitchFamily="34" charset="0"/>
                        </a:rPr>
                        <a:t>5910 - Exportations - quantité</a:t>
                      </a:r>
                    </a:p>
                  </a:txBody>
                  <a:tcPr marL="9525" marR="9525" marT="9525" marB="0" anchor="b"/>
                </a:tc>
                <a:tc>
                  <a:txBody>
                    <a:bodyPr/>
                    <a:lstStyle/>
                    <a:p>
                      <a:pPr algn="l" fontAlgn="b">
                        <a:buNone/>
                      </a:pPr>
                      <a:r>
                        <a:rPr lang="fr-FR" sz="1100" b="0" u="none" strike="noStrike">
                          <a:solidFill>
                            <a:srgbClr val="000000"/>
                          </a:solidFill>
                          <a:effectLst/>
                        </a:rPr>
                        <a:t>21121 - Viande, poulet, fraîche ou réfrigérée</a:t>
                      </a:r>
                      <a:endParaRPr lang="fr-FR"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fr-FR" sz="1100" b="0" u="none" strike="noStrike">
                          <a:solidFill>
                            <a:srgbClr val="000000"/>
                          </a:solidFill>
                          <a:effectLst/>
                        </a:rPr>
                        <a:t>ISO3</a:t>
                      </a:r>
                      <a:endParaRPr lang="fr-FR"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buNone/>
                      </a:pPr>
                      <a:r>
                        <a:rPr lang="fr-FR" sz="1100" b="0" u="none" strike="noStrike">
                          <a:solidFill>
                            <a:srgbClr val="000000"/>
                          </a:solidFill>
                          <a:effectLst/>
                        </a:rPr>
                        <a:t>2022</a:t>
                      </a:r>
                      <a:endParaRPr lang="fr-FR"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fr-FR" sz="1100" b="0" u="none" strike="noStrike">
                          <a:solidFill>
                            <a:srgbClr val="000000"/>
                          </a:solidFill>
                          <a:effectLst/>
                        </a:rPr>
                        <a:t>OUI</a:t>
                      </a:r>
                      <a:endParaRPr lang="fr-FR"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976655591"/>
                  </a:ext>
                </a:extLst>
              </a:tr>
              <a:tr h="278513">
                <a:tc>
                  <a:txBody>
                    <a:bodyPr/>
                    <a:lstStyle/>
                    <a:p>
                      <a:pPr algn="l" fontAlgn="b">
                        <a:buNone/>
                      </a:pPr>
                      <a:r>
                        <a:rPr lang="fr-FR" sz="1100" b="0" u="none" strike="noStrike" dirty="0">
                          <a:solidFill>
                            <a:srgbClr val="000000"/>
                          </a:solidFill>
                          <a:effectLst/>
                        </a:rPr>
                        <a:t>10 - Facilité de Commerce Fra</a:t>
                      </a:r>
                      <a:br>
                        <a:rPr lang="fr-FR" sz="1100" b="0" u="none" strike="noStrike" dirty="0">
                          <a:solidFill>
                            <a:srgbClr val="000000"/>
                          </a:solidFill>
                          <a:effectLst/>
                        </a:rPr>
                      </a:br>
                      <a:r>
                        <a:rPr lang="fr-FR" sz="1100" b="0" u="none" strike="noStrike" dirty="0">
                          <a:solidFill>
                            <a:srgbClr val="000000"/>
                          </a:solidFill>
                          <a:effectLst/>
                        </a:rPr>
                        <a:t>+ Positionnement prix</a:t>
                      </a:r>
                      <a:endParaRPr lang="fr-FR" sz="1100" b="0" i="0" u="none" strike="noStrike" dirty="0">
                        <a:solidFill>
                          <a:srgbClr val="000000"/>
                        </a:solidFill>
                        <a:effectLst/>
                        <a:latin typeface="Aptos Narrow" panose="020B0004020202020204" pitchFamily="34" charset="0"/>
                      </a:endParaRPr>
                    </a:p>
                  </a:txBody>
                  <a:tcPr marL="9525" marR="9525" marT="9525" marB="0" anchor="b">
                    <a:solidFill>
                      <a:schemeClr val="bg2">
                        <a:lumMod val="90000"/>
                      </a:schemeClr>
                    </a:solidFill>
                  </a:tcPr>
                </a:tc>
                <a:tc>
                  <a:txBody>
                    <a:bodyPr/>
                    <a:lstStyle/>
                    <a:p>
                      <a:pPr algn="l" fontAlgn="b">
                        <a:buNone/>
                      </a:pPr>
                      <a:r>
                        <a:rPr lang="fr-FR" sz="1100" b="0" u="none" strike="noStrike" dirty="0">
                          <a:solidFill>
                            <a:srgbClr val="000000"/>
                          </a:solidFill>
                          <a:effectLst/>
                        </a:rPr>
                        <a:t>FAO</a:t>
                      </a:r>
                      <a:endParaRPr lang="fr-FR" sz="1100" b="0" i="0" u="none" strike="noStrike" dirty="0">
                        <a:solidFill>
                          <a:srgbClr val="000000"/>
                        </a:solidFill>
                        <a:effectLst/>
                        <a:latin typeface="Aptos Narrow" panose="020B0004020202020204" pitchFamily="34" charset="0"/>
                      </a:endParaRPr>
                    </a:p>
                  </a:txBody>
                  <a:tcPr marL="9525" marR="9525" marT="9525" marB="0" anchor="b">
                    <a:solidFill>
                      <a:srgbClr val="00B0F0"/>
                    </a:solidFill>
                  </a:tcPr>
                </a:tc>
                <a:tc>
                  <a:txBody>
                    <a:bodyPr/>
                    <a:lstStyle/>
                    <a:p>
                      <a:pPr algn="l" fontAlgn="b">
                        <a:buNone/>
                      </a:pPr>
                      <a:r>
                        <a:rPr lang="fr-FR" sz="1100" b="0" i="0" u="none" strike="noStrike">
                          <a:solidFill>
                            <a:srgbClr val="000000"/>
                          </a:solidFill>
                          <a:effectLst/>
                          <a:latin typeface="Aptos Narrow" panose="020B0004020202020204" pitchFamily="34" charset="0"/>
                        </a:rPr>
                        <a:t>5922 - Exportations - valeur</a:t>
                      </a:r>
                    </a:p>
                  </a:txBody>
                  <a:tcPr marL="9525" marR="9525" marT="9525" marB="0" anchor="b"/>
                </a:tc>
                <a:tc>
                  <a:txBody>
                    <a:bodyPr/>
                    <a:lstStyle/>
                    <a:p>
                      <a:pPr algn="l" fontAlgn="b">
                        <a:buNone/>
                      </a:pPr>
                      <a:r>
                        <a:rPr lang="fr-FR" sz="1100" b="0" u="none" strike="noStrike">
                          <a:solidFill>
                            <a:srgbClr val="000000"/>
                          </a:solidFill>
                          <a:effectLst/>
                        </a:rPr>
                        <a:t>21121 - Viande, poulet, fraîche ou réfrigérée</a:t>
                      </a:r>
                      <a:endParaRPr lang="fr-FR"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fr-FR" sz="1100" b="0" u="none" strike="noStrike">
                          <a:solidFill>
                            <a:srgbClr val="000000"/>
                          </a:solidFill>
                          <a:effectLst/>
                        </a:rPr>
                        <a:t>ISO3</a:t>
                      </a:r>
                      <a:endParaRPr lang="fr-FR"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buNone/>
                      </a:pPr>
                      <a:r>
                        <a:rPr lang="fr-FR" sz="1100" b="0" u="none" strike="noStrike">
                          <a:solidFill>
                            <a:srgbClr val="000000"/>
                          </a:solidFill>
                          <a:effectLst/>
                        </a:rPr>
                        <a:t>2022</a:t>
                      </a:r>
                      <a:endParaRPr lang="fr-FR"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fr-FR" sz="1100" b="0" u="none" strike="noStrike">
                          <a:solidFill>
                            <a:srgbClr val="000000"/>
                          </a:solidFill>
                          <a:effectLst/>
                        </a:rPr>
                        <a:t>OUI</a:t>
                      </a:r>
                      <a:endParaRPr lang="fr-FR"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623931116"/>
                  </a:ext>
                </a:extLst>
              </a:tr>
              <a:tr h="278513">
                <a:tc>
                  <a:txBody>
                    <a:bodyPr/>
                    <a:lstStyle/>
                    <a:p>
                      <a:pPr algn="l" fontAlgn="b">
                        <a:buNone/>
                      </a:pPr>
                      <a:r>
                        <a:rPr lang="fr-FR" sz="1100" b="0" u="none" strike="noStrike" dirty="0">
                          <a:solidFill>
                            <a:srgbClr val="000000"/>
                          </a:solidFill>
                          <a:effectLst/>
                        </a:rPr>
                        <a:t>11 – Transport - </a:t>
                      </a:r>
                      <a:r>
                        <a:rPr lang="fr-FR" sz="1100" b="0" u="none" strike="noStrike" dirty="0" err="1">
                          <a:solidFill>
                            <a:srgbClr val="000000"/>
                          </a:solidFill>
                          <a:effectLst/>
                        </a:rPr>
                        <a:t>Infrastr</a:t>
                      </a:r>
                      <a:r>
                        <a:rPr lang="fr-FR" sz="1100" b="0" u="none" strike="noStrike" dirty="0">
                          <a:solidFill>
                            <a:srgbClr val="000000"/>
                          </a:solidFill>
                          <a:effectLst/>
                        </a:rPr>
                        <a:t> logistiques</a:t>
                      </a:r>
                      <a:endParaRPr lang="fr-FR" sz="1100" b="0" i="0" u="none" strike="noStrike" dirty="0">
                        <a:solidFill>
                          <a:srgbClr val="000000"/>
                        </a:solidFill>
                        <a:effectLst/>
                        <a:latin typeface="Aptos Narrow" panose="020B0004020202020204" pitchFamily="34" charset="0"/>
                      </a:endParaRPr>
                    </a:p>
                  </a:txBody>
                  <a:tcPr marL="9525" marR="9525" marT="9525" marB="0" anchor="b">
                    <a:solidFill>
                      <a:srgbClr val="A2E2AD"/>
                    </a:solidFill>
                  </a:tcPr>
                </a:tc>
                <a:tc>
                  <a:txBody>
                    <a:bodyPr/>
                    <a:lstStyle/>
                    <a:p>
                      <a:pPr algn="l" fontAlgn="b">
                        <a:buNone/>
                      </a:pPr>
                      <a:r>
                        <a:rPr lang="fr-FR" sz="1100" b="0" u="none" strike="noStrike" dirty="0">
                          <a:solidFill>
                            <a:srgbClr val="000000"/>
                          </a:solidFill>
                          <a:effectLst/>
                        </a:rPr>
                        <a:t>BM</a:t>
                      </a:r>
                      <a:endParaRPr lang="fr-FR" sz="1100" b="0" i="0" u="none" strike="noStrike" dirty="0">
                        <a:solidFill>
                          <a:srgbClr val="000000"/>
                        </a:solidFill>
                        <a:effectLst/>
                        <a:latin typeface="Aptos Narrow" panose="020B0004020202020204" pitchFamily="34" charset="0"/>
                      </a:endParaRPr>
                    </a:p>
                  </a:txBody>
                  <a:tcPr marL="9525" marR="9525" marT="9525" marB="0" anchor="b">
                    <a:solidFill>
                      <a:srgbClr val="FF99FF"/>
                    </a:solidFill>
                  </a:tcPr>
                </a:tc>
                <a:tc>
                  <a:txBody>
                    <a:bodyPr/>
                    <a:lstStyle/>
                    <a:p>
                      <a:pPr algn="l" fontAlgn="b">
                        <a:buNone/>
                      </a:pPr>
                      <a:r>
                        <a:rPr lang="en-US" sz="1100" b="0" i="0" u="none" strike="noStrike" dirty="0">
                          <a:solidFill>
                            <a:srgbClr val="000000"/>
                          </a:solidFill>
                          <a:effectLst/>
                          <a:latin typeface="Aptos Narrow" panose="020B0004020202020204" pitchFamily="34" charset="0"/>
                        </a:rPr>
                        <a:t>Quality of trade- and transport-related infrastructure</a:t>
                      </a:r>
                    </a:p>
                  </a:txBody>
                  <a:tcPr marL="9525" marR="9525" marT="9525" marB="0" anchor="b"/>
                </a:tc>
                <a:tc>
                  <a:txBody>
                    <a:bodyPr/>
                    <a:lstStyle/>
                    <a:p>
                      <a:pPr algn="l" fontAlgn="b">
                        <a:buNone/>
                      </a:pPr>
                      <a:r>
                        <a:rPr lang="en-US" sz="1100" b="0" i="0" u="none" strike="noStrike" dirty="0">
                          <a:solidFill>
                            <a:srgbClr val="000000"/>
                          </a:solidFill>
                          <a:effectLst/>
                          <a:latin typeface="Aptos Narrow" panose="020B0004020202020204" pitchFamily="34" charset="0"/>
                        </a:rPr>
                        <a:t> score (1=low to 5=high)</a:t>
                      </a:r>
                      <a:endParaRPr lang="fr-FR"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fr-FR" sz="1100" b="0" u="none" strike="noStrike">
                          <a:solidFill>
                            <a:srgbClr val="000000"/>
                          </a:solidFill>
                          <a:effectLst/>
                        </a:rPr>
                        <a:t>ISO3</a:t>
                      </a:r>
                      <a:endParaRPr lang="fr-FR"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buNone/>
                      </a:pPr>
                      <a:r>
                        <a:rPr lang="fr-FR" sz="1100" b="0" u="none" strike="noStrike">
                          <a:solidFill>
                            <a:srgbClr val="000000"/>
                          </a:solidFill>
                          <a:effectLst/>
                        </a:rPr>
                        <a:t>2023</a:t>
                      </a:r>
                      <a:endParaRPr lang="fr-FR"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fr-FR" sz="1100" b="0" u="none" strike="noStrike">
                          <a:solidFill>
                            <a:srgbClr val="000000"/>
                          </a:solidFill>
                          <a:effectLst/>
                        </a:rPr>
                        <a:t>OUI</a:t>
                      </a:r>
                      <a:endParaRPr lang="fr-FR"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269057311"/>
                  </a:ext>
                </a:extLst>
              </a:tr>
              <a:tr h="278513">
                <a:tc>
                  <a:txBody>
                    <a:bodyPr/>
                    <a:lstStyle/>
                    <a:p>
                      <a:pPr algn="l" fontAlgn="b">
                        <a:buNone/>
                      </a:pPr>
                      <a:r>
                        <a:rPr lang="fr-FR" sz="1100" b="0" u="none" strike="noStrike" dirty="0">
                          <a:solidFill>
                            <a:srgbClr val="000000"/>
                          </a:solidFill>
                          <a:effectLst/>
                        </a:rPr>
                        <a:t>12 - Stabilité politique</a:t>
                      </a:r>
                      <a:endParaRPr lang="fr-FR" sz="1100" b="0" i="0" u="none" strike="noStrike" dirty="0">
                        <a:solidFill>
                          <a:srgbClr val="000000"/>
                        </a:solidFill>
                        <a:effectLst/>
                        <a:latin typeface="Aptos Narrow" panose="020B0004020202020204" pitchFamily="34" charset="0"/>
                      </a:endParaRPr>
                    </a:p>
                  </a:txBody>
                  <a:tcPr marL="9525" marR="9525" marT="9525" marB="0" anchor="b">
                    <a:solidFill>
                      <a:srgbClr val="A2E2AD"/>
                    </a:solidFill>
                  </a:tcPr>
                </a:tc>
                <a:tc>
                  <a:txBody>
                    <a:bodyPr/>
                    <a:lstStyle/>
                    <a:p>
                      <a:pPr algn="l" fontAlgn="b">
                        <a:buNone/>
                      </a:pPr>
                      <a:r>
                        <a:rPr lang="fr-FR" sz="1100" b="0" u="none" strike="noStrike" dirty="0">
                          <a:solidFill>
                            <a:srgbClr val="000000"/>
                          </a:solidFill>
                          <a:effectLst/>
                        </a:rPr>
                        <a:t>BM</a:t>
                      </a:r>
                      <a:endParaRPr lang="fr-FR" sz="1100" b="0" i="0" u="none" strike="noStrike" dirty="0">
                        <a:solidFill>
                          <a:srgbClr val="000000"/>
                        </a:solidFill>
                        <a:effectLst/>
                        <a:latin typeface="Aptos Narrow" panose="020B0004020202020204" pitchFamily="34" charset="0"/>
                      </a:endParaRPr>
                    </a:p>
                  </a:txBody>
                  <a:tcPr marL="9525" marR="9525" marT="9525" marB="0" anchor="b">
                    <a:solidFill>
                      <a:srgbClr val="FF99FF"/>
                    </a:solidFill>
                  </a:tcPr>
                </a:tc>
                <a:tc>
                  <a:txBody>
                    <a:bodyPr/>
                    <a:lstStyle/>
                    <a:p>
                      <a:pPr algn="l" fontAlgn="b">
                        <a:buNone/>
                      </a:pPr>
                      <a:r>
                        <a:rPr lang="en-US" sz="1100" b="0" i="0" u="none" strike="noStrike" dirty="0">
                          <a:solidFill>
                            <a:srgbClr val="000000"/>
                          </a:solidFill>
                          <a:effectLst/>
                          <a:latin typeface="Aptos Narrow" panose="020B0004020202020204" pitchFamily="34" charset="0"/>
                        </a:rPr>
                        <a:t>Political Stability and Absence of Violence/Terrorism</a:t>
                      </a:r>
                    </a:p>
                  </a:txBody>
                  <a:tcPr marL="9525" marR="9525" marT="9525" marB="0" anchor="b"/>
                </a:tc>
                <a:tc>
                  <a:txBody>
                    <a:bodyPr/>
                    <a:lstStyle/>
                    <a:p>
                      <a:pPr algn="l" fontAlgn="b">
                        <a:buNone/>
                      </a:pPr>
                      <a:r>
                        <a:rPr lang="en-US" sz="1100" b="0" i="0" u="none" strike="noStrike" dirty="0">
                          <a:solidFill>
                            <a:srgbClr val="000000"/>
                          </a:solidFill>
                          <a:effectLst/>
                          <a:latin typeface="Aptos Narrow" panose="020B0004020202020204" pitchFamily="34" charset="0"/>
                        </a:rPr>
                        <a:t>Estimate</a:t>
                      </a:r>
                      <a:endParaRPr lang="fr-FR"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fr-FR" sz="1100" b="0" u="none" strike="noStrike">
                          <a:solidFill>
                            <a:srgbClr val="000000"/>
                          </a:solidFill>
                          <a:effectLst/>
                        </a:rPr>
                        <a:t>ISO3</a:t>
                      </a:r>
                      <a:endParaRPr lang="fr-FR"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buNone/>
                      </a:pPr>
                      <a:r>
                        <a:rPr lang="fr-FR" sz="1100" b="0" u="none" strike="noStrike">
                          <a:solidFill>
                            <a:srgbClr val="000000"/>
                          </a:solidFill>
                          <a:effectLst/>
                        </a:rPr>
                        <a:t>2023</a:t>
                      </a:r>
                      <a:endParaRPr lang="fr-FR"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fr-FR" sz="1100" b="0" u="none" strike="noStrike">
                          <a:solidFill>
                            <a:srgbClr val="000000"/>
                          </a:solidFill>
                          <a:effectLst/>
                        </a:rPr>
                        <a:t>OUI</a:t>
                      </a:r>
                      <a:endParaRPr lang="fr-FR"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246274076"/>
                  </a:ext>
                </a:extLst>
              </a:tr>
              <a:tr h="278513">
                <a:tc>
                  <a:txBody>
                    <a:bodyPr/>
                    <a:lstStyle/>
                    <a:p>
                      <a:pPr algn="l" fontAlgn="b">
                        <a:buNone/>
                      </a:pPr>
                      <a:r>
                        <a:rPr lang="fr-FR" sz="1100" b="0" u="none" strike="noStrike" dirty="0">
                          <a:solidFill>
                            <a:srgbClr val="000000"/>
                          </a:solidFill>
                          <a:effectLst/>
                        </a:rPr>
                        <a:t>13 – Environnemental</a:t>
                      </a:r>
                      <a:endParaRPr lang="fr-FR" sz="1100" b="0" i="0" u="none" strike="noStrike" dirty="0">
                        <a:solidFill>
                          <a:srgbClr val="000000"/>
                        </a:solidFill>
                        <a:effectLst/>
                        <a:latin typeface="Aptos Narrow" panose="020B0004020202020204" pitchFamily="34" charset="0"/>
                      </a:endParaRPr>
                    </a:p>
                  </a:txBody>
                  <a:tcPr marL="9525" marR="9525" marT="9525" marB="0" anchor="b">
                    <a:solidFill>
                      <a:srgbClr val="A2E2AD"/>
                    </a:solidFill>
                  </a:tcPr>
                </a:tc>
                <a:tc>
                  <a:txBody>
                    <a:bodyPr/>
                    <a:lstStyle/>
                    <a:p>
                      <a:pPr algn="l" fontAlgn="b">
                        <a:buNone/>
                      </a:pPr>
                      <a:r>
                        <a:rPr lang="fr-FR" sz="1100" b="0" u="none" strike="noStrike" dirty="0">
                          <a:solidFill>
                            <a:srgbClr val="000000"/>
                          </a:solidFill>
                          <a:effectLst/>
                        </a:rPr>
                        <a:t>CEPII</a:t>
                      </a:r>
                      <a:endParaRPr lang="fr-FR" sz="1100" b="0" i="0" u="none" strike="noStrike" dirty="0">
                        <a:solidFill>
                          <a:srgbClr val="000000"/>
                        </a:solidFill>
                        <a:effectLst/>
                        <a:latin typeface="Aptos Narrow" panose="020B0004020202020204" pitchFamily="34" charset="0"/>
                      </a:endParaRPr>
                    </a:p>
                  </a:txBody>
                  <a:tcPr marL="9525" marR="9525" marT="9525" marB="0" anchor="b">
                    <a:solidFill>
                      <a:srgbClr val="FFFF00"/>
                    </a:solidFill>
                  </a:tcPr>
                </a:tc>
                <a:tc>
                  <a:txBody>
                    <a:bodyPr/>
                    <a:lstStyle/>
                    <a:p>
                      <a:pPr algn="l" fontAlgn="b">
                        <a:buNone/>
                      </a:pPr>
                      <a:r>
                        <a:rPr lang="pt-BR" sz="1100" b="0" i="0" u="none" strike="noStrike">
                          <a:solidFill>
                            <a:srgbClr val="000000"/>
                          </a:solidFill>
                          <a:effectLst/>
                          <a:latin typeface="Aptos Narrow" panose="020B0004020202020204" pitchFamily="34" charset="0"/>
                        </a:rPr>
                        <a:t>iso_o = FRA</a:t>
                      </a:r>
                      <a:br>
                        <a:rPr lang="pt-BR" sz="1100" b="0" i="0" u="none" strike="noStrike">
                          <a:solidFill>
                            <a:srgbClr val="000000"/>
                          </a:solidFill>
                          <a:effectLst/>
                          <a:latin typeface="Aptos Narrow" panose="020B0004020202020204" pitchFamily="34" charset="0"/>
                        </a:rPr>
                      </a:br>
                      <a:r>
                        <a:rPr lang="pt-BR" sz="1100" b="0" i="0" u="none" strike="noStrike">
                          <a:solidFill>
                            <a:srgbClr val="000000"/>
                          </a:solidFill>
                          <a:effectLst/>
                          <a:latin typeface="Aptos Narrow" panose="020B0004020202020204" pitchFamily="34" charset="0"/>
                        </a:rPr>
                        <a:t>iso_d = pays d'Export</a:t>
                      </a:r>
                    </a:p>
                  </a:txBody>
                  <a:tcPr marL="9525" marR="9525" marT="9525" marB="0" anchor="b"/>
                </a:tc>
                <a:tc>
                  <a:txBody>
                    <a:bodyPr/>
                    <a:lstStyle/>
                    <a:p>
                      <a:pPr algn="l" fontAlgn="b">
                        <a:buNone/>
                      </a:pPr>
                      <a:r>
                        <a:rPr lang="fr-FR" sz="1100" b="0" u="none" strike="noStrike" dirty="0" err="1">
                          <a:solidFill>
                            <a:srgbClr val="000000"/>
                          </a:solidFill>
                          <a:effectLst/>
                        </a:rPr>
                        <a:t>distwces</a:t>
                      </a:r>
                      <a:r>
                        <a:rPr lang="fr-FR" sz="1100" b="0" u="none" strike="noStrike" dirty="0">
                          <a:solidFill>
                            <a:srgbClr val="000000"/>
                          </a:solidFill>
                          <a:effectLst/>
                        </a:rPr>
                        <a:t> en km </a:t>
                      </a:r>
                    </a:p>
                    <a:p>
                      <a:pPr algn="l" fontAlgn="b">
                        <a:buNone/>
                      </a:pPr>
                      <a:r>
                        <a:rPr lang="fr-FR" sz="1100" b="0" u="none" strike="noStrike" dirty="0">
                          <a:solidFill>
                            <a:srgbClr val="000000"/>
                          </a:solidFill>
                          <a:effectLst/>
                        </a:rPr>
                        <a:t>(</a:t>
                      </a:r>
                      <a:r>
                        <a:rPr lang="fr-FR" sz="1100" b="0" u="none" strike="noStrike" dirty="0" err="1">
                          <a:solidFill>
                            <a:srgbClr val="000000"/>
                          </a:solidFill>
                          <a:effectLst/>
                        </a:rPr>
                        <a:t>distance+distances</a:t>
                      </a:r>
                      <a:r>
                        <a:rPr lang="fr-FR" sz="1100" b="0" u="none" strike="noStrike" dirty="0">
                          <a:solidFill>
                            <a:srgbClr val="000000"/>
                          </a:solidFill>
                          <a:effectLst/>
                        </a:rPr>
                        <a:t> internes </a:t>
                      </a:r>
                      <a:r>
                        <a:rPr lang="fr-FR" sz="1100" b="0" u="none" strike="noStrike" dirty="0" err="1">
                          <a:solidFill>
                            <a:srgbClr val="000000"/>
                          </a:solidFill>
                          <a:effectLst/>
                        </a:rPr>
                        <a:t>repres</a:t>
                      </a:r>
                      <a:r>
                        <a:rPr lang="fr-FR" sz="1100" b="0" u="none" strike="noStrike" dirty="0">
                          <a:solidFill>
                            <a:srgbClr val="000000"/>
                          </a:solidFill>
                          <a:effectLst/>
                        </a:rPr>
                        <a:t> flux)+données </a:t>
                      </a:r>
                      <a:r>
                        <a:rPr lang="fr-FR" sz="1100" b="0" u="none" strike="noStrike" dirty="0" err="1">
                          <a:solidFill>
                            <a:srgbClr val="000000"/>
                          </a:solidFill>
                          <a:effectLst/>
                        </a:rPr>
                        <a:t>cplmtr</a:t>
                      </a:r>
                      <a:endParaRPr lang="fr-FR"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fr-FR" sz="1100" b="0" u="none" strike="noStrike" dirty="0">
                          <a:solidFill>
                            <a:srgbClr val="000000"/>
                          </a:solidFill>
                          <a:effectLst/>
                        </a:rPr>
                        <a:t>ISO3</a:t>
                      </a:r>
                      <a:endParaRPr lang="fr-FR"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fr-FR" sz="1100" b="0" u="none" strike="noStrike" dirty="0">
                          <a:solidFill>
                            <a:srgbClr val="000000"/>
                          </a:solidFill>
                          <a:effectLst/>
                        </a:rPr>
                        <a:t>NA</a:t>
                      </a:r>
                      <a:endParaRPr lang="fr-FR"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fr-FR" sz="1100" b="0" u="none" strike="noStrike">
                          <a:solidFill>
                            <a:srgbClr val="000000"/>
                          </a:solidFill>
                          <a:effectLst/>
                        </a:rPr>
                        <a:t>OUI</a:t>
                      </a:r>
                      <a:endParaRPr lang="fr-FR"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033126187"/>
                  </a:ext>
                </a:extLst>
              </a:tr>
              <a:tr h="278513">
                <a:tc>
                  <a:txBody>
                    <a:bodyPr/>
                    <a:lstStyle/>
                    <a:p>
                      <a:pPr algn="l" fontAlgn="b">
                        <a:buNone/>
                      </a:pPr>
                      <a:r>
                        <a:rPr lang="fr-FR" sz="1100" b="0" u="none" strike="noStrike" dirty="0">
                          <a:solidFill>
                            <a:srgbClr val="000000"/>
                          </a:solidFill>
                          <a:effectLst/>
                        </a:rPr>
                        <a:t>14 - Compléments généraux</a:t>
                      </a:r>
                      <a:endParaRPr lang="fr-FR" sz="1100" b="0" i="0" u="none" strike="noStrike" dirty="0">
                        <a:solidFill>
                          <a:srgbClr val="000000"/>
                        </a:solidFill>
                        <a:effectLst/>
                        <a:latin typeface="Aptos Narrow" panose="020B0004020202020204" pitchFamily="34" charset="0"/>
                      </a:endParaRPr>
                    </a:p>
                  </a:txBody>
                  <a:tcPr marL="9525" marR="9525" marT="9525" marB="0" anchor="b">
                    <a:solidFill>
                      <a:srgbClr val="A2E2AD"/>
                    </a:solidFill>
                  </a:tcPr>
                </a:tc>
                <a:tc>
                  <a:txBody>
                    <a:bodyPr/>
                    <a:lstStyle/>
                    <a:p>
                      <a:pPr algn="l" fontAlgn="b">
                        <a:buNone/>
                      </a:pPr>
                      <a:r>
                        <a:rPr lang="fr-FR" sz="1100" b="0" u="none" strike="noStrike" dirty="0">
                          <a:solidFill>
                            <a:srgbClr val="000000"/>
                          </a:solidFill>
                          <a:effectLst/>
                        </a:rPr>
                        <a:t>CEPII</a:t>
                      </a:r>
                      <a:endParaRPr lang="fr-FR" sz="1100" b="0" i="0" u="none" strike="noStrike" dirty="0">
                        <a:solidFill>
                          <a:srgbClr val="000000"/>
                        </a:solidFill>
                        <a:effectLst/>
                        <a:latin typeface="Aptos Narrow" panose="020B0004020202020204" pitchFamily="34" charset="0"/>
                      </a:endParaRPr>
                    </a:p>
                  </a:txBody>
                  <a:tcPr marL="9525" marR="9525" marT="9525" marB="0" anchor="b">
                    <a:solidFill>
                      <a:srgbClr val="FFFF00"/>
                    </a:solidFill>
                  </a:tcPr>
                </a:tc>
                <a:tc>
                  <a:txBody>
                    <a:bodyPr/>
                    <a:lstStyle/>
                    <a:p>
                      <a:pPr algn="l" fontAlgn="b">
                        <a:buNone/>
                      </a:pPr>
                      <a:r>
                        <a:rPr lang="en-US" sz="1100" b="0" i="0" u="none" strike="noStrike" dirty="0">
                          <a:solidFill>
                            <a:srgbClr val="000000"/>
                          </a:solidFill>
                          <a:effectLst/>
                          <a:latin typeface="Aptos Narrow" panose="020B0004020202020204" pitchFamily="34" charset="0"/>
                        </a:rPr>
                        <a:t>iso2, iso3, </a:t>
                      </a:r>
                      <a:r>
                        <a:rPr lang="en-US" sz="1100" b="0" i="0" u="none" strike="noStrike" dirty="0" err="1">
                          <a:solidFill>
                            <a:srgbClr val="000000"/>
                          </a:solidFill>
                          <a:effectLst/>
                          <a:latin typeface="Aptos Narrow" panose="020B0004020202020204" pitchFamily="34" charset="0"/>
                        </a:rPr>
                        <a:t>cnum</a:t>
                      </a:r>
                      <a:r>
                        <a:rPr lang="en-US" sz="1100" b="0" i="0" u="none" strike="noStrike" dirty="0">
                          <a:solidFill>
                            <a:srgbClr val="000000"/>
                          </a:solidFill>
                          <a:effectLst/>
                          <a:latin typeface="Aptos Narrow" panose="020B0004020202020204" pitchFamily="34" charset="0"/>
                        </a:rPr>
                        <a:t>, </a:t>
                      </a:r>
                      <a:r>
                        <a:rPr lang="en-US" sz="1100" b="0" i="0" u="none" strike="noStrike" dirty="0" err="1">
                          <a:solidFill>
                            <a:srgbClr val="000000"/>
                          </a:solidFill>
                          <a:effectLst/>
                          <a:latin typeface="Aptos Narrow" panose="020B0004020202020204" pitchFamily="34" charset="0"/>
                        </a:rPr>
                        <a:t>country_name,pays_nom</a:t>
                      </a:r>
                      <a:r>
                        <a:rPr lang="en-US" sz="1100" b="0" i="0" u="none" strike="noStrike" dirty="0">
                          <a:solidFill>
                            <a:srgbClr val="000000"/>
                          </a:solidFill>
                          <a:effectLst/>
                          <a:latin typeface="Aptos Narrow" panose="020B0004020202020204" pitchFamily="34" charset="0"/>
                        </a:rPr>
                        <a:t>, </a:t>
                      </a:r>
                      <a:r>
                        <a:rPr lang="en-US" sz="1100" b="0" i="0" u="none" strike="noStrike" dirty="0" err="1">
                          <a:solidFill>
                            <a:srgbClr val="000000"/>
                          </a:solidFill>
                          <a:effectLst/>
                          <a:latin typeface="Aptos Narrow" panose="020B0004020202020204" pitchFamily="34" charset="0"/>
                        </a:rPr>
                        <a:t>langueoff</a:t>
                      </a:r>
                      <a:endParaRPr lang="en-U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n-US" sz="1100" b="0" u="none" strike="noStrike" dirty="0">
                          <a:solidFill>
                            <a:srgbClr val="000000"/>
                          </a:solidFill>
                          <a:effectLst/>
                        </a:rPr>
                        <a:t>iso2, iso3, </a:t>
                      </a:r>
                      <a:r>
                        <a:rPr lang="en-US" sz="1100" b="0" u="none" strike="noStrike" dirty="0" err="1">
                          <a:solidFill>
                            <a:srgbClr val="000000"/>
                          </a:solidFill>
                          <a:effectLst/>
                        </a:rPr>
                        <a:t>cnum</a:t>
                      </a:r>
                      <a:r>
                        <a:rPr lang="en-US" sz="1100" b="0" u="none" strike="noStrike" dirty="0">
                          <a:solidFill>
                            <a:srgbClr val="000000"/>
                          </a:solidFill>
                          <a:effectLst/>
                        </a:rPr>
                        <a:t>, </a:t>
                      </a:r>
                      <a:r>
                        <a:rPr lang="en-US" sz="1100" b="0" u="none" strike="noStrike" dirty="0" err="1">
                          <a:solidFill>
                            <a:srgbClr val="000000"/>
                          </a:solidFill>
                          <a:effectLst/>
                        </a:rPr>
                        <a:t>country_name</a:t>
                      </a:r>
                      <a:r>
                        <a:rPr lang="en-US" sz="1100" b="0" u="none" strike="noStrike" dirty="0">
                          <a:solidFill>
                            <a:srgbClr val="000000"/>
                          </a:solidFill>
                          <a:effectLst/>
                        </a:rPr>
                        <a:t>, </a:t>
                      </a:r>
                      <a:r>
                        <a:rPr lang="en-US" sz="1100" b="0" u="none" strike="noStrike" dirty="0" err="1">
                          <a:solidFill>
                            <a:srgbClr val="000000"/>
                          </a:solidFill>
                          <a:effectLst/>
                        </a:rPr>
                        <a:t>pays_nom</a:t>
                      </a:r>
                      <a:r>
                        <a:rPr lang="en-US" sz="1100" b="0" u="none" strike="noStrike" dirty="0">
                          <a:solidFill>
                            <a:srgbClr val="000000"/>
                          </a:solidFill>
                          <a:effectLst/>
                        </a:rPr>
                        <a:t>, continent…</a:t>
                      </a:r>
                      <a:endParaRPr lang="en-U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fr-FR" sz="1100" b="0" u="none" strike="noStrike">
                          <a:solidFill>
                            <a:srgbClr val="000000"/>
                          </a:solidFill>
                          <a:effectLst/>
                        </a:rPr>
                        <a:t>ISO3</a:t>
                      </a:r>
                      <a:endParaRPr lang="fr-FR"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fr-FR" sz="1100" b="0" u="none" strike="noStrike" kern="1200" dirty="0">
                          <a:solidFill>
                            <a:srgbClr val="000000"/>
                          </a:solidFill>
                          <a:effectLst/>
                          <a:latin typeface="+mn-lt"/>
                          <a:ea typeface="+mn-ea"/>
                          <a:cs typeface="+mn-cs"/>
                        </a:rPr>
                        <a:t>NA</a:t>
                      </a:r>
                    </a:p>
                  </a:txBody>
                  <a:tcPr marL="9525" marR="9525" marT="9525" marB="0" anchor="b"/>
                </a:tc>
                <a:tc>
                  <a:txBody>
                    <a:bodyPr/>
                    <a:lstStyle/>
                    <a:p>
                      <a:pPr algn="l" fontAlgn="b">
                        <a:buNone/>
                      </a:pPr>
                      <a:r>
                        <a:rPr lang="fr-FR" sz="1100" b="0" u="none" strike="noStrike" dirty="0">
                          <a:solidFill>
                            <a:srgbClr val="000000"/>
                          </a:solidFill>
                          <a:effectLst/>
                        </a:rPr>
                        <a:t>OUI</a:t>
                      </a:r>
                      <a:endParaRPr lang="fr-FR" sz="11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717863656"/>
                  </a:ext>
                </a:extLst>
              </a:tr>
            </a:tbl>
          </a:graphicData>
        </a:graphic>
      </p:graphicFrame>
      <p:sp>
        <p:nvSpPr>
          <p:cNvPr id="4" name="Espace réservé du numéro de diapositive 3">
            <a:extLst>
              <a:ext uri="{FF2B5EF4-FFF2-40B4-BE49-F238E27FC236}">
                <a16:creationId xmlns:a16="http://schemas.microsoft.com/office/drawing/2014/main" id="{917635A2-8D42-C12B-099C-768E00E9F11C}"/>
              </a:ext>
            </a:extLst>
          </p:cNvPr>
          <p:cNvSpPr>
            <a:spLocks noGrp="1"/>
          </p:cNvSpPr>
          <p:nvPr>
            <p:ph type="sldNum" sz="quarter" idx="12"/>
          </p:nvPr>
        </p:nvSpPr>
        <p:spPr/>
        <p:txBody>
          <a:bodyPr/>
          <a:lstStyle/>
          <a:p>
            <a:pPr rtl="0"/>
            <a:fld id="{7DC1BBB0-96F0-4077-A278-0F3FB5C104D3}" type="slidenum">
              <a:rPr lang="fr-FR" noProof="0" smtClean="0"/>
              <a:t>6</a:t>
            </a:fld>
            <a:endParaRPr lang="fr-FR" noProof="0"/>
          </a:p>
        </p:txBody>
      </p:sp>
    </p:spTree>
    <p:extLst>
      <p:ext uri="{BB962C8B-B14F-4D97-AF65-F5344CB8AC3E}">
        <p14:creationId xmlns:p14="http://schemas.microsoft.com/office/powerpoint/2010/main" val="3912020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1450C9-3180-F1C1-506D-A52ACF1EE94A}"/>
              </a:ext>
            </a:extLst>
          </p:cNvPr>
          <p:cNvSpPr>
            <a:spLocks noGrp="1"/>
          </p:cNvSpPr>
          <p:nvPr>
            <p:ph type="title"/>
          </p:nvPr>
        </p:nvSpPr>
        <p:spPr/>
        <p:txBody>
          <a:bodyPr/>
          <a:lstStyle/>
          <a:p>
            <a:r>
              <a:rPr lang="fr-FR" dirty="0"/>
              <a:t>II.B – Traitement de données :</a:t>
            </a: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E9B80429-5884-AC89-B834-B40B6537B71F}"/>
                  </a:ext>
                </a:extLst>
              </p:cNvPr>
              <p:cNvSpPr>
                <a:spLocks noGrp="1"/>
              </p:cNvSpPr>
              <p:nvPr>
                <p:ph idx="1"/>
              </p:nvPr>
            </p:nvSpPr>
            <p:spPr>
              <a:xfrm>
                <a:off x="432000" y="1008000"/>
                <a:ext cx="11423052" cy="5076000"/>
              </a:xfrm>
            </p:spPr>
            <p:txBody>
              <a:bodyPr>
                <a:normAutofit/>
              </a:bodyPr>
              <a:lstStyle/>
              <a:p>
                <a:r>
                  <a:rPr lang="fr-FR" b="1" u="sng" dirty="0"/>
                  <a:t>Nettoyage de données :</a:t>
                </a:r>
              </a:p>
              <a:p>
                <a:pPr lvl="1"/>
                <a:r>
                  <a:rPr lang="fr-FR" dirty="0"/>
                  <a:t> Analyse des </a:t>
                </a:r>
                <a:r>
                  <a:rPr lang="fr-FR" b="1" dirty="0"/>
                  <a:t>valeurs </a:t>
                </a:r>
                <a:r>
                  <a:rPr lang="fr-FR" b="1" dirty="0" err="1"/>
                  <a:t>null</a:t>
                </a:r>
                <a:r>
                  <a:rPr lang="fr-FR" b="1" dirty="0"/>
                  <a:t> </a:t>
                </a:r>
                <a:r>
                  <a:rPr lang="fr-FR" dirty="0"/>
                  <a:t>=&gt; Suppression ou valeur 0 selon étude</a:t>
                </a:r>
              </a:p>
              <a:p>
                <a:pPr lvl="1"/>
                <a:r>
                  <a:rPr lang="fr-FR" b="1" dirty="0"/>
                  <a:t>Harmonisation</a:t>
                </a:r>
                <a:r>
                  <a:rPr lang="fr-FR" dirty="0"/>
                  <a:t> des unités ( unité, USD, kg)(</a:t>
                </a:r>
                <a:r>
                  <a:rPr lang="fr-FR" dirty="0" err="1"/>
                  <a:t>Featuring</a:t>
                </a:r>
                <a:r>
                  <a:rPr lang="fr-FR" dirty="0"/>
                  <a:t>)</a:t>
                </a:r>
              </a:p>
              <a:p>
                <a:pPr lvl="1"/>
                <a:r>
                  <a:rPr lang="fr-FR" b="1" dirty="0"/>
                  <a:t>Correctifs</a:t>
                </a:r>
                <a:r>
                  <a:rPr lang="fr-FR" dirty="0"/>
                  <a:t> d’iso3</a:t>
                </a:r>
              </a:p>
              <a:p>
                <a:r>
                  <a:rPr lang="fr-FR" b="1" u="sng" dirty="0"/>
                  <a:t>Pivot </a:t>
                </a:r>
                <a:r>
                  <a:rPr lang="fr-FR" b="1" dirty="0"/>
                  <a:t>: </a:t>
                </a:r>
                <a:r>
                  <a:rPr lang="fr-FR" dirty="0"/>
                  <a:t>pour les données FA0</a:t>
                </a:r>
              </a:p>
              <a:p>
                <a:r>
                  <a:rPr lang="fr-FR" b="1" u="sng" dirty="0"/>
                  <a:t>Création de colonnes calculées/ </a:t>
                </a:r>
                <a:r>
                  <a:rPr lang="fr-FR" b="1" u="sng" dirty="0" err="1"/>
                  <a:t>Featuring</a:t>
                </a:r>
                <a:r>
                  <a:rPr lang="fr-FR" b="1" u="sng" dirty="0"/>
                  <a:t> : </a:t>
                </a:r>
              </a:p>
              <a:p>
                <a:pPr lvl="1"/>
                <a:r>
                  <a:rPr lang="fr-FR" sz="1400" dirty="0"/>
                  <a:t>'</a:t>
                </a:r>
                <a:r>
                  <a:rPr lang="fr-FR" sz="1400" dirty="0" err="1"/>
                  <a:t>Balance_IMP-EXP_Poulet_kg</a:t>
                </a:r>
                <a:r>
                  <a:rPr lang="fr-FR" sz="1400" dirty="0"/>
                  <a:t>’  = ‘</a:t>
                </a:r>
                <a:r>
                  <a:rPr lang="fr-FR" sz="1400" dirty="0" err="1"/>
                  <a:t>Import_Poulet_kg</a:t>
                </a:r>
                <a:r>
                  <a:rPr lang="fr-FR" sz="1400" dirty="0"/>
                  <a:t>’  </a:t>
                </a:r>
                <a:r>
                  <a:rPr lang="fr-FR" sz="1400" b="1" dirty="0"/>
                  <a:t>-  </a:t>
                </a:r>
                <a:r>
                  <a:rPr lang="fr-FR" sz="1400" dirty="0"/>
                  <a:t>'</a:t>
                </a:r>
                <a:r>
                  <a:rPr lang="fr-FR" sz="1400" dirty="0" err="1"/>
                  <a:t>Export_Poulet_kg</a:t>
                </a:r>
                <a:r>
                  <a:rPr lang="fr-FR" sz="1400" dirty="0"/>
                  <a:t>’</a:t>
                </a:r>
              </a:p>
              <a:p>
                <a:pPr lvl="1"/>
                <a14:m>
                  <m:oMath xmlns:m="http://schemas.openxmlformats.org/officeDocument/2006/math">
                    <m:r>
                      <m:rPr>
                        <m:nor/>
                      </m:rPr>
                      <a:rPr lang="fr-FR" sz="1400" dirty="0"/>
                      <m:t>′</m:t>
                    </m:r>
                    <m:r>
                      <m:rPr>
                        <m:nor/>
                      </m:rPr>
                      <a:rPr lang="fr-FR" sz="1400" dirty="0"/>
                      <m:t>Part</m:t>
                    </m:r>
                    <m:r>
                      <m:rPr>
                        <m:nor/>
                      </m:rPr>
                      <a:rPr lang="fr-FR" sz="1400" dirty="0"/>
                      <m:t> </m:t>
                    </m:r>
                    <m:r>
                      <m:rPr>
                        <m:nor/>
                      </m:rPr>
                      <a:rPr lang="fr-FR" sz="1400" dirty="0"/>
                      <m:t>de</m:t>
                    </m:r>
                    <m:r>
                      <m:rPr>
                        <m:nor/>
                      </m:rPr>
                      <a:rPr lang="fr-FR" sz="1400" dirty="0"/>
                      <m:t> </m:t>
                    </m:r>
                    <m:r>
                      <m:rPr>
                        <m:nor/>
                      </m:rPr>
                      <a:rPr lang="fr-FR" sz="1400" dirty="0"/>
                      <m:t>Volaille</m:t>
                    </m:r>
                    <m:r>
                      <m:rPr>
                        <m:nor/>
                      </m:rPr>
                      <a:rPr lang="fr-FR" sz="1400" dirty="0"/>
                      <m:t> </m:t>
                    </m:r>
                    <m:r>
                      <m:rPr>
                        <m:nor/>
                      </m:rPr>
                      <a:rPr lang="fr-FR" sz="1400" dirty="0"/>
                      <m:t>dans</m:t>
                    </m:r>
                    <m:r>
                      <m:rPr>
                        <m:nor/>
                      </m:rPr>
                      <a:rPr lang="fr-FR" sz="1400" dirty="0"/>
                      <m:t> </m:t>
                    </m:r>
                    <m:r>
                      <m:rPr>
                        <m:nor/>
                      </m:rPr>
                      <a:rPr lang="fr-FR" sz="1400" dirty="0"/>
                      <m:t>Alimentation</m:t>
                    </m:r>
                    <m:r>
                      <m:rPr>
                        <m:nor/>
                      </m:rPr>
                      <a:rPr lang="fr-FR" sz="1400" dirty="0"/>
                      <m:t>(%)’</m:t>
                    </m:r>
                    <m:r>
                      <a:rPr lang="fr-FR" sz="1400" i="0" smtClean="0">
                        <a:latin typeface="Cambria Math" panose="02040503050406030204" pitchFamily="18" charset="0"/>
                      </a:rPr>
                      <m:t>=</m:t>
                    </m:r>
                    <m:f>
                      <m:fPr>
                        <m:ctrlPr>
                          <a:rPr lang="fr-FR" sz="1400" i="1" smtClean="0">
                            <a:latin typeface="Cambria Math" panose="02040503050406030204" pitchFamily="18" charset="0"/>
                          </a:rPr>
                        </m:ctrlPr>
                      </m:fPr>
                      <m:num>
                        <m:r>
                          <m:rPr>
                            <m:nor/>
                          </m:rPr>
                          <a:rPr lang="fr-FR" sz="1400" i="0" smtClean="0"/>
                          <m:t>′</m:t>
                        </m:r>
                        <m:r>
                          <m:rPr>
                            <m:nor/>
                          </m:rPr>
                          <a:rPr lang="fr-FR" sz="1400" dirty="0"/>
                          <m:t>Disponibilit</m:t>
                        </m:r>
                        <m:r>
                          <m:rPr>
                            <m:nor/>
                          </m:rPr>
                          <a:rPr lang="fr-FR" sz="1400" dirty="0"/>
                          <m:t>é </m:t>
                        </m:r>
                        <m:r>
                          <m:rPr>
                            <m:nor/>
                          </m:rPr>
                          <a:rPr lang="fr-FR" sz="1400" dirty="0"/>
                          <m:t>alimentaire</m:t>
                        </m:r>
                        <m:r>
                          <m:rPr>
                            <m:nor/>
                          </m:rPr>
                          <a:rPr lang="fr-FR" sz="1400" dirty="0"/>
                          <m:t> (</m:t>
                        </m:r>
                        <m:r>
                          <m:rPr>
                            <m:nor/>
                          </m:rPr>
                          <a:rPr lang="fr-FR" sz="1400" dirty="0"/>
                          <m:t>Kcal</m:t>
                        </m:r>
                        <m:r>
                          <m:rPr>
                            <m:nor/>
                          </m:rPr>
                          <a:rPr lang="fr-FR" sz="1400" dirty="0"/>
                          <m:t>/</m:t>
                        </m:r>
                        <m:r>
                          <m:rPr>
                            <m:nor/>
                          </m:rPr>
                          <a:rPr lang="fr-FR" sz="1400" dirty="0"/>
                          <m:t>personne</m:t>
                        </m:r>
                        <m:r>
                          <m:rPr>
                            <m:nor/>
                          </m:rPr>
                          <a:rPr lang="fr-FR" sz="1400" dirty="0"/>
                          <m:t>/</m:t>
                        </m:r>
                        <m:r>
                          <m:rPr>
                            <m:nor/>
                          </m:rPr>
                          <a:rPr lang="fr-FR" sz="1400" dirty="0"/>
                          <m:t>jour</m:t>
                        </m:r>
                        <m:r>
                          <m:rPr>
                            <m:nor/>
                          </m:rPr>
                          <a:rPr lang="fr-FR" sz="1400" dirty="0"/>
                          <m:t>) − </m:t>
                        </m:r>
                        <m:r>
                          <m:rPr>
                            <m:nor/>
                          </m:rPr>
                          <a:rPr lang="fr-FR" sz="1400" dirty="0"/>
                          <m:t>Viande</m:t>
                        </m:r>
                        <m:r>
                          <m:rPr>
                            <m:nor/>
                          </m:rPr>
                          <a:rPr lang="fr-FR" sz="1400" dirty="0"/>
                          <m:t> </m:t>
                        </m:r>
                        <m:r>
                          <m:rPr>
                            <m:nor/>
                          </m:rPr>
                          <a:rPr lang="fr-FR" sz="1400" dirty="0"/>
                          <m:t>de</m:t>
                        </m:r>
                        <m:r>
                          <m:rPr>
                            <m:nor/>
                          </m:rPr>
                          <a:rPr lang="fr-FR" sz="1400" dirty="0"/>
                          <m:t> </m:t>
                        </m:r>
                        <m:r>
                          <m:rPr>
                            <m:nor/>
                          </m:rPr>
                          <a:rPr lang="fr-FR" sz="1400" dirty="0"/>
                          <m:t>Volailles</m:t>
                        </m:r>
                        <m:r>
                          <m:rPr>
                            <m:nor/>
                          </m:rPr>
                          <a:rPr lang="fr-FR" sz="1400" dirty="0"/>
                          <m:t>′ ∗ 100</m:t>
                        </m:r>
                      </m:num>
                      <m:den>
                        <m:r>
                          <m:rPr>
                            <m:nor/>
                          </m:rPr>
                          <a:rPr lang="fr-FR" sz="1400" dirty="0"/>
                          <m:t>′</m:t>
                        </m:r>
                        <m:r>
                          <m:rPr>
                            <m:nor/>
                          </m:rPr>
                          <a:rPr lang="fr-FR" sz="1400" dirty="0"/>
                          <m:t>Disponibilit</m:t>
                        </m:r>
                        <m:r>
                          <m:rPr>
                            <m:nor/>
                          </m:rPr>
                          <a:rPr lang="fr-FR" sz="1400" dirty="0"/>
                          <m:t>é </m:t>
                        </m:r>
                        <m:r>
                          <m:rPr>
                            <m:nor/>
                          </m:rPr>
                          <a:rPr lang="fr-FR" sz="1400" dirty="0"/>
                          <m:t>alimentaire</m:t>
                        </m:r>
                        <m:r>
                          <m:rPr>
                            <m:nor/>
                          </m:rPr>
                          <a:rPr lang="fr-FR" sz="1400" dirty="0"/>
                          <m:t> (</m:t>
                        </m:r>
                        <m:r>
                          <m:rPr>
                            <m:nor/>
                          </m:rPr>
                          <a:rPr lang="fr-FR" sz="1400" dirty="0"/>
                          <m:t>Kcal</m:t>
                        </m:r>
                        <m:r>
                          <m:rPr>
                            <m:nor/>
                          </m:rPr>
                          <a:rPr lang="fr-FR" sz="1400" dirty="0"/>
                          <m:t>/</m:t>
                        </m:r>
                        <m:r>
                          <m:rPr>
                            <m:nor/>
                          </m:rPr>
                          <a:rPr lang="fr-FR" sz="1400" dirty="0"/>
                          <m:t>personne</m:t>
                        </m:r>
                        <m:r>
                          <m:rPr>
                            <m:nor/>
                          </m:rPr>
                          <a:rPr lang="fr-FR" sz="1400" dirty="0"/>
                          <m:t>/</m:t>
                        </m:r>
                        <m:r>
                          <m:rPr>
                            <m:nor/>
                          </m:rPr>
                          <a:rPr lang="fr-FR" sz="1400" dirty="0"/>
                          <m:t>jour</m:t>
                        </m:r>
                        <m:r>
                          <m:rPr>
                            <m:nor/>
                          </m:rPr>
                          <a:rPr lang="fr-FR" sz="1400" dirty="0"/>
                          <m:t>) − </m:t>
                        </m:r>
                        <m:r>
                          <m:rPr>
                            <m:nor/>
                          </m:rPr>
                          <a:rPr lang="fr-FR" sz="1400" dirty="0"/>
                          <m:t>Total</m:t>
                        </m:r>
                        <m:r>
                          <m:rPr>
                            <m:nor/>
                          </m:rPr>
                          <a:rPr lang="fr-FR" sz="1400" dirty="0"/>
                          <m:t> </m:t>
                        </m:r>
                        <m:r>
                          <m:rPr>
                            <m:nor/>
                          </m:rPr>
                          <a:rPr lang="fr-FR" sz="1400" dirty="0"/>
                          <m:t>General</m:t>
                        </m:r>
                        <m:r>
                          <a:rPr lang="fr-FR" sz="1400" i="1" dirty="0" smtClean="0">
                            <a:latin typeface="Cambria Math" panose="02040503050406030204" pitchFamily="18" charset="0"/>
                          </a:rPr>
                          <m:t>’</m:t>
                        </m:r>
                      </m:den>
                    </m:f>
                  </m:oMath>
                </a14:m>
                <a:endParaRPr lang="fr-FR" sz="1400" dirty="0"/>
              </a:p>
              <a:p>
                <a:pPr lvl="1"/>
                <a:r>
                  <a:rPr lang="fr-FR" sz="1400" dirty="0"/>
                  <a:t>"Part d'accès à Alimentation saine(%)" = 100.0 - '</a:t>
                </a:r>
                <a:r>
                  <a:rPr lang="fr-FR" sz="1400" dirty="0" err="1"/>
                  <a:t>Prevalence</a:t>
                </a:r>
                <a:r>
                  <a:rPr lang="fr-FR" sz="1400" dirty="0"/>
                  <a:t> of </a:t>
                </a:r>
                <a:r>
                  <a:rPr lang="fr-FR" sz="1400" dirty="0" err="1"/>
                  <a:t>unaffordability</a:t>
                </a:r>
                <a:r>
                  <a:rPr lang="fr-FR" sz="1400" dirty="0"/>
                  <a:t> (PUA), percent’</a:t>
                </a:r>
              </a:p>
              <a:p>
                <a:r>
                  <a:rPr lang="fr-FR" b="1" u="sng" dirty="0"/>
                  <a:t>Suppression de colonnes/lignes inutiles</a:t>
                </a:r>
              </a:p>
              <a:p>
                <a:r>
                  <a:rPr lang="fr-FR" b="1" u="sng" dirty="0"/>
                  <a:t>Vérification des doublons (iso3)</a:t>
                </a:r>
                <a:endParaRPr lang="fr-FR" u="sng" dirty="0"/>
              </a:p>
              <a:p>
                <a:pPr marL="0" indent="0">
                  <a:buNone/>
                </a:pPr>
                <a:endParaRPr lang="fr-FR" dirty="0"/>
              </a:p>
              <a:p>
                <a:endParaRPr lang="fr-FR" dirty="0"/>
              </a:p>
            </p:txBody>
          </p:sp>
        </mc:Choice>
        <mc:Fallback xmlns="">
          <p:sp>
            <p:nvSpPr>
              <p:cNvPr id="3" name="Espace réservé du contenu 2">
                <a:extLst>
                  <a:ext uri="{FF2B5EF4-FFF2-40B4-BE49-F238E27FC236}">
                    <a16:creationId xmlns:a16="http://schemas.microsoft.com/office/drawing/2014/main" id="{E9B80429-5884-AC89-B834-B40B6537B71F}"/>
                  </a:ext>
                </a:extLst>
              </p:cNvPr>
              <p:cNvSpPr>
                <a:spLocks noGrp="1" noRot="1" noChangeAspect="1" noMove="1" noResize="1" noEditPoints="1" noAdjustHandles="1" noChangeArrowheads="1" noChangeShapeType="1" noTextEdit="1"/>
              </p:cNvSpPr>
              <p:nvPr>
                <p:ph idx="1"/>
              </p:nvPr>
            </p:nvSpPr>
            <p:spPr>
              <a:xfrm>
                <a:off x="432000" y="1008000"/>
                <a:ext cx="11423052" cy="5076000"/>
              </a:xfrm>
              <a:blipFill>
                <a:blip r:embed="rId3"/>
                <a:stretch>
                  <a:fillRect l="-480"/>
                </a:stretch>
              </a:blipFill>
            </p:spPr>
            <p:txBody>
              <a:bodyPr/>
              <a:lstStyle/>
              <a:p>
                <a:r>
                  <a:rPr lang="fr-FR">
                    <a:noFill/>
                  </a:rPr>
                  <a:t> </a:t>
                </a:r>
              </a:p>
            </p:txBody>
          </p:sp>
        </mc:Fallback>
      </mc:AlternateContent>
      <p:sp>
        <p:nvSpPr>
          <p:cNvPr id="4" name="Espace réservé du numéro de diapositive 3">
            <a:extLst>
              <a:ext uri="{FF2B5EF4-FFF2-40B4-BE49-F238E27FC236}">
                <a16:creationId xmlns:a16="http://schemas.microsoft.com/office/drawing/2014/main" id="{7F1A7F31-4C94-EA9B-AB34-B9EB7A48A289}"/>
              </a:ext>
            </a:extLst>
          </p:cNvPr>
          <p:cNvSpPr>
            <a:spLocks noGrp="1"/>
          </p:cNvSpPr>
          <p:nvPr>
            <p:ph type="sldNum" sz="quarter" idx="12"/>
          </p:nvPr>
        </p:nvSpPr>
        <p:spPr/>
        <p:txBody>
          <a:bodyPr/>
          <a:lstStyle/>
          <a:p>
            <a:pPr rtl="0"/>
            <a:fld id="{7DC1BBB0-96F0-4077-A278-0F3FB5C104D3}" type="slidenum">
              <a:rPr lang="fr-FR" noProof="0" smtClean="0"/>
              <a:t>7</a:t>
            </a:fld>
            <a:endParaRPr lang="fr-FR" noProof="0"/>
          </a:p>
        </p:txBody>
      </p:sp>
    </p:spTree>
    <p:extLst>
      <p:ext uri="{BB962C8B-B14F-4D97-AF65-F5344CB8AC3E}">
        <p14:creationId xmlns:p14="http://schemas.microsoft.com/office/powerpoint/2010/main" val="1637194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A93993-B76A-4BFB-62E7-79DB9BF5CFF2}"/>
              </a:ext>
            </a:extLst>
          </p:cNvPr>
          <p:cNvSpPr>
            <a:spLocks noGrp="1"/>
          </p:cNvSpPr>
          <p:nvPr>
            <p:ph type="title"/>
          </p:nvPr>
        </p:nvSpPr>
        <p:spPr/>
        <p:txBody>
          <a:bodyPr>
            <a:normAutofit/>
          </a:bodyPr>
          <a:lstStyle/>
          <a:p>
            <a:r>
              <a:rPr lang="fr-FR" dirty="0"/>
              <a:t>II.B – Traitement de données (2)</a:t>
            </a: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7F816C45-B252-510C-A166-C8C0537E3CF8}"/>
                  </a:ext>
                </a:extLst>
              </p:cNvPr>
              <p:cNvSpPr>
                <a:spLocks noGrp="1"/>
              </p:cNvSpPr>
              <p:nvPr>
                <p:ph idx="1"/>
              </p:nvPr>
            </p:nvSpPr>
            <p:spPr/>
            <p:txBody>
              <a:bodyPr>
                <a:normAutofit/>
              </a:bodyPr>
              <a:lstStyle/>
              <a:p>
                <a:r>
                  <a:rPr lang="fr-FR" b="1" u="sng" dirty="0"/>
                  <a:t>Pré-Sélection de variables :</a:t>
                </a:r>
                <a:br>
                  <a:rPr lang="fr-FR" dirty="0"/>
                </a:br>
                <a:r>
                  <a:rPr lang="fr-FR" sz="1200" dirty="0"/>
                  <a:t>'iso3', 'pays', 'continent', '</a:t>
                </a:r>
                <a:r>
                  <a:rPr lang="fr-FR" sz="1200" dirty="0" err="1"/>
                  <a:t>dist_Commerciale_Fra</a:t>
                </a:r>
                <a:r>
                  <a:rPr lang="fr-FR" sz="1200" dirty="0"/>
                  <a:t> (km)', 'Population_2022', '</a:t>
                </a:r>
                <a:r>
                  <a:rPr lang="fr-FR" sz="1200" dirty="0" err="1"/>
                  <a:t>Balance_IMP-EXP_Poulet_kg</a:t>
                </a:r>
                <a:r>
                  <a:rPr lang="fr-FR" sz="1200" dirty="0"/>
                  <a:t>’, 'PIB-Valeur par habitant(USD)', 'Part de Volaille dans Alimentation(%)’, 'Part d'accès à Alimentation saine(%)', 'Exportations Poulet Fr Qté (kg)’,  'Score Qualité Transport 2023 (1 à 5)’, 'Score Stabilité Politique 2023 (1 à 100)'</a:t>
                </a:r>
              </a:p>
              <a:p>
                <a:r>
                  <a:rPr lang="fr-FR" b="1" u="sng" dirty="0"/>
                  <a:t>JOINTURE</a:t>
                </a:r>
                <a:r>
                  <a:rPr lang="fr-FR" dirty="0"/>
                  <a:t> sur iso3 =&gt;225 pays</a:t>
                </a:r>
              </a:p>
              <a:p>
                <a:r>
                  <a:rPr lang="fr-FR" b="1" u="sng" dirty="0"/>
                  <a:t>Sélection lignes : </a:t>
                </a:r>
              </a:p>
              <a:p>
                <a:pPr lvl="1"/>
                <a:r>
                  <a:rPr lang="fr-FR" sz="1500" b="1" dirty="0"/>
                  <a:t>Retrait</a:t>
                </a:r>
                <a:r>
                  <a:rPr lang="fr-FR" sz="1500" dirty="0"/>
                  <a:t> </a:t>
                </a:r>
                <a:r>
                  <a:rPr lang="fr-FR" sz="1500" b="1" dirty="0"/>
                  <a:t>France</a:t>
                </a:r>
              </a:p>
              <a:p>
                <a:pPr lvl="1"/>
                <a:r>
                  <a:rPr lang="fr-FR" sz="1500" b="1" dirty="0"/>
                  <a:t>Retrait pays</a:t>
                </a:r>
                <a:r>
                  <a:rPr lang="fr-FR" sz="1500" dirty="0"/>
                  <a:t> avec  </a:t>
                </a:r>
                <a:r>
                  <a:rPr lang="fr-FR" sz="1500" b="1" dirty="0"/>
                  <a:t>valeurs manquantes </a:t>
                </a:r>
                <a:r>
                  <a:rPr lang="fr-FR" sz="1500" dirty="0"/>
                  <a:t>=&gt; </a:t>
                </a:r>
                <a:r>
                  <a:rPr lang="fr-FR" sz="1500" b="1" dirty="0"/>
                  <a:t>112 pays</a:t>
                </a:r>
              </a:p>
              <a:p>
                <a:r>
                  <a:rPr lang="fr-FR" dirty="0"/>
                  <a:t> </a:t>
                </a:r>
                <a:r>
                  <a:rPr lang="fr-FR" b="1" u="sng" dirty="0" err="1"/>
                  <a:t>Feature</a:t>
                </a:r>
                <a:r>
                  <a:rPr lang="fr-FR" b="1" u="sng" dirty="0"/>
                  <a:t> engineering </a:t>
                </a:r>
                <a:r>
                  <a:rPr lang="fr-FR" dirty="0"/>
                  <a:t>(</a:t>
                </a:r>
                <a:r>
                  <a:rPr lang="fr-FR" b="1" dirty="0"/>
                  <a:t> </a:t>
                </a:r>
                <a:r>
                  <a:rPr lang="fr-FR" sz="1300" b="1" dirty="0"/>
                  <a:t>Orientation cohérente des variables</a:t>
                </a:r>
                <a:r>
                  <a:rPr lang="fr-FR" sz="1300" dirty="0"/>
                  <a:t>,  </a:t>
                </a:r>
                <a:r>
                  <a:rPr lang="fr-FR" sz="1300" b="1" dirty="0"/>
                  <a:t>limitation du poids de la Population sur autre var</a:t>
                </a:r>
                <a:r>
                  <a:rPr lang="fr-FR" dirty="0"/>
                  <a:t>) :</a:t>
                </a:r>
              </a:p>
              <a:p>
                <a:pPr lvl="1"/>
                <a:r>
                  <a:rPr lang="fr-FR" sz="1400" dirty="0"/>
                  <a:t>'</a:t>
                </a:r>
                <a:r>
                  <a:rPr lang="fr-FR" sz="1400" dirty="0" err="1"/>
                  <a:t>dist_Commerciale_Fra</a:t>
                </a:r>
                <a:r>
                  <a:rPr lang="fr-FR" sz="1400" dirty="0"/>
                  <a:t> (km)’ </a:t>
                </a:r>
                <a:r>
                  <a:rPr lang="fr-FR" sz="1400" b="1" dirty="0"/>
                  <a:t>*=(-1) </a:t>
                </a:r>
                <a:r>
                  <a:rPr lang="fr-FR" sz="1400" dirty="0"/>
                  <a:t>'</a:t>
                </a:r>
                <a:r>
                  <a:rPr lang="fr-FR" sz="1400" dirty="0" err="1"/>
                  <a:t>dist_Commerciale_Fra</a:t>
                </a:r>
                <a:r>
                  <a:rPr lang="fr-FR" sz="1400" dirty="0"/>
                  <a:t> (km)'</a:t>
                </a:r>
              </a:p>
              <a:p>
                <a:pPr lvl="1"/>
                <a14:m>
                  <m:oMath xmlns:m="http://schemas.openxmlformats.org/officeDocument/2006/math">
                    <m:r>
                      <a:rPr lang="fr-FR" sz="1400" b="0" i="0" smtClean="0">
                        <a:latin typeface="Cambria Math" panose="02040503050406030204" pitchFamily="18" charset="0"/>
                      </a:rPr>
                      <m:t>′</m:t>
                    </m:r>
                    <m:r>
                      <m:rPr>
                        <m:sty m:val="p"/>
                      </m:rPr>
                      <a:rPr lang="fr-FR" sz="1400" b="0" i="0" smtClean="0">
                        <a:latin typeface="Cambria Math" panose="02040503050406030204" pitchFamily="18" charset="0"/>
                      </a:rPr>
                      <m:t>Bal</m:t>
                    </m:r>
                    <m:r>
                      <a:rPr lang="fr-FR" sz="1400" b="0" i="0" smtClean="0">
                        <a:latin typeface="Cambria Math" panose="02040503050406030204" pitchFamily="18" charset="0"/>
                      </a:rPr>
                      <m:t>_</m:t>
                    </m:r>
                    <m:r>
                      <m:rPr>
                        <m:sty m:val="p"/>
                      </m:rPr>
                      <a:rPr lang="fr-FR" sz="1400" b="0" i="0" smtClean="0">
                        <a:latin typeface="Cambria Math" panose="02040503050406030204" pitchFamily="18" charset="0"/>
                      </a:rPr>
                      <m:t>Imp</m:t>
                    </m:r>
                    <m:r>
                      <a:rPr lang="fr-FR" sz="1400" b="0" i="0" smtClean="0">
                        <a:latin typeface="Cambria Math" panose="02040503050406030204" pitchFamily="18" charset="0"/>
                      </a:rPr>
                      <m:t>−</m:t>
                    </m:r>
                    <m:r>
                      <m:rPr>
                        <m:sty m:val="p"/>
                      </m:rPr>
                      <a:rPr lang="fr-FR" sz="1400" b="0" i="0" smtClean="0">
                        <a:latin typeface="Cambria Math" panose="02040503050406030204" pitchFamily="18" charset="0"/>
                      </a:rPr>
                      <m:t>Exp</m:t>
                    </m:r>
                    <m:r>
                      <a:rPr lang="fr-FR" sz="1400" b="0" i="0" smtClean="0">
                        <a:latin typeface="Cambria Math" panose="02040503050406030204" pitchFamily="18" charset="0"/>
                      </a:rPr>
                      <m:t>_</m:t>
                    </m:r>
                    <m:r>
                      <m:rPr>
                        <m:sty m:val="p"/>
                      </m:rPr>
                      <a:rPr lang="fr-FR" sz="1400" b="0" i="0" smtClean="0">
                        <a:latin typeface="Cambria Math" panose="02040503050406030204" pitchFamily="18" charset="0"/>
                      </a:rPr>
                      <m:t>Poulet</m:t>
                    </m:r>
                    <m:r>
                      <a:rPr lang="fr-FR" sz="1400" b="0" i="0" smtClean="0">
                        <a:latin typeface="Cambria Math" panose="02040503050406030204" pitchFamily="18" charset="0"/>
                      </a:rPr>
                      <m:t>(</m:t>
                    </m:r>
                    <m:r>
                      <m:rPr>
                        <m:sty m:val="p"/>
                      </m:rPr>
                      <a:rPr lang="fr-FR" sz="1400" b="0" i="0" smtClean="0">
                        <a:latin typeface="Cambria Math" panose="02040503050406030204" pitchFamily="18" charset="0"/>
                      </a:rPr>
                      <m:t>kg</m:t>
                    </m:r>
                    <m:r>
                      <a:rPr lang="fr-FR" sz="1400" b="0" i="0" smtClean="0">
                        <a:latin typeface="Cambria Math" panose="02040503050406030204" pitchFamily="18" charset="0"/>
                      </a:rPr>
                      <m:t>/</m:t>
                    </m:r>
                    <m:r>
                      <m:rPr>
                        <m:sty m:val="p"/>
                      </m:rPr>
                      <a:rPr lang="fr-FR" sz="1400" b="0" i="0" smtClean="0">
                        <a:latin typeface="Cambria Math" panose="02040503050406030204" pitchFamily="18" charset="0"/>
                      </a:rPr>
                      <m:t>pers</m:t>
                    </m:r>
                    <m:r>
                      <a:rPr lang="fr-FR" sz="1400" b="0" i="0" smtClean="0">
                        <a:latin typeface="Cambria Math" panose="02040503050406030204" pitchFamily="18" charset="0"/>
                      </a:rPr>
                      <m:t>)′=</m:t>
                    </m:r>
                    <m:f>
                      <m:fPr>
                        <m:ctrlPr>
                          <a:rPr lang="fr-FR" sz="1400" i="1">
                            <a:latin typeface="Cambria Math" panose="02040503050406030204" pitchFamily="18" charset="0"/>
                          </a:rPr>
                        </m:ctrlPr>
                      </m:fPr>
                      <m:num>
                        <m:r>
                          <a:rPr lang="fr-FR" sz="1400" b="0" i="0" smtClean="0">
                            <a:latin typeface="Cambria Math" panose="02040503050406030204" pitchFamily="18" charset="0"/>
                          </a:rPr>
                          <m:t>′</m:t>
                        </m:r>
                        <m:r>
                          <m:rPr>
                            <m:sty m:val="p"/>
                          </m:rPr>
                          <a:rPr lang="fr-FR" sz="1400" b="0" i="0" smtClean="0">
                            <a:latin typeface="Cambria Math" panose="02040503050406030204" pitchFamily="18" charset="0"/>
                          </a:rPr>
                          <m:t>Balance</m:t>
                        </m:r>
                        <m:r>
                          <a:rPr lang="fr-FR" sz="1400" b="0" i="0" smtClean="0">
                            <a:latin typeface="Cambria Math" panose="02040503050406030204" pitchFamily="18" charset="0"/>
                          </a:rPr>
                          <m:t>_</m:t>
                        </m:r>
                        <m:r>
                          <m:rPr>
                            <m:sty m:val="p"/>
                          </m:rPr>
                          <a:rPr lang="fr-FR" sz="1400" b="0" i="0" smtClean="0">
                            <a:latin typeface="Cambria Math" panose="02040503050406030204" pitchFamily="18" charset="0"/>
                          </a:rPr>
                          <m:t>IMP</m:t>
                        </m:r>
                        <m:r>
                          <a:rPr lang="fr-FR" sz="1400" b="0" i="0" smtClean="0">
                            <a:latin typeface="Cambria Math" panose="02040503050406030204" pitchFamily="18" charset="0"/>
                          </a:rPr>
                          <m:t>−</m:t>
                        </m:r>
                        <m:r>
                          <m:rPr>
                            <m:sty m:val="p"/>
                          </m:rPr>
                          <a:rPr lang="fr-FR" sz="1400" b="0" i="0" smtClean="0">
                            <a:latin typeface="Cambria Math" panose="02040503050406030204" pitchFamily="18" charset="0"/>
                          </a:rPr>
                          <m:t>EXP</m:t>
                        </m:r>
                        <m:r>
                          <a:rPr lang="fr-FR" sz="1400" b="0" i="0" smtClean="0">
                            <a:latin typeface="Cambria Math" panose="02040503050406030204" pitchFamily="18" charset="0"/>
                          </a:rPr>
                          <m:t>_</m:t>
                        </m:r>
                        <m:r>
                          <m:rPr>
                            <m:sty m:val="p"/>
                          </m:rPr>
                          <a:rPr lang="fr-FR" sz="1400" b="0" i="0" smtClean="0">
                            <a:latin typeface="Cambria Math" panose="02040503050406030204" pitchFamily="18" charset="0"/>
                          </a:rPr>
                          <m:t>Poulet</m:t>
                        </m:r>
                        <m:r>
                          <a:rPr lang="fr-FR" sz="1400" b="0" i="0" smtClean="0">
                            <a:latin typeface="Cambria Math" panose="02040503050406030204" pitchFamily="18" charset="0"/>
                          </a:rPr>
                          <m:t>_</m:t>
                        </m:r>
                        <m:r>
                          <m:rPr>
                            <m:sty m:val="p"/>
                          </m:rPr>
                          <a:rPr lang="fr-FR" sz="1400" b="0" i="0" smtClean="0">
                            <a:latin typeface="Cambria Math" panose="02040503050406030204" pitchFamily="18" charset="0"/>
                          </a:rPr>
                          <m:t>kg</m:t>
                        </m:r>
                        <m:r>
                          <a:rPr lang="fr-FR" sz="1400" b="0" i="0" smtClean="0">
                            <a:latin typeface="Cambria Math" panose="02040503050406030204" pitchFamily="18" charset="0"/>
                          </a:rPr>
                          <m:t>′</m:t>
                        </m:r>
                      </m:num>
                      <m:den>
                        <m:r>
                          <m:rPr>
                            <m:nor/>
                          </m:rPr>
                          <a:rPr lang="fr-FR" sz="1400" dirty="0"/>
                          <m:t>′</m:t>
                        </m:r>
                        <m:r>
                          <m:rPr>
                            <m:nor/>
                          </m:rPr>
                          <a:rPr lang="fr-FR" sz="1400" dirty="0"/>
                          <m:t>Population</m:t>
                        </m:r>
                        <m:r>
                          <m:rPr>
                            <m:nor/>
                          </m:rPr>
                          <a:rPr lang="fr-FR" sz="1400" dirty="0"/>
                          <m:t>_2022′</m:t>
                        </m:r>
                      </m:den>
                    </m:f>
                  </m:oMath>
                </a14:m>
                <a:endParaRPr lang="fr-FR" sz="1400" dirty="0"/>
              </a:p>
              <a:p>
                <a:pPr lvl="1"/>
                <a14:m>
                  <m:oMath xmlns:m="http://schemas.openxmlformats.org/officeDocument/2006/math">
                    <m:r>
                      <a:rPr lang="fr-FR" sz="1400" b="0" i="0" smtClean="0">
                        <a:latin typeface="Cambria Math" panose="02040503050406030204" pitchFamily="18" charset="0"/>
                      </a:rPr>
                      <m:t>′</m:t>
                    </m:r>
                    <m:r>
                      <m:rPr>
                        <m:sty m:val="p"/>
                      </m:rPr>
                      <a:rPr lang="fr-FR" sz="1400" b="0" i="0" smtClean="0">
                        <a:latin typeface="Cambria Math" panose="02040503050406030204" pitchFamily="18" charset="0"/>
                      </a:rPr>
                      <m:t>Export</m:t>
                    </m:r>
                    <m:r>
                      <a:rPr lang="fr-FR" sz="1400" b="0" i="0" smtClean="0">
                        <a:latin typeface="Cambria Math" panose="02040503050406030204" pitchFamily="18" charset="0"/>
                      </a:rPr>
                      <m:t> </m:t>
                    </m:r>
                    <m:r>
                      <m:rPr>
                        <m:sty m:val="p"/>
                      </m:rPr>
                      <a:rPr lang="fr-FR" sz="1400" b="0" i="0" smtClean="0">
                        <a:latin typeface="Cambria Math" panose="02040503050406030204" pitchFamily="18" charset="0"/>
                      </a:rPr>
                      <m:t>Poulet</m:t>
                    </m:r>
                    <m:r>
                      <a:rPr lang="fr-FR" sz="1400" b="0" i="0" smtClean="0">
                        <a:latin typeface="Cambria Math" panose="02040503050406030204" pitchFamily="18" charset="0"/>
                      </a:rPr>
                      <m:t> </m:t>
                    </m:r>
                    <m:r>
                      <m:rPr>
                        <m:sty m:val="p"/>
                      </m:rPr>
                      <a:rPr lang="fr-FR" sz="1400" b="0" i="0" smtClean="0">
                        <a:latin typeface="Cambria Math" panose="02040503050406030204" pitchFamily="18" charset="0"/>
                      </a:rPr>
                      <m:t>Fr</m:t>
                    </m:r>
                    <m:r>
                      <a:rPr lang="fr-FR" sz="1400" b="0" i="0" smtClean="0">
                        <a:latin typeface="Cambria Math" panose="02040503050406030204" pitchFamily="18" charset="0"/>
                      </a:rPr>
                      <m:t>(</m:t>
                    </m:r>
                    <m:r>
                      <m:rPr>
                        <m:sty m:val="p"/>
                      </m:rPr>
                      <a:rPr lang="fr-FR" sz="1400" b="0" i="0" smtClean="0">
                        <a:latin typeface="Cambria Math" panose="02040503050406030204" pitchFamily="18" charset="0"/>
                      </a:rPr>
                      <m:t>kg</m:t>
                    </m:r>
                    <m:r>
                      <a:rPr lang="fr-FR" sz="1400" b="0" i="0" smtClean="0">
                        <a:latin typeface="Cambria Math" panose="02040503050406030204" pitchFamily="18" charset="0"/>
                      </a:rPr>
                      <m:t>/</m:t>
                    </m:r>
                    <m:r>
                      <m:rPr>
                        <m:sty m:val="p"/>
                      </m:rPr>
                      <a:rPr lang="fr-FR" sz="1400" b="0" i="0" smtClean="0">
                        <a:latin typeface="Cambria Math" panose="02040503050406030204" pitchFamily="18" charset="0"/>
                      </a:rPr>
                      <m:t>pers</m:t>
                    </m:r>
                    <m:r>
                      <a:rPr lang="fr-FR" sz="1400" b="0" i="0" smtClean="0">
                        <a:latin typeface="Cambria Math" panose="02040503050406030204" pitchFamily="18" charset="0"/>
                      </a:rPr>
                      <m:t>)′=</m:t>
                    </m:r>
                    <m:f>
                      <m:fPr>
                        <m:ctrlPr>
                          <a:rPr lang="fr-FR" sz="1400" i="1" smtClean="0">
                            <a:latin typeface="Cambria Math" panose="02040503050406030204" pitchFamily="18" charset="0"/>
                          </a:rPr>
                        </m:ctrlPr>
                      </m:fPr>
                      <m:num>
                        <m:r>
                          <a:rPr lang="fr-FR" sz="1400" b="0" i="0" smtClean="0">
                            <a:latin typeface="Cambria Math" panose="02040503050406030204" pitchFamily="18" charset="0"/>
                          </a:rPr>
                          <m:t>′</m:t>
                        </m:r>
                        <m:r>
                          <m:rPr>
                            <m:sty m:val="p"/>
                          </m:rPr>
                          <a:rPr lang="fr-FR" sz="1400" b="0" i="0" smtClean="0">
                            <a:latin typeface="Cambria Math" panose="02040503050406030204" pitchFamily="18" charset="0"/>
                          </a:rPr>
                          <m:t>Exportations</m:t>
                        </m:r>
                        <m:r>
                          <a:rPr lang="fr-FR" sz="1400" b="0" i="0" smtClean="0">
                            <a:latin typeface="Cambria Math" panose="02040503050406030204" pitchFamily="18" charset="0"/>
                          </a:rPr>
                          <m:t> </m:t>
                        </m:r>
                        <m:r>
                          <m:rPr>
                            <m:sty m:val="p"/>
                          </m:rPr>
                          <a:rPr lang="fr-FR" sz="1400" b="0" i="0" smtClean="0">
                            <a:latin typeface="Cambria Math" panose="02040503050406030204" pitchFamily="18" charset="0"/>
                          </a:rPr>
                          <m:t>Poulet</m:t>
                        </m:r>
                        <m:r>
                          <a:rPr lang="fr-FR" sz="1400" b="0" i="0" smtClean="0">
                            <a:latin typeface="Cambria Math" panose="02040503050406030204" pitchFamily="18" charset="0"/>
                          </a:rPr>
                          <m:t> </m:t>
                        </m:r>
                        <m:r>
                          <m:rPr>
                            <m:sty m:val="p"/>
                          </m:rPr>
                          <a:rPr lang="fr-FR" sz="1400" b="0" i="0" smtClean="0">
                            <a:latin typeface="Cambria Math" panose="02040503050406030204" pitchFamily="18" charset="0"/>
                          </a:rPr>
                          <m:t>Fr</m:t>
                        </m:r>
                        <m:r>
                          <a:rPr lang="fr-FR" sz="1400" b="0" i="0" smtClean="0">
                            <a:latin typeface="Cambria Math" panose="02040503050406030204" pitchFamily="18" charset="0"/>
                          </a:rPr>
                          <m:t> </m:t>
                        </m:r>
                        <m:r>
                          <m:rPr>
                            <m:sty m:val="p"/>
                          </m:rPr>
                          <a:rPr lang="fr-FR" sz="1400" b="0" i="0" smtClean="0">
                            <a:latin typeface="Cambria Math" panose="02040503050406030204" pitchFamily="18" charset="0"/>
                          </a:rPr>
                          <m:t>Qt</m:t>
                        </m:r>
                        <m:r>
                          <a:rPr lang="fr-FR" sz="1400" b="0" i="0" smtClean="0">
                            <a:latin typeface="Cambria Math" panose="02040503050406030204" pitchFamily="18" charset="0"/>
                          </a:rPr>
                          <m:t>é (</m:t>
                        </m:r>
                        <m:r>
                          <m:rPr>
                            <m:sty m:val="p"/>
                          </m:rPr>
                          <a:rPr lang="fr-FR" sz="1400" b="0" i="0" smtClean="0">
                            <a:latin typeface="Cambria Math" panose="02040503050406030204" pitchFamily="18" charset="0"/>
                          </a:rPr>
                          <m:t>kg</m:t>
                        </m:r>
                        <m:r>
                          <a:rPr lang="fr-FR" sz="1400" b="0" i="0" smtClean="0">
                            <a:latin typeface="Cambria Math" panose="02040503050406030204" pitchFamily="18" charset="0"/>
                          </a:rPr>
                          <m:t>)′</m:t>
                        </m:r>
                      </m:num>
                      <m:den>
                        <m:r>
                          <m:rPr>
                            <m:nor/>
                          </m:rPr>
                          <a:rPr lang="fr-FR" sz="1400" dirty="0"/>
                          <m:t>′</m:t>
                        </m:r>
                        <m:r>
                          <m:rPr>
                            <m:nor/>
                          </m:rPr>
                          <a:rPr lang="fr-FR" sz="1400" dirty="0"/>
                          <m:t>Population</m:t>
                        </m:r>
                        <m:r>
                          <m:rPr>
                            <m:nor/>
                          </m:rPr>
                          <a:rPr lang="fr-FR" sz="1400" dirty="0"/>
                          <m:t>_2022′</m:t>
                        </m:r>
                      </m:den>
                    </m:f>
                  </m:oMath>
                </a14:m>
                <a:endParaRPr lang="fr-FR" sz="1400" dirty="0"/>
              </a:p>
              <a:p>
                <a:r>
                  <a:rPr lang="fr-FR" b="1" u="sng" dirty="0"/>
                  <a:t>Sélection finale des variables :</a:t>
                </a:r>
              </a:p>
            </p:txBody>
          </p:sp>
        </mc:Choice>
        <mc:Fallback xmlns="">
          <p:sp>
            <p:nvSpPr>
              <p:cNvPr id="3" name="Espace réservé du contenu 2">
                <a:extLst>
                  <a:ext uri="{FF2B5EF4-FFF2-40B4-BE49-F238E27FC236}">
                    <a16:creationId xmlns:a16="http://schemas.microsoft.com/office/drawing/2014/main" id="{7F816C45-B252-510C-A166-C8C0537E3CF8}"/>
                  </a:ext>
                </a:extLst>
              </p:cNvPr>
              <p:cNvSpPr>
                <a:spLocks noGrp="1" noRot="1" noChangeAspect="1" noMove="1" noResize="1" noEditPoints="1" noAdjustHandles="1" noChangeArrowheads="1" noChangeShapeType="1" noTextEdit="1"/>
              </p:cNvSpPr>
              <p:nvPr>
                <p:ph idx="1"/>
              </p:nvPr>
            </p:nvSpPr>
            <p:spPr>
              <a:blipFill>
                <a:blip r:embed="rId2"/>
                <a:stretch>
                  <a:fillRect l="-484"/>
                </a:stretch>
              </a:blipFill>
            </p:spPr>
            <p:txBody>
              <a:bodyPr/>
              <a:lstStyle/>
              <a:p>
                <a:r>
                  <a:rPr lang="fr-FR">
                    <a:noFill/>
                  </a:rPr>
                  <a:t> </a:t>
                </a:r>
              </a:p>
            </p:txBody>
          </p:sp>
        </mc:Fallback>
      </mc:AlternateContent>
      <p:sp>
        <p:nvSpPr>
          <p:cNvPr id="4" name="Espace réservé du numéro de diapositive 3">
            <a:extLst>
              <a:ext uri="{FF2B5EF4-FFF2-40B4-BE49-F238E27FC236}">
                <a16:creationId xmlns:a16="http://schemas.microsoft.com/office/drawing/2014/main" id="{55467223-B1EF-F5B3-C61E-052D50321D5C}"/>
              </a:ext>
            </a:extLst>
          </p:cNvPr>
          <p:cNvSpPr>
            <a:spLocks noGrp="1"/>
          </p:cNvSpPr>
          <p:nvPr>
            <p:ph type="sldNum" sz="quarter" idx="12"/>
          </p:nvPr>
        </p:nvSpPr>
        <p:spPr/>
        <p:txBody>
          <a:bodyPr/>
          <a:lstStyle/>
          <a:p>
            <a:pPr rtl="0"/>
            <a:fld id="{7DC1BBB0-96F0-4077-A278-0F3FB5C104D3}" type="slidenum">
              <a:rPr lang="fr-FR" noProof="0" smtClean="0"/>
              <a:t>8</a:t>
            </a:fld>
            <a:endParaRPr lang="fr-FR" noProof="0"/>
          </a:p>
        </p:txBody>
      </p:sp>
    </p:spTree>
    <p:extLst>
      <p:ext uri="{BB962C8B-B14F-4D97-AF65-F5344CB8AC3E}">
        <p14:creationId xmlns:p14="http://schemas.microsoft.com/office/powerpoint/2010/main" val="1856619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0438B3-C4E6-2765-923E-180785ECBF98}"/>
            </a:ext>
          </a:extLst>
        </p:cNvPr>
        <p:cNvGrpSpPr/>
        <p:nvPr/>
      </p:nvGrpSpPr>
      <p:grpSpPr>
        <a:xfrm>
          <a:off x="0" y="0"/>
          <a:ext cx="0" cy="0"/>
          <a:chOff x="0" y="0"/>
          <a:chExt cx="0" cy="0"/>
        </a:xfrm>
      </p:grpSpPr>
      <p:sp>
        <p:nvSpPr>
          <p:cNvPr id="6" name="Titre 5">
            <a:extLst>
              <a:ext uri="{FF2B5EF4-FFF2-40B4-BE49-F238E27FC236}">
                <a16:creationId xmlns:a16="http://schemas.microsoft.com/office/drawing/2014/main" id="{7F199446-F7DE-E954-41D5-9C3A0A8B3675}"/>
              </a:ext>
            </a:extLst>
          </p:cNvPr>
          <p:cNvSpPr>
            <a:spLocks noGrp="1"/>
          </p:cNvSpPr>
          <p:nvPr>
            <p:ph type="title"/>
          </p:nvPr>
        </p:nvSpPr>
        <p:spPr/>
        <p:txBody>
          <a:bodyPr/>
          <a:lstStyle/>
          <a:p>
            <a:r>
              <a:rPr lang="fr-FR" dirty="0"/>
              <a:t>II. C - Les données finales</a:t>
            </a:r>
          </a:p>
        </p:txBody>
      </p:sp>
      <p:sp>
        <p:nvSpPr>
          <p:cNvPr id="4" name="Espace réservé du numéro de diapositive 3">
            <a:extLst>
              <a:ext uri="{FF2B5EF4-FFF2-40B4-BE49-F238E27FC236}">
                <a16:creationId xmlns:a16="http://schemas.microsoft.com/office/drawing/2014/main" id="{51BF82FC-C9E1-D5BE-90BC-FB2033E298C3}"/>
              </a:ext>
            </a:extLst>
          </p:cNvPr>
          <p:cNvSpPr>
            <a:spLocks noGrp="1"/>
          </p:cNvSpPr>
          <p:nvPr>
            <p:ph type="sldNum" sz="quarter" idx="12"/>
          </p:nvPr>
        </p:nvSpPr>
        <p:spPr/>
        <p:txBody>
          <a:bodyPr/>
          <a:lstStyle/>
          <a:p>
            <a:pPr rtl="0"/>
            <a:fld id="{7DC1BBB0-96F0-4077-A278-0F3FB5C104D3}" type="slidenum">
              <a:rPr lang="fr-FR" noProof="0" smtClean="0"/>
              <a:t>9</a:t>
            </a:fld>
            <a:endParaRPr lang="fr-FR" noProof="0"/>
          </a:p>
        </p:txBody>
      </p:sp>
      <p:pic>
        <p:nvPicPr>
          <p:cNvPr id="8" name="Image 7">
            <a:extLst>
              <a:ext uri="{FF2B5EF4-FFF2-40B4-BE49-F238E27FC236}">
                <a16:creationId xmlns:a16="http://schemas.microsoft.com/office/drawing/2014/main" id="{FEEA6919-AFE7-9A99-8BF2-D59095043B85}"/>
              </a:ext>
            </a:extLst>
          </p:cNvPr>
          <p:cNvPicPr>
            <a:picLocks noChangeAspect="1"/>
          </p:cNvPicPr>
          <p:nvPr/>
        </p:nvPicPr>
        <p:blipFill>
          <a:blip r:embed="rId3"/>
          <a:stretch>
            <a:fillRect/>
          </a:stretch>
        </p:blipFill>
        <p:spPr>
          <a:xfrm>
            <a:off x="444961" y="1052736"/>
            <a:ext cx="7999095" cy="1360170"/>
          </a:xfrm>
          <a:prstGeom prst="rect">
            <a:avLst/>
          </a:prstGeom>
          <a:ln w="19050">
            <a:solidFill>
              <a:schemeClr val="accent1">
                <a:lumMod val="75000"/>
              </a:schemeClr>
            </a:solidFill>
          </a:ln>
        </p:spPr>
      </p:pic>
      <p:pic>
        <p:nvPicPr>
          <p:cNvPr id="10" name="Image 9">
            <a:extLst>
              <a:ext uri="{FF2B5EF4-FFF2-40B4-BE49-F238E27FC236}">
                <a16:creationId xmlns:a16="http://schemas.microsoft.com/office/drawing/2014/main" id="{14949586-EF2E-EA3C-D92B-975C455FABC2}"/>
              </a:ext>
            </a:extLst>
          </p:cNvPr>
          <p:cNvPicPr>
            <a:picLocks noChangeAspect="1"/>
          </p:cNvPicPr>
          <p:nvPr/>
        </p:nvPicPr>
        <p:blipFill>
          <a:blip r:embed="rId4"/>
          <a:stretch>
            <a:fillRect/>
          </a:stretch>
        </p:blipFill>
        <p:spPr>
          <a:xfrm>
            <a:off x="444961" y="2830608"/>
            <a:ext cx="5473065" cy="2898458"/>
          </a:xfrm>
          <a:prstGeom prst="rect">
            <a:avLst/>
          </a:prstGeom>
          <a:ln w="19050">
            <a:solidFill>
              <a:schemeClr val="accent1">
                <a:lumMod val="75000"/>
              </a:schemeClr>
            </a:solidFill>
          </a:ln>
        </p:spPr>
      </p:pic>
      <p:sp>
        <p:nvSpPr>
          <p:cNvPr id="13" name="Espace réservé du contenu 2">
            <a:extLst>
              <a:ext uri="{FF2B5EF4-FFF2-40B4-BE49-F238E27FC236}">
                <a16:creationId xmlns:a16="http://schemas.microsoft.com/office/drawing/2014/main" id="{137D768B-58B7-81B4-3A89-167DD6130272}"/>
              </a:ext>
            </a:extLst>
          </p:cNvPr>
          <p:cNvSpPr txBox="1">
            <a:spLocks/>
          </p:cNvSpPr>
          <p:nvPr/>
        </p:nvSpPr>
        <p:spPr>
          <a:xfrm>
            <a:off x="6001142" y="2825656"/>
            <a:ext cx="2460137" cy="2898459"/>
          </a:xfrm>
          <a:prstGeom prst="rect">
            <a:avLst/>
          </a:prstGeom>
          <a:solidFill>
            <a:srgbClr val="FCECD4"/>
          </a:solidFill>
          <a:ln w="19050">
            <a:solidFill>
              <a:schemeClr val="accent1">
                <a:lumMod val="75000"/>
              </a:schemeClr>
            </a:solidFill>
          </a:ln>
        </p:spPr>
        <p:txBody>
          <a:bodyPr>
            <a:normAutofit fontScale="62500" lnSpcReduction="20000"/>
          </a:bodyPr>
          <a:lstStyle>
            <a:lvl1pPr marL="228531" indent="-228531" algn="l" defTabSz="914126" rtl="0" eaLnBrk="1" latinLnBrk="0" hangingPunct="1">
              <a:lnSpc>
                <a:spcPct val="120000"/>
              </a:lnSpc>
              <a:spcBef>
                <a:spcPts val="1000"/>
              </a:spcBef>
              <a:buClr>
                <a:schemeClr val="accent1">
                  <a:lumMod val="75000"/>
                </a:schemeClr>
              </a:buClr>
              <a:buSzPct val="100000"/>
              <a:buFont typeface="Arial" panose="020B0604020202020204" pitchFamily="34" charset="0"/>
              <a:buChar char="•"/>
              <a:defRPr sz="1999" kern="1200">
                <a:solidFill>
                  <a:schemeClr val="accent6">
                    <a:lumMod val="50000"/>
                  </a:schemeClr>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799" kern="1200" cap="none" baseline="0">
                <a:solidFill>
                  <a:schemeClr val="accent6">
                    <a:lumMod val="50000"/>
                  </a:schemeClr>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600" kern="1200">
                <a:solidFill>
                  <a:schemeClr val="accent6">
                    <a:lumMod val="50000"/>
                  </a:schemeClr>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400" kern="1200" cap="none" baseline="0">
                <a:solidFill>
                  <a:schemeClr val="accent6">
                    <a:lumMod val="50000"/>
                  </a:schemeClr>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lumMod val="75000"/>
                </a:schemeClr>
              </a:buClr>
              <a:buSzPct val="100000"/>
              <a:buFont typeface="Arial" panose="020B0604020202020204" pitchFamily="34" charset="0"/>
              <a:buChar char="•"/>
              <a:defRPr sz="1200" kern="1200">
                <a:solidFill>
                  <a:schemeClr val="accent6">
                    <a:lumMod val="50000"/>
                  </a:schemeClr>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fr-FR" dirty="0"/>
              <a:t>9 var quantitatives</a:t>
            </a:r>
          </a:p>
          <a:p>
            <a:r>
              <a:rPr lang="fr-FR" dirty="0"/>
              <a:t>Couverture Thèmes : </a:t>
            </a:r>
            <a:br>
              <a:rPr lang="fr-FR" dirty="0"/>
            </a:br>
            <a:r>
              <a:rPr lang="fr-FR" dirty="0">
                <a:highlight>
                  <a:srgbClr val="FF0000"/>
                </a:highlight>
              </a:rPr>
              <a:t>Marché</a:t>
            </a:r>
            <a:r>
              <a:rPr lang="fr-FR" dirty="0"/>
              <a:t>, </a:t>
            </a:r>
            <a:r>
              <a:rPr lang="fr-FR" dirty="0">
                <a:highlight>
                  <a:srgbClr val="FFFF00"/>
                </a:highlight>
              </a:rPr>
              <a:t>produit</a:t>
            </a:r>
            <a:r>
              <a:rPr lang="fr-FR" dirty="0"/>
              <a:t>, </a:t>
            </a:r>
            <a:r>
              <a:rPr lang="fr-FR" dirty="0">
                <a:highlight>
                  <a:srgbClr val="00FF00"/>
                </a:highlight>
              </a:rPr>
              <a:t>Contexte</a:t>
            </a:r>
            <a:r>
              <a:rPr lang="fr-FR" dirty="0"/>
              <a:t> </a:t>
            </a:r>
            <a:r>
              <a:rPr lang="fr-FR" dirty="0" err="1"/>
              <a:t>Pestel</a:t>
            </a:r>
            <a:endParaRPr lang="fr-FR" dirty="0"/>
          </a:p>
          <a:p>
            <a:r>
              <a:rPr lang="fr-FR" dirty="0"/>
              <a:t>Limitation redondance et corrélation</a:t>
            </a:r>
            <a:br>
              <a:rPr lang="fr-FR" dirty="0"/>
            </a:br>
            <a:r>
              <a:rPr lang="fr-FR" dirty="0"/>
              <a:t>(choix de var, var/</a:t>
            </a:r>
            <a:r>
              <a:rPr lang="fr-FR" dirty="0" err="1"/>
              <a:t>hab</a:t>
            </a:r>
            <a:r>
              <a:rPr lang="fr-FR" dirty="0"/>
              <a:t>)</a:t>
            </a:r>
          </a:p>
          <a:p>
            <a:r>
              <a:rPr lang="fr-FR" dirty="0"/>
              <a:t>Orientation cohérente des var </a:t>
            </a:r>
          </a:p>
          <a:p>
            <a:r>
              <a:rPr lang="fr-FR" dirty="0"/>
              <a:t>112 pays</a:t>
            </a:r>
          </a:p>
          <a:p>
            <a:r>
              <a:rPr lang="fr-FR" dirty="0"/>
              <a:t>82% pop° mondiale)</a:t>
            </a:r>
          </a:p>
          <a:p>
            <a:r>
              <a:rPr lang="fr-FR" dirty="0"/>
              <a:t>Pas de valeurs vides</a:t>
            </a:r>
          </a:p>
        </p:txBody>
      </p:sp>
      <p:graphicFrame>
        <p:nvGraphicFramePr>
          <p:cNvPr id="14" name="Tableau 13">
            <a:extLst>
              <a:ext uri="{FF2B5EF4-FFF2-40B4-BE49-F238E27FC236}">
                <a16:creationId xmlns:a16="http://schemas.microsoft.com/office/drawing/2014/main" id="{B835D493-602C-257D-64E2-FF21A2A041CE}"/>
              </a:ext>
            </a:extLst>
          </p:cNvPr>
          <p:cNvGraphicFramePr>
            <a:graphicFrameLocks noGrp="1"/>
          </p:cNvGraphicFramePr>
          <p:nvPr>
            <p:extLst>
              <p:ext uri="{D42A27DB-BD31-4B8C-83A1-F6EECF244321}">
                <p14:modId xmlns:p14="http://schemas.microsoft.com/office/powerpoint/2010/main" val="3027671744"/>
              </p:ext>
            </p:extLst>
          </p:nvPr>
        </p:nvGraphicFramePr>
        <p:xfrm>
          <a:off x="8614692" y="1049071"/>
          <a:ext cx="3183294" cy="4675040"/>
        </p:xfrm>
        <a:graphic>
          <a:graphicData uri="http://schemas.openxmlformats.org/drawingml/2006/table">
            <a:tbl>
              <a:tblPr firstRow="1" bandRow="1">
                <a:tableStyleId>{5C22544A-7EE6-4342-B048-85BDC9FD1C3A}</a:tableStyleId>
              </a:tblPr>
              <a:tblGrid>
                <a:gridCol w="1591647">
                  <a:extLst>
                    <a:ext uri="{9D8B030D-6E8A-4147-A177-3AD203B41FA5}">
                      <a16:colId xmlns:a16="http://schemas.microsoft.com/office/drawing/2014/main" val="1386808916"/>
                    </a:ext>
                  </a:extLst>
                </a:gridCol>
                <a:gridCol w="1591647">
                  <a:extLst>
                    <a:ext uri="{9D8B030D-6E8A-4147-A177-3AD203B41FA5}">
                      <a16:colId xmlns:a16="http://schemas.microsoft.com/office/drawing/2014/main" val="2989402674"/>
                    </a:ext>
                  </a:extLst>
                </a:gridCol>
              </a:tblGrid>
              <a:tr h="467504">
                <a:tc>
                  <a:txBody>
                    <a:bodyPr/>
                    <a:lstStyle/>
                    <a:p>
                      <a:r>
                        <a:rPr lang="fr-FR" sz="1200" dirty="0"/>
                        <a:t>Thème</a:t>
                      </a:r>
                    </a:p>
                  </a:txBody>
                  <a:tcPr>
                    <a:lnL w="19050" cap="flat" cmpd="sng" algn="ctr">
                      <a:solidFill>
                        <a:schemeClr val="accent1">
                          <a:lumMod val="75000"/>
                        </a:schemeClr>
                      </a:solidFill>
                      <a:prstDash val="solid"/>
                      <a:round/>
                      <a:headEnd type="none" w="med" len="med"/>
                      <a:tailEnd type="none" w="med" len="med"/>
                    </a:lnL>
                    <a:lnT w="19050" cap="flat" cmpd="sng" algn="ctr">
                      <a:solidFill>
                        <a:schemeClr val="accent1">
                          <a:lumMod val="75000"/>
                        </a:schemeClr>
                      </a:solidFill>
                      <a:prstDash val="solid"/>
                      <a:round/>
                      <a:headEnd type="none" w="med" len="med"/>
                      <a:tailEnd type="none" w="med" len="med"/>
                    </a:lnT>
                  </a:tcPr>
                </a:tc>
                <a:tc>
                  <a:txBody>
                    <a:bodyPr/>
                    <a:lstStyle/>
                    <a:p>
                      <a:r>
                        <a:rPr lang="fr-FR" sz="1200" dirty="0"/>
                        <a:t>Variable</a:t>
                      </a:r>
                    </a:p>
                  </a:txBody>
                  <a:tcPr>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tcPr>
                </a:tc>
                <a:extLst>
                  <a:ext uri="{0D108BD9-81ED-4DB2-BD59-A6C34878D82A}">
                    <a16:rowId xmlns:a16="http://schemas.microsoft.com/office/drawing/2014/main" val="4165001399"/>
                  </a:ext>
                </a:extLst>
              </a:tr>
              <a:tr h="467504">
                <a:tc>
                  <a:txBody>
                    <a:bodyPr/>
                    <a:lstStyle/>
                    <a:p>
                      <a:pPr algn="l" fontAlgn="b">
                        <a:buNone/>
                      </a:pPr>
                      <a:r>
                        <a:rPr lang="fr-FR" sz="1100" b="0" i="0" u="none" strike="noStrike" dirty="0">
                          <a:solidFill>
                            <a:srgbClr val="000000"/>
                          </a:solidFill>
                          <a:effectLst/>
                          <a:latin typeface="Aptos Narrow" panose="020B0004020202020204" pitchFamily="34" charset="0"/>
                        </a:rPr>
                        <a:t>Taille du Marché</a:t>
                      </a:r>
                    </a:p>
                  </a:txBody>
                  <a:tcPr marL="9525" marR="9525" marT="9525" marB="0" anchor="ctr">
                    <a:lnL w="19050" cap="flat" cmpd="sng" algn="ctr">
                      <a:solidFill>
                        <a:schemeClr val="accent1">
                          <a:lumMod val="75000"/>
                        </a:schemeClr>
                      </a:solidFill>
                      <a:prstDash val="solid"/>
                      <a:round/>
                      <a:headEnd type="none" w="med" len="med"/>
                      <a:tailEnd type="none" w="med" len="med"/>
                    </a:lnL>
                    <a:solidFill>
                      <a:srgbClr val="EF7575"/>
                    </a:solidFill>
                  </a:tcPr>
                </a:tc>
                <a:tc>
                  <a:txBody>
                    <a:bodyPr/>
                    <a:lstStyle/>
                    <a:p>
                      <a:pPr algn="l" fontAlgn="b">
                        <a:buNone/>
                      </a:pPr>
                      <a:r>
                        <a:rPr lang="fr-FR" sz="1100" b="0" i="0" u="none" strike="noStrike" dirty="0">
                          <a:solidFill>
                            <a:srgbClr val="000000"/>
                          </a:solidFill>
                          <a:effectLst/>
                          <a:latin typeface="Aptos Narrow" panose="020B0004020202020204" pitchFamily="34" charset="0"/>
                        </a:rPr>
                        <a:t>Population</a:t>
                      </a:r>
                    </a:p>
                  </a:txBody>
                  <a:tcPr marL="9525" marR="9525" marT="9525" marB="0" anchor="ctr">
                    <a:lnR w="19050" cap="flat" cmpd="sng" algn="ctr">
                      <a:solidFill>
                        <a:schemeClr val="accent1">
                          <a:lumMod val="75000"/>
                        </a:schemeClr>
                      </a:solidFill>
                      <a:prstDash val="solid"/>
                      <a:round/>
                      <a:headEnd type="none" w="med" len="med"/>
                      <a:tailEnd type="none" w="med" len="med"/>
                    </a:lnR>
                    <a:solidFill>
                      <a:srgbClr val="EF7575"/>
                    </a:solidFill>
                  </a:tcPr>
                </a:tc>
                <a:extLst>
                  <a:ext uri="{0D108BD9-81ED-4DB2-BD59-A6C34878D82A}">
                    <a16:rowId xmlns:a16="http://schemas.microsoft.com/office/drawing/2014/main" val="2646337825"/>
                  </a:ext>
                </a:extLst>
              </a:tr>
              <a:tr h="467504">
                <a:tc>
                  <a:txBody>
                    <a:bodyPr/>
                    <a:lstStyle/>
                    <a:p>
                      <a:pPr algn="l" fontAlgn="b">
                        <a:buNone/>
                      </a:pPr>
                      <a:r>
                        <a:rPr lang="fr-FR" sz="1100" b="0" i="0" u="none" strike="noStrike" dirty="0">
                          <a:solidFill>
                            <a:srgbClr val="000000"/>
                          </a:solidFill>
                          <a:effectLst/>
                          <a:latin typeface="Aptos Narrow" panose="020B0004020202020204" pitchFamily="34" charset="0"/>
                        </a:rPr>
                        <a:t>Besoin Produit</a:t>
                      </a:r>
                    </a:p>
                  </a:txBody>
                  <a:tcPr marL="9525" marR="9525" marT="9525" marB="0" anchor="ctr">
                    <a:lnL w="19050" cap="flat" cmpd="sng" algn="ctr">
                      <a:solidFill>
                        <a:schemeClr val="accent1">
                          <a:lumMod val="75000"/>
                        </a:schemeClr>
                      </a:solidFill>
                      <a:prstDash val="solid"/>
                      <a:round/>
                      <a:headEnd type="none" w="med" len="med"/>
                      <a:tailEnd type="none" w="med" len="med"/>
                    </a:lnL>
                    <a:solidFill>
                      <a:schemeClr val="bg2">
                        <a:lumMod val="90000"/>
                      </a:schemeClr>
                    </a:solidFill>
                  </a:tcPr>
                </a:tc>
                <a:tc>
                  <a:txBody>
                    <a:bodyPr/>
                    <a:lstStyle/>
                    <a:p>
                      <a:pPr algn="l" fontAlgn="b">
                        <a:buNone/>
                      </a:pPr>
                      <a:r>
                        <a:rPr lang="fr-FR" sz="1100" b="0" i="0" u="none" strike="noStrike" dirty="0">
                          <a:solidFill>
                            <a:srgbClr val="000000"/>
                          </a:solidFill>
                          <a:effectLst/>
                          <a:latin typeface="Aptos Narrow" panose="020B0004020202020204" pitchFamily="34" charset="0"/>
                        </a:rPr>
                        <a:t>Bal </a:t>
                      </a:r>
                      <a:r>
                        <a:rPr lang="fr-FR" sz="1100" b="0" i="0" u="none" strike="noStrike" dirty="0" err="1">
                          <a:solidFill>
                            <a:srgbClr val="000000"/>
                          </a:solidFill>
                          <a:effectLst/>
                          <a:latin typeface="Aptos Narrow" panose="020B0004020202020204" pitchFamily="34" charset="0"/>
                        </a:rPr>
                        <a:t>Imp-Exp</a:t>
                      </a:r>
                      <a:r>
                        <a:rPr lang="fr-FR" sz="1100" b="0" i="0" u="none" strike="noStrike" dirty="0">
                          <a:solidFill>
                            <a:srgbClr val="000000"/>
                          </a:solidFill>
                          <a:effectLst/>
                          <a:latin typeface="Aptos Narrow" panose="020B0004020202020204" pitchFamily="34" charset="0"/>
                        </a:rPr>
                        <a:t> Poulet /</a:t>
                      </a:r>
                      <a:r>
                        <a:rPr lang="fr-FR" sz="1100" b="0" i="0" u="none" strike="noStrike" dirty="0" err="1">
                          <a:solidFill>
                            <a:srgbClr val="000000"/>
                          </a:solidFill>
                          <a:effectLst/>
                          <a:latin typeface="Aptos Narrow" panose="020B0004020202020204" pitchFamily="34" charset="0"/>
                        </a:rPr>
                        <a:t>hab</a:t>
                      </a:r>
                      <a:endParaRPr lang="fr-FR" sz="1100" b="0" i="0" u="none" strike="noStrike" dirty="0">
                        <a:solidFill>
                          <a:srgbClr val="000000"/>
                        </a:solidFill>
                        <a:effectLst/>
                        <a:latin typeface="Aptos Narrow" panose="020B0004020202020204" pitchFamily="34" charset="0"/>
                      </a:endParaRPr>
                    </a:p>
                  </a:txBody>
                  <a:tcPr marL="9525" marR="9525" marT="9525" marB="0" anchor="ctr">
                    <a:lnR w="19050" cap="flat" cmpd="sng" algn="ctr">
                      <a:solidFill>
                        <a:schemeClr val="accent1">
                          <a:lumMod val="75000"/>
                        </a:schemeClr>
                      </a:solidFill>
                      <a:prstDash val="solid"/>
                      <a:round/>
                      <a:headEnd type="none" w="med" len="med"/>
                      <a:tailEnd type="none" w="med" len="med"/>
                    </a:lnR>
                    <a:solidFill>
                      <a:schemeClr val="bg2">
                        <a:lumMod val="90000"/>
                      </a:schemeClr>
                    </a:solidFill>
                  </a:tcPr>
                </a:tc>
                <a:extLst>
                  <a:ext uri="{0D108BD9-81ED-4DB2-BD59-A6C34878D82A}">
                    <a16:rowId xmlns:a16="http://schemas.microsoft.com/office/drawing/2014/main" val="3167337913"/>
                  </a:ext>
                </a:extLst>
              </a:tr>
              <a:tr h="467504">
                <a:tc>
                  <a:txBody>
                    <a:bodyPr/>
                    <a:lstStyle/>
                    <a:p>
                      <a:pPr algn="l" fontAlgn="b">
                        <a:buNone/>
                      </a:pPr>
                      <a:r>
                        <a:rPr lang="fr-FR" sz="1100" b="0" i="0" u="none" strike="noStrike" dirty="0">
                          <a:solidFill>
                            <a:srgbClr val="000000"/>
                          </a:solidFill>
                          <a:effectLst/>
                          <a:latin typeface="Aptos Narrow" panose="020B0004020202020204" pitchFamily="34" charset="0"/>
                        </a:rPr>
                        <a:t>Intérêt Produit</a:t>
                      </a:r>
                    </a:p>
                  </a:txBody>
                  <a:tcPr marL="9525" marR="9525" marT="9525" marB="0" anchor="ctr">
                    <a:lnL w="19050" cap="flat" cmpd="sng" algn="ctr">
                      <a:solidFill>
                        <a:schemeClr val="accent1">
                          <a:lumMod val="75000"/>
                        </a:schemeClr>
                      </a:solidFill>
                      <a:prstDash val="solid"/>
                      <a:round/>
                      <a:headEnd type="none" w="med" len="med"/>
                      <a:tailEnd type="none" w="med" len="med"/>
                    </a:lnL>
                    <a:solidFill>
                      <a:schemeClr val="bg2">
                        <a:lumMod val="90000"/>
                      </a:schemeClr>
                    </a:solidFill>
                  </a:tcPr>
                </a:tc>
                <a:tc>
                  <a:txBody>
                    <a:bodyPr/>
                    <a:lstStyle/>
                    <a:p>
                      <a:pPr algn="l" fontAlgn="b">
                        <a:buNone/>
                      </a:pPr>
                      <a:r>
                        <a:rPr lang="fr-FR" sz="1100" b="0" i="0" u="none" strike="noStrike" dirty="0">
                          <a:solidFill>
                            <a:srgbClr val="000000"/>
                          </a:solidFill>
                          <a:effectLst/>
                          <a:latin typeface="Aptos Narrow" panose="020B0004020202020204" pitchFamily="34" charset="0"/>
                        </a:rPr>
                        <a:t>Part Volaille/Alim</a:t>
                      </a:r>
                    </a:p>
                  </a:txBody>
                  <a:tcPr marL="9525" marR="9525" marT="9525" marB="0" anchor="ctr">
                    <a:lnR w="19050" cap="flat" cmpd="sng" algn="ctr">
                      <a:solidFill>
                        <a:schemeClr val="accent1">
                          <a:lumMod val="75000"/>
                        </a:schemeClr>
                      </a:solidFill>
                      <a:prstDash val="solid"/>
                      <a:round/>
                      <a:headEnd type="none" w="med" len="med"/>
                      <a:tailEnd type="none" w="med" len="med"/>
                    </a:lnR>
                    <a:solidFill>
                      <a:schemeClr val="bg2">
                        <a:lumMod val="90000"/>
                      </a:schemeClr>
                    </a:solidFill>
                  </a:tcPr>
                </a:tc>
                <a:extLst>
                  <a:ext uri="{0D108BD9-81ED-4DB2-BD59-A6C34878D82A}">
                    <a16:rowId xmlns:a16="http://schemas.microsoft.com/office/drawing/2014/main" val="1413732880"/>
                  </a:ext>
                </a:extLst>
              </a:tr>
              <a:tr h="467504">
                <a:tc>
                  <a:txBody>
                    <a:bodyPr/>
                    <a:lstStyle/>
                    <a:p>
                      <a:pPr algn="l" fontAlgn="b">
                        <a:buNone/>
                      </a:pPr>
                      <a:r>
                        <a:rPr lang="fr-FR" sz="1100" b="0" i="0" u="none" strike="noStrike" dirty="0">
                          <a:solidFill>
                            <a:srgbClr val="000000"/>
                          </a:solidFill>
                          <a:effectLst/>
                          <a:latin typeface="Aptos Narrow" panose="020B0004020202020204" pitchFamily="34" charset="0"/>
                        </a:rPr>
                        <a:t>PESTEL -P- Politique</a:t>
                      </a:r>
                    </a:p>
                  </a:txBody>
                  <a:tcPr marL="9525" marR="9525" marT="9525" marB="0" anchor="ctr">
                    <a:lnL w="19050" cap="flat" cmpd="sng" algn="ctr">
                      <a:solidFill>
                        <a:schemeClr val="accent1">
                          <a:lumMod val="75000"/>
                        </a:schemeClr>
                      </a:solidFill>
                      <a:prstDash val="solid"/>
                      <a:round/>
                      <a:headEnd type="none" w="med" len="med"/>
                      <a:tailEnd type="none" w="med" len="med"/>
                    </a:lnL>
                    <a:solidFill>
                      <a:srgbClr val="A2E2AD"/>
                    </a:solidFill>
                  </a:tcPr>
                </a:tc>
                <a:tc>
                  <a:txBody>
                    <a:bodyPr/>
                    <a:lstStyle/>
                    <a:p>
                      <a:pPr algn="l" fontAlgn="b">
                        <a:buNone/>
                      </a:pPr>
                      <a:r>
                        <a:rPr lang="fr-FR" sz="1100" b="0" i="0" u="none" strike="noStrike" dirty="0">
                          <a:solidFill>
                            <a:srgbClr val="000000"/>
                          </a:solidFill>
                          <a:effectLst/>
                          <a:latin typeface="Aptos Narrow" panose="020B0004020202020204" pitchFamily="34" charset="0"/>
                        </a:rPr>
                        <a:t>Stabilité Politique</a:t>
                      </a:r>
                    </a:p>
                  </a:txBody>
                  <a:tcPr marL="9525" marR="9525" marT="9525" marB="0" anchor="ctr">
                    <a:lnR w="19050" cap="flat" cmpd="sng" algn="ctr">
                      <a:solidFill>
                        <a:schemeClr val="accent1">
                          <a:lumMod val="75000"/>
                        </a:schemeClr>
                      </a:solidFill>
                      <a:prstDash val="solid"/>
                      <a:round/>
                      <a:headEnd type="none" w="med" len="med"/>
                      <a:tailEnd type="none" w="med" len="med"/>
                    </a:lnR>
                    <a:solidFill>
                      <a:srgbClr val="A2E2AD"/>
                    </a:solidFill>
                  </a:tcPr>
                </a:tc>
                <a:extLst>
                  <a:ext uri="{0D108BD9-81ED-4DB2-BD59-A6C34878D82A}">
                    <a16:rowId xmlns:a16="http://schemas.microsoft.com/office/drawing/2014/main" val="3608572652"/>
                  </a:ext>
                </a:extLst>
              </a:tr>
              <a:tr h="467504">
                <a:tc>
                  <a:txBody>
                    <a:bodyPr/>
                    <a:lstStyle/>
                    <a:p>
                      <a:pPr algn="l" fontAlgn="b">
                        <a:buNone/>
                      </a:pPr>
                      <a:r>
                        <a:rPr lang="fr-FR" sz="1100" b="0" i="0" u="none" strike="noStrike" dirty="0">
                          <a:solidFill>
                            <a:srgbClr val="000000"/>
                          </a:solidFill>
                          <a:effectLst/>
                          <a:latin typeface="Aptos Narrow" panose="020B0004020202020204" pitchFamily="34" charset="0"/>
                        </a:rPr>
                        <a:t>PESTEL -E- Economie</a:t>
                      </a:r>
                    </a:p>
                  </a:txBody>
                  <a:tcPr marL="9525" marR="9525" marT="9525" marB="0" anchor="ctr">
                    <a:lnL w="19050" cap="flat" cmpd="sng" algn="ctr">
                      <a:solidFill>
                        <a:schemeClr val="accent1">
                          <a:lumMod val="75000"/>
                        </a:schemeClr>
                      </a:solidFill>
                      <a:prstDash val="solid"/>
                      <a:round/>
                      <a:headEnd type="none" w="med" len="med"/>
                      <a:tailEnd type="none" w="med" len="med"/>
                    </a:lnL>
                    <a:solidFill>
                      <a:srgbClr val="EF7575"/>
                    </a:solidFill>
                  </a:tcPr>
                </a:tc>
                <a:tc>
                  <a:txBody>
                    <a:bodyPr/>
                    <a:lstStyle/>
                    <a:p>
                      <a:pPr algn="l" fontAlgn="b">
                        <a:buNone/>
                      </a:pPr>
                      <a:r>
                        <a:rPr lang="fr-FR" sz="1100" b="0" i="0" u="none" strike="noStrike" dirty="0">
                          <a:solidFill>
                            <a:srgbClr val="000000"/>
                          </a:solidFill>
                          <a:effectLst/>
                          <a:latin typeface="Aptos Narrow" panose="020B0004020202020204" pitchFamily="34" charset="0"/>
                        </a:rPr>
                        <a:t>PIB /</a:t>
                      </a:r>
                      <a:r>
                        <a:rPr lang="fr-FR" sz="1100" b="0" i="0" u="none" strike="noStrike" dirty="0" err="1">
                          <a:solidFill>
                            <a:srgbClr val="000000"/>
                          </a:solidFill>
                          <a:effectLst/>
                          <a:latin typeface="Aptos Narrow" panose="020B0004020202020204" pitchFamily="34" charset="0"/>
                        </a:rPr>
                        <a:t>hab</a:t>
                      </a:r>
                      <a:endParaRPr lang="fr-FR" sz="1100" b="0" i="0" u="none" strike="noStrike" dirty="0">
                        <a:solidFill>
                          <a:srgbClr val="000000"/>
                        </a:solidFill>
                        <a:effectLst/>
                        <a:latin typeface="Aptos Narrow" panose="020B0004020202020204" pitchFamily="34" charset="0"/>
                      </a:endParaRPr>
                    </a:p>
                  </a:txBody>
                  <a:tcPr marL="9525" marR="9525" marT="9525" marB="0" anchor="ctr">
                    <a:lnR w="19050" cap="flat" cmpd="sng" algn="ctr">
                      <a:solidFill>
                        <a:schemeClr val="accent1">
                          <a:lumMod val="75000"/>
                        </a:schemeClr>
                      </a:solidFill>
                      <a:prstDash val="solid"/>
                      <a:round/>
                      <a:headEnd type="none" w="med" len="med"/>
                      <a:tailEnd type="none" w="med" len="med"/>
                    </a:lnR>
                    <a:solidFill>
                      <a:srgbClr val="EF7575"/>
                    </a:solidFill>
                  </a:tcPr>
                </a:tc>
                <a:extLst>
                  <a:ext uri="{0D108BD9-81ED-4DB2-BD59-A6C34878D82A}">
                    <a16:rowId xmlns:a16="http://schemas.microsoft.com/office/drawing/2014/main" val="1706869733"/>
                  </a:ext>
                </a:extLst>
              </a:tr>
              <a:tr h="467504">
                <a:tc>
                  <a:txBody>
                    <a:bodyPr/>
                    <a:lstStyle/>
                    <a:p>
                      <a:pPr algn="l" fontAlgn="b">
                        <a:buNone/>
                      </a:pPr>
                      <a:r>
                        <a:rPr lang="fr-FR" sz="1100" b="0" i="0" u="none" strike="noStrike" dirty="0">
                          <a:solidFill>
                            <a:srgbClr val="000000"/>
                          </a:solidFill>
                          <a:effectLst/>
                          <a:latin typeface="Aptos Narrow" panose="020B0004020202020204" pitchFamily="34" charset="0"/>
                        </a:rPr>
                        <a:t>PESTEL -S- Sociologie</a:t>
                      </a:r>
                      <a:br>
                        <a:rPr lang="fr-FR" sz="1100" b="0" i="0" u="none" strike="noStrike" dirty="0">
                          <a:solidFill>
                            <a:srgbClr val="000000"/>
                          </a:solidFill>
                          <a:effectLst/>
                          <a:latin typeface="Aptos Narrow" panose="020B0004020202020204" pitchFamily="34" charset="0"/>
                        </a:rPr>
                      </a:br>
                      <a:r>
                        <a:rPr lang="fr-FR" sz="1100" b="0" i="0" u="none" strike="noStrike" dirty="0">
                          <a:solidFill>
                            <a:srgbClr val="000000"/>
                          </a:solidFill>
                          <a:effectLst/>
                          <a:latin typeface="Aptos Narrow" panose="020B0004020202020204" pitchFamily="34" charset="0"/>
                        </a:rPr>
                        <a:t>+Bio</a:t>
                      </a:r>
                    </a:p>
                  </a:txBody>
                  <a:tcPr marL="9525" marR="9525" marT="9525" marB="0" anchor="ctr">
                    <a:lnL w="19050" cap="flat" cmpd="sng" algn="ctr">
                      <a:solidFill>
                        <a:schemeClr val="accent1">
                          <a:lumMod val="75000"/>
                        </a:schemeClr>
                      </a:solidFill>
                      <a:prstDash val="solid"/>
                      <a:round/>
                      <a:headEnd type="none" w="med" len="med"/>
                      <a:tailEnd type="none" w="med" len="med"/>
                    </a:lnL>
                    <a:solidFill>
                      <a:schemeClr val="bg2">
                        <a:lumMod val="90000"/>
                      </a:schemeClr>
                    </a:solidFill>
                  </a:tcPr>
                </a:tc>
                <a:tc>
                  <a:txBody>
                    <a:bodyPr/>
                    <a:lstStyle/>
                    <a:p>
                      <a:pPr algn="l" fontAlgn="b">
                        <a:buNone/>
                      </a:pPr>
                      <a:r>
                        <a:rPr lang="fr-FR" sz="1100" b="0" i="0" u="none" strike="noStrike" dirty="0" err="1">
                          <a:solidFill>
                            <a:srgbClr val="000000"/>
                          </a:solidFill>
                          <a:effectLst/>
                          <a:latin typeface="Aptos Narrow" panose="020B0004020202020204" pitchFamily="34" charset="0"/>
                        </a:rPr>
                        <a:t>Acces</a:t>
                      </a:r>
                      <a:r>
                        <a:rPr lang="fr-FR" sz="1100" b="0" i="0" u="none" strike="noStrike" dirty="0">
                          <a:solidFill>
                            <a:srgbClr val="000000"/>
                          </a:solidFill>
                          <a:effectLst/>
                          <a:latin typeface="Aptos Narrow" panose="020B0004020202020204" pitchFamily="34" charset="0"/>
                        </a:rPr>
                        <a:t> Alim Saine</a:t>
                      </a:r>
                    </a:p>
                  </a:txBody>
                  <a:tcPr marL="9525" marR="9525" marT="9525" marB="0" anchor="ctr">
                    <a:lnR w="19050" cap="flat" cmpd="sng" algn="ctr">
                      <a:solidFill>
                        <a:schemeClr val="accent1">
                          <a:lumMod val="75000"/>
                        </a:schemeClr>
                      </a:solidFill>
                      <a:prstDash val="solid"/>
                      <a:round/>
                      <a:headEnd type="none" w="med" len="med"/>
                      <a:tailEnd type="none" w="med" len="med"/>
                    </a:lnR>
                    <a:solidFill>
                      <a:schemeClr val="bg2">
                        <a:lumMod val="90000"/>
                      </a:schemeClr>
                    </a:solidFill>
                  </a:tcPr>
                </a:tc>
                <a:extLst>
                  <a:ext uri="{0D108BD9-81ED-4DB2-BD59-A6C34878D82A}">
                    <a16:rowId xmlns:a16="http://schemas.microsoft.com/office/drawing/2014/main" val="835904931"/>
                  </a:ext>
                </a:extLst>
              </a:tr>
              <a:tr h="467504">
                <a:tc>
                  <a:txBody>
                    <a:bodyPr/>
                    <a:lstStyle/>
                    <a:p>
                      <a:pPr algn="l" fontAlgn="b">
                        <a:buNone/>
                      </a:pPr>
                      <a:r>
                        <a:rPr lang="fr-FR" sz="1100" b="0" i="0" u="none" strike="noStrike" dirty="0">
                          <a:solidFill>
                            <a:srgbClr val="000000"/>
                          </a:solidFill>
                          <a:effectLst/>
                          <a:latin typeface="Aptos Narrow" panose="020B0004020202020204" pitchFamily="34" charset="0"/>
                        </a:rPr>
                        <a:t>PESTEL -T-Technologie</a:t>
                      </a:r>
                    </a:p>
                  </a:txBody>
                  <a:tcPr marL="9525" marR="9525" marT="9525" marB="0" anchor="ctr">
                    <a:lnL w="19050" cap="flat" cmpd="sng" algn="ctr">
                      <a:solidFill>
                        <a:schemeClr val="accent1">
                          <a:lumMod val="75000"/>
                        </a:schemeClr>
                      </a:solidFill>
                      <a:prstDash val="solid"/>
                      <a:round/>
                      <a:headEnd type="none" w="med" len="med"/>
                      <a:tailEnd type="none" w="med" len="med"/>
                    </a:lnL>
                    <a:solidFill>
                      <a:srgbClr val="A2E2AD"/>
                    </a:solidFill>
                  </a:tcPr>
                </a:tc>
                <a:tc>
                  <a:txBody>
                    <a:bodyPr/>
                    <a:lstStyle/>
                    <a:p>
                      <a:pPr algn="l" fontAlgn="b">
                        <a:buNone/>
                      </a:pPr>
                      <a:r>
                        <a:rPr lang="fr-FR" sz="1100" b="0" i="0" u="none" strike="noStrike" dirty="0">
                          <a:solidFill>
                            <a:srgbClr val="000000"/>
                          </a:solidFill>
                          <a:effectLst/>
                          <a:latin typeface="Aptos Narrow" panose="020B0004020202020204" pitchFamily="34" charset="0"/>
                        </a:rPr>
                        <a:t>Transport</a:t>
                      </a:r>
                    </a:p>
                  </a:txBody>
                  <a:tcPr marL="9525" marR="9525" marT="9525" marB="0" anchor="ctr">
                    <a:lnR w="19050" cap="flat" cmpd="sng" algn="ctr">
                      <a:solidFill>
                        <a:schemeClr val="accent1">
                          <a:lumMod val="75000"/>
                        </a:schemeClr>
                      </a:solidFill>
                      <a:prstDash val="solid"/>
                      <a:round/>
                      <a:headEnd type="none" w="med" len="med"/>
                      <a:tailEnd type="none" w="med" len="med"/>
                    </a:lnR>
                    <a:solidFill>
                      <a:srgbClr val="A2E2AD"/>
                    </a:solidFill>
                  </a:tcPr>
                </a:tc>
                <a:extLst>
                  <a:ext uri="{0D108BD9-81ED-4DB2-BD59-A6C34878D82A}">
                    <a16:rowId xmlns:a16="http://schemas.microsoft.com/office/drawing/2014/main" val="248653881"/>
                  </a:ext>
                </a:extLst>
              </a:tr>
              <a:tr h="467504">
                <a:tc>
                  <a:txBody>
                    <a:bodyPr/>
                    <a:lstStyle/>
                    <a:p>
                      <a:pPr algn="l" fontAlgn="b">
                        <a:buNone/>
                      </a:pPr>
                      <a:r>
                        <a:rPr lang="fr-FR" sz="1100" b="0" i="0" u="none" strike="noStrike">
                          <a:solidFill>
                            <a:srgbClr val="000000"/>
                          </a:solidFill>
                          <a:effectLst/>
                          <a:latin typeface="Aptos Narrow" panose="020B0004020202020204" pitchFamily="34" charset="0"/>
                        </a:rPr>
                        <a:t>PESTEL -E- Environnement</a:t>
                      </a:r>
                    </a:p>
                  </a:txBody>
                  <a:tcPr marL="9525" marR="9525" marT="9525" marB="0" anchor="ctr">
                    <a:lnL w="19050" cap="flat" cmpd="sng" algn="ctr">
                      <a:solidFill>
                        <a:schemeClr val="accent1">
                          <a:lumMod val="75000"/>
                        </a:schemeClr>
                      </a:solidFill>
                      <a:prstDash val="solid"/>
                      <a:round/>
                      <a:headEnd type="none" w="med" len="med"/>
                      <a:tailEnd type="none" w="med" len="med"/>
                    </a:lnL>
                    <a:lnB w="19050" cap="flat" cmpd="sng" algn="ctr">
                      <a:solidFill>
                        <a:srgbClr val="FFFF00"/>
                      </a:solidFill>
                      <a:prstDash val="solid"/>
                      <a:round/>
                      <a:headEnd type="none" w="med" len="med"/>
                      <a:tailEnd type="none" w="med" len="med"/>
                    </a:lnB>
                    <a:solidFill>
                      <a:srgbClr val="A2E2AD"/>
                    </a:solidFill>
                  </a:tcPr>
                </a:tc>
                <a:tc>
                  <a:txBody>
                    <a:bodyPr/>
                    <a:lstStyle/>
                    <a:p>
                      <a:pPr algn="l" fontAlgn="b">
                        <a:buNone/>
                      </a:pPr>
                      <a:r>
                        <a:rPr lang="fr-FR" sz="1100" b="0" i="0" u="none" strike="noStrike" dirty="0" err="1">
                          <a:solidFill>
                            <a:srgbClr val="000000"/>
                          </a:solidFill>
                          <a:effectLst/>
                          <a:latin typeface="Aptos Narrow" panose="020B0004020202020204" pitchFamily="34" charset="0"/>
                        </a:rPr>
                        <a:t>Dist</a:t>
                      </a:r>
                      <a:r>
                        <a:rPr lang="fr-FR" sz="1100" b="0" i="0" u="none" strike="noStrike" dirty="0">
                          <a:solidFill>
                            <a:srgbClr val="000000"/>
                          </a:solidFill>
                          <a:effectLst/>
                          <a:latin typeface="Aptos Narrow" panose="020B0004020202020204" pitchFamily="34" charset="0"/>
                        </a:rPr>
                        <a:t> </a:t>
                      </a:r>
                      <a:r>
                        <a:rPr lang="fr-FR" sz="1100" b="0" i="0" u="none" strike="noStrike" dirty="0" err="1">
                          <a:solidFill>
                            <a:srgbClr val="000000"/>
                          </a:solidFill>
                          <a:effectLst/>
                          <a:latin typeface="Aptos Narrow" panose="020B0004020202020204" pitchFamily="34" charset="0"/>
                        </a:rPr>
                        <a:t>commerc</a:t>
                      </a:r>
                      <a:r>
                        <a:rPr lang="fr-FR" sz="1100" b="0" i="0" u="none" strike="noStrike" dirty="0">
                          <a:solidFill>
                            <a:srgbClr val="000000"/>
                          </a:solidFill>
                          <a:effectLst/>
                          <a:latin typeface="Aptos Narrow" panose="020B0004020202020204" pitchFamily="34" charset="0"/>
                        </a:rPr>
                        <a:t> Fr</a:t>
                      </a:r>
                    </a:p>
                  </a:txBody>
                  <a:tcPr marL="9525" marR="9525" marT="9525" marB="0" anchor="ctr">
                    <a:lnR w="19050" cap="flat" cmpd="sng" algn="ctr">
                      <a:solidFill>
                        <a:schemeClr val="accent1">
                          <a:lumMod val="75000"/>
                        </a:schemeClr>
                      </a:solidFill>
                      <a:prstDash val="solid"/>
                      <a:round/>
                      <a:headEnd type="none" w="med" len="med"/>
                      <a:tailEnd type="none" w="med" len="med"/>
                    </a:lnR>
                    <a:lnB w="19050" cap="flat" cmpd="sng" algn="ctr">
                      <a:solidFill>
                        <a:srgbClr val="FFFF00"/>
                      </a:solidFill>
                      <a:prstDash val="solid"/>
                      <a:round/>
                      <a:headEnd type="none" w="med" len="med"/>
                      <a:tailEnd type="none" w="med" len="med"/>
                    </a:lnB>
                    <a:solidFill>
                      <a:srgbClr val="A2E2AD"/>
                    </a:solidFill>
                  </a:tcPr>
                </a:tc>
                <a:extLst>
                  <a:ext uri="{0D108BD9-81ED-4DB2-BD59-A6C34878D82A}">
                    <a16:rowId xmlns:a16="http://schemas.microsoft.com/office/drawing/2014/main" val="3325837252"/>
                  </a:ext>
                </a:extLst>
              </a:tr>
              <a:tr h="467504">
                <a:tc>
                  <a:txBody>
                    <a:bodyPr/>
                    <a:lstStyle/>
                    <a:p>
                      <a:pPr algn="l" fontAlgn="b">
                        <a:buNone/>
                      </a:pPr>
                      <a:r>
                        <a:rPr lang="fr-FR" sz="1100" b="0" i="0" u="none" strike="noStrike" dirty="0">
                          <a:solidFill>
                            <a:srgbClr val="000000"/>
                          </a:solidFill>
                          <a:effectLst/>
                          <a:latin typeface="Aptos Narrow" panose="020B0004020202020204" pitchFamily="34" charset="0"/>
                        </a:rPr>
                        <a:t>PESTEL -L- Legal</a:t>
                      </a:r>
                      <a:br>
                        <a:rPr lang="fr-FR" sz="1100" b="0" i="0" u="none" strike="noStrike" dirty="0">
                          <a:solidFill>
                            <a:srgbClr val="000000"/>
                          </a:solidFill>
                          <a:effectLst/>
                          <a:latin typeface="Aptos Narrow" panose="020B0004020202020204" pitchFamily="34" charset="0"/>
                        </a:rPr>
                      </a:br>
                      <a:r>
                        <a:rPr lang="fr-FR" sz="1100" b="0" i="0" u="none" strike="noStrike" dirty="0" err="1">
                          <a:solidFill>
                            <a:srgbClr val="000000"/>
                          </a:solidFill>
                          <a:effectLst/>
                          <a:latin typeface="Aptos Narrow" panose="020B0004020202020204" pitchFamily="34" charset="0"/>
                        </a:rPr>
                        <a:t>facil</a:t>
                      </a:r>
                      <a:r>
                        <a:rPr lang="fr-FR" sz="1100" b="0" i="0" u="none" strike="noStrike" dirty="0">
                          <a:solidFill>
                            <a:srgbClr val="000000"/>
                          </a:solidFill>
                          <a:effectLst/>
                          <a:latin typeface="Aptos Narrow" panose="020B0004020202020204" pitchFamily="34" charset="0"/>
                        </a:rPr>
                        <a:t>. </a:t>
                      </a:r>
                      <a:r>
                        <a:rPr lang="fr-FR" sz="1100" b="0" i="0" u="none" strike="noStrike" dirty="0" err="1">
                          <a:solidFill>
                            <a:srgbClr val="000000"/>
                          </a:solidFill>
                          <a:effectLst/>
                          <a:latin typeface="Aptos Narrow" panose="020B0004020202020204" pitchFamily="34" charset="0"/>
                        </a:rPr>
                        <a:t>commerc</a:t>
                      </a:r>
                      <a:r>
                        <a:rPr lang="fr-FR" sz="1100" b="0" i="0" u="none" strike="noStrike" dirty="0">
                          <a:solidFill>
                            <a:srgbClr val="000000"/>
                          </a:solidFill>
                          <a:effectLst/>
                          <a:latin typeface="Aptos Narrow" panose="020B0004020202020204" pitchFamily="34" charset="0"/>
                        </a:rPr>
                        <a:t> </a:t>
                      </a:r>
                      <a:r>
                        <a:rPr lang="fr-FR" sz="1100" b="0" i="0" u="none" strike="noStrike" dirty="0" err="1">
                          <a:solidFill>
                            <a:srgbClr val="000000"/>
                          </a:solidFill>
                          <a:effectLst/>
                          <a:latin typeface="Aptos Narrow" panose="020B0004020202020204" pitchFamily="34" charset="0"/>
                        </a:rPr>
                        <a:t>Poul</a:t>
                      </a:r>
                      <a:r>
                        <a:rPr lang="fr-FR" sz="1100" b="0" i="0" u="none" strike="noStrike" dirty="0">
                          <a:solidFill>
                            <a:srgbClr val="000000"/>
                          </a:solidFill>
                          <a:effectLst/>
                          <a:latin typeface="Aptos Narrow" panose="020B0004020202020204" pitchFamily="34" charset="0"/>
                        </a:rPr>
                        <a:t> </a:t>
                      </a:r>
                      <a:r>
                        <a:rPr lang="fr-FR" sz="1100" b="0" i="0" u="none" strike="noStrike" dirty="0" err="1">
                          <a:solidFill>
                            <a:srgbClr val="000000"/>
                          </a:solidFill>
                          <a:effectLst/>
                          <a:latin typeface="Aptos Narrow" panose="020B0004020202020204" pitchFamily="34" charset="0"/>
                        </a:rPr>
                        <a:t>fr</a:t>
                      </a:r>
                      <a:endParaRPr lang="fr-FR" sz="1100" b="0" i="0" u="none" strike="noStrike" dirty="0">
                        <a:solidFill>
                          <a:srgbClr val="000000"/>
                        </a:solidFill>
                        <a:effectLst/>
                        <a:latin typeface="Aptos Narrow" panose="020B0004020202020204" pitchFamily="34" charset="0"/>
                      </a:endParaRPr>
                    </a:p>
                  </a:txBody>
                  <a:tcPr marL="9525" marR="9525" marT="9525" marB="0" anchor="ctr">
                    <a:lnL w="19050" cap="flat" cmpd="sng" algn="ctr">
                      <a:solidFill>
                        <a:srgbClr val="FFFF00"/>
                      </a:solidFill>
                      <a:prstDash val="solid"/>
                      <a:round/>
                      <a:headEnd type="none" w="med" len="med"/>
                      <a:tailEnd type="none" w="med" len="med"/>
                    </a:lnL>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solidFill>
                      <a:schemeClr val="bg2">
                        <a:lumMod val="90000"/>
                      </a:schemeClr>
                    </a:solidFill>
                  </a:tcPr>
                </a:tc>
                <a:tc>
                  <a:txBody>
                    <a:bodyPr/>
                    <a:lstStyle/>
                    <a:p>
                      <a:pPr algn="l" fontAlgn="b">
                        <a:buNone/>
                      </a:pPr>
                      <a:r>
                        <a:rPr lang="fr-FR" sz="1100" b="0" i="0" u="none" strike="noStrike" dirty="0" err="1">
                          <a:solidFill>
                            <a:srgbClr val="000000"/>
                          </a:solidFill>
                          <a:effectLst/>
                          <a:latin typeface="Aptos Narrow" panose="020B0004020202020204" pitchFamily="34" charset="0"/>
                        </a:rPr>
                        <a:t>Exp</a:t>
                      </a:r>
                      <a:r>
                        <a:rPr lang="fr-FR" sz="1100" b="0" i="0" u="none" strike="noStrike" dirty="0">
                          <a:solidFill>
                            <a:srgbClr val="000000"/>
                          </a:solidFill>
                          <a:effectLst/>
                          <a:latin typeface="Aptos Narrow" panose="020B0004020202020204" pitchFamily="34" charset="0"/>
                        </a:rPr>
                        <a:t> Poulet Fr /</a:t>
                      </a:r>
                      <a:r>
                        <a:rPr lang="fr-FR" sz="1100" b="0" i="0" u="none" strike="noStrike" dirty="0" err="1">
                          <a:solidFill>
                            <a:srgbClr val="000000"/>
                          </a:solidFill>
                          <a:effectLst/>
                          <a:latin typeface="Aptos Narrow" panose="020B0004020202020204" pitchFamily="34" charset="0"/>
                        </a:rPr>
                        <a:t>hab</a:t>
                      </a:r>
                      <a:endParaRPr lang="fr-FR" sz="1100" b="0" i="0" u="none" strike="noStrike" dirty="0">
                        <a:solidFill>
                          <a:srgbClr val="000000"/>
                        </a:solidFill>
                        <a:effectLst/>
                        <a:latin typeface="Aptos Narrow" panose="020B0004020202020204" pitchFamily="34" charset="0"/>
                      </a:endParaRPr>
                    </a:p>
                  </a:txBody>
                  <a:tcPr marL="9525" marR="9525" marT="9525" marB="0" anchor="ctr">
                    <a:lnR w="19050" cap="flat" cmpd="sng" algn="ctr">
                      <a:solidFill>
                        <a:srgbClr val="FFFF00"/>
                      </a:solidFill>
                      <a:prstDash val="solid"/>
                      <a:round/>
                      <a:headEnd type="none" w="med" len="med"/>
                      <a:tailEnd type="none" w="med" len="med"/>
                    </a:lnR>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367614008"/>
                  </a:ext>
                </a:extLst>
              </a:tr>
            </a:tbl>
          </a:graphicData>
        </a:graphic>
      </p:graphicFrame>
    </p:spTree>
    <p:extLst>
      <p:ext uri="{BB962C8B-B14F-4D97-AF65-F5344CB8AC3E}">
        <p14:creationId xmlns:p14="http://schemas.microsoft.com/office/powerpoint/2010/main" val="4075441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bg/>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animBg="1"/>
    </p:bldLst>
  </p:timing>
</p:sld>
</file>

<file path=ppt/theme/theme1.xml><?xml version="1.0" encoding="utf-8"?>
<a:theme xmlns:a="http://schemas.openxmlformats.org/drawingml/2006/main" name="Galerie">
  <a:themeElements>
    <a:clrScheme name="Jaune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Galerie">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erie">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Thème Offic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Thème Offic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Slice</Template>
  <TotalTime>20806</TotalTime>
  <Words>5711</Words>
  <Application>Microsoft Office PowerPoint</Application>
  <PresentationFormat>Personnalisé</PresentationFormat>
  <Paragraphs>827</Paragraphs>
  <Slides>29</Slides>
  <Notes>10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29</vt:i4>
      </vt:variant>
    </vt:vector>
  </HeadingPairs>
  <TitlesOfParts>
    <vt:vector size="37" baseType="lpstr">
      <vt:lpstr>Aptos</vt:lpstr>
      <vt:lpstr>Aptos Narrow</vt:lpstr>
      <vt:lpstr>Arial</vt:lpstr>
      <vt:lpstr>Cambria Math</vt:lpstr>
      <vt:lpstr>Courier New</vt:lpstr>
      <vt:lpstr>Euphemia</vt:lpstr>
      <vt:lpstr>Gill Sans MT</vt:lpstr>
      <vt:lpstr>Galerie</vt:lpstr>
      <vt:lpstr>Etude de marché  avec Python</vt:lpstr>
      <vt:lpstr>SOMMAIRE</vt:lpstr>
      <vt:lpstr>I.A– Contexte </vt:lpstr>
      <vt:lpstr>I.B- Méthodologie de l’analyse</vt:lpstr>
      <vt:lpstr>SOMMAIRE</vt:lpstr>
      <vt:lpstr>II.A - Collecte de données :   (lien des sources en Annexe )</vt:lpstr>
      <vt:lpstr>II.B – Traitement de données :</vt:lpstr>
      <vt:lpstr>II.B – Traitement de données (2)</vt:lpstr>
      <vt:lpstr>II. C - Les données finales</vt:lpstr>
      <vt:lpstr>II. C - Les données finales</vt:lpstr>
      <vt:lpstr>SOMMAIRE</vt:lpstr>
      <vt:lpstr>III.A – Première Analyse en Composantes Principales – Outliers CHN et IND</vt:lpstr>
      <vt:lpstr>III.B – ACP Hors CHN IND - STANDARDISATION des données quantitatives</vt:lpstr>
      <vt:lpstr>III.C – Analyse des Composantes Principales</vt:lpstr>
      <vt:lpstr>III.D– ACP – Transformations des données projetées sur les axes principaux</vt:lpstr>
      <vt:lpstr>III.E - Projection des pays sur les Axes Principaux F1, F2, F3, F4</vt:lpstr>
      <vt:lpstr>SOMMAIRE</vt:lpstr>
      <vt:lpstr>IV.A - CAH-Classification Ascendante Hiérarchique</vt:lpstr>
      <vt:lpstr>IV.B - CAH-Les clusters</vt:lpstr>
      <vt:lpstr>IV.C – K-means</vt:lpstr>
      <vt:lpstr>IV.D - K-means - Les clusters</vt:lpstr>
      <vt:lpstr>SOMMAIRE</vt:lpstr>
      <vt:lpstr>V. A- Choix d’un Clustering </vt:lpstr>
      <vt:lpstr>V. B - Analyse des 6 clusters CAH- sur données standardisées</vt:lpstr>
      <vt:lpstr>V. C - Recommandations de pays</vt:lpstr>
      <vt:lpstr>Merci !</vt:lpstr>
      <vt:lpstr>ANNEXE I.C-Documentation RGPD</vt:lpstr>
      <vt:lpstr>ANNEXE II-A Liste des données chargées et lien des sources</vt:lpstr>
      <vt:lpstr>FIN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Matthieu Verclytte</dc:creator>
  <cp:lastModifiedBy>Matthieu Verclytte</cp:lastModifiedBy>
  <cp:revision>323</cp:revision>
  <dcterms:created xsi:type="dcterms:W3CDTF">2024-11-12T15:44:30Z</dcterms:created>
  <dcterms:modified xsi:type="dcterms:W3CDTF">2025-06-30T10:25:12Z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